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257" r:id="rId2"/>
    <p:sldId id="885" r:id="rId3"/>
    <p:sldId id="884" r:id="rId4"/>
    <p:sldId id="821" r:id="rId5"/>
    <p:sldId id="391" r:id="rId6"/>
    <p:sldId id="797" r:id="rId7"/>
    <p:sldId id="865" r:id="rId8"/>
    <p:sldId id="872" r:id="rId9"/>
    <p:sldId id="401" r:id="rId10"/>
    <p:sldId id="879" r:id="rId11"/>
    <p:sldId id="878" r:id="rId12"/>
    <p:sldId id="830" r:id="rId13"/>
    <p:sldId id="828" r:id="rId14"/>
    <p:sldId id="829" r:id="rId15"/>
    <p:sldId id="832" r:id="rId16"/>
    <p:sldId id="880" r:id="rId17"/>
    <p:sldId id="834" r:id="rId18"/>
    <p:sldId id="886" r:id="rId19"/>
    <p:sldId id="459" r:id="rId20"/>
    <p:sldId id="724" r:id="rId21"/>
    <p:sldId id="725" r:id="rId22"/>
    <p:sldId id="726" r:id="rId23"/>
    <p:sldId id="782" r:id="rId24"/>
    <p:sldId id="882" r:id="rId25"/>
    <p:sldId id="860" r:id="rId26"/>
    <p:sldId id="881" r:id="rId27"/>
    <p:sldId id="816" r:id="rId2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7">
          <p15:clr>
            <a:srgbClr val="A4A3A4"/>
          </p15:clr>
        </p15:guide>
        <p15:guide id="2" pos="35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9CC9"/>
    <a:srgbClr val="7E64FF"/>
    <a:srgbClr val="85BDFF"/>
    <a:srgbClr val="FFA1FB"/>
    <a:srgbClr val="C9AD88"/>
    <a:srgbClr val="F2EAD2"/>
    <a:srgbClr val="FFED97"/>
    <a:srgbClr val="FFCC97"/>
    <a:srgbClr val="014085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4" autoAdjust="0"/>
    <p:restoredTop sz="94005" autoAdjust="0"/>
  </p:normalViewPr>
  <p:slideViewPr>
    <p:cSldViewPr showGuides="1">
      <p:cViewPr varScale="1">
        <p:scale>
          <a:sx n="102" d="100"/>
          <a:sy n="102" d="100"/>
        </p:scale>
        <p:origin x="102" y="-72"/>
      </p:cViewPr>
      <p:guideLst>
        <p:guide orient="horz" pos="1887"/>
        <p:guide pos="35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B180F-D962-1645-99E7-B5A5E6790D63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F7185-4501-514E-BB5B-530B76B7F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3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477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77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77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477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 Unicode MS" charset="0"/>
              </a:defRPr>
            </a:lvl1pPr>
          </a:lstStyle>
          <a:p>
            <a:fld id="{AB449A41-ADAE-5E49-960A-0778C42E38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5969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6A3D72-F3D0-5F45-B55E-727E4051945F}" type="slidenum">
              <a:rPr lang="en-GB"/>
              <a:pPr/>
              <a:t>1</a:t>
            </a:fld>
            <a:endParaRPr lang="en-GB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04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BBD3F-88DB-FB48-BE91-6C0C873C8699}" type="slidenum">
              <a:rPr lang="en-GB"/>
              <a:pPr/>
              <a:t>10</a:t>
            </a:fld>
            <a:endParaRPr lang="en-GB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BBD3F-88DB-FB48-BE91-6C0C873C8699}" type="slidenum">
              <a:rPr lang="en-GB"/>
              <a:pPr/>
              <a:t>11</a:t>
            </a:fld>
            <a:endParaRPr lang="en-GB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BBD3F-88DB-FB48-BE91-6C0C873C8699}" type="slidenum">
              <a:rPr lang="en-GB"/>
              <a:pPr/>
              <a:t>12</a:t>
            </a:fld>
            <a:endParaRPr lang="en-GB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213DD3-C1C7-5746-B74D-43201B4F23CE}" type="slidenum">
              <a:rPr lang="en-GB"/>
              <a:pPr/>
              <a:t>13</a:t>
            </a:fld>
            <a:endParaRPr lang="en-GB"/>
          </a:p>
        </p:txBody>
      </p:sp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41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0A16C-82B3-9740-B355-272A06018C51}" type="slidenum">
              <a:rPr lang="en-GB"/>
              <a:pPr/>
              <a:t>14</a:t>
            </a:fld>
            <a:endParaRPr lang="en-GB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8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A57D0-ACCA-BA45-B33E-4579F41091C2}" type="slidenum">
              <a:rPr lang="en-GB"/>
              <a:pPr/>
              <a:t>15</a:t>
            </a:fld>
            <a:endParaRPr lang="en-GB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07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A57D0-ACCA-BA45-B33E-4579F41091C2}" type="slidenum">
              <a:rPr lang="en-GB"/>
              <a:pPr/>
              <a:t>16</a:t>
            </a:fld>
            <a:endParaRPr lang="en-GB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46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91F4A-CEA8-B74B-879E-CD1E6C2CED38}" type="slidenum">
              <a:rPr lang="en-GB"/>
              <a:pPr/>
              <a:t>17</a:t>
            </a:fld>
            <a:endParaRPr lang="en-GB"/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99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EDE05-BF3D-D44F-A6DF-27754203DA38}" type="slidenum">
              <a:rPr lang="en-GB"/>
              <a:pPr/>
              <a:t>18</a:t>
            </a:fld>
            <a:endParaRPr lang="en-GB"/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39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B850D-7D94-3048-8C38-584154B258D3}" type="slidenum">
              <a:rPr lang="en-GB"/>
              <a:pPr/>
              <a:t>19</a:t>
            </a:fld>
            <a:endParaRPr lang="en-GB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0EFC7-D6DA-324F-975A-2D0B5D8503C1}" type="slidenum">
              <a:rPr lang="en-GB"/>
              <a:pPr/>
              <a:t>2</a:t>
            </a:fld>
            <a:endParaRPr lang="en-GB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99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51C3A-31DC-7E41-B830-8799A1A6943A}" type="slidenum">
              <a:rPr lang="en-GB"/>
              <a:pPr/>
              <a:t>20</a:t>
            </a:fld>
            <a:endParaRPr lang="en-GB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25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282CC-A319-AA4F-AD45-8095BCD0A7FA}" type="slidenum">
              <a:rPr lang="en-GB"/>
              <a:pPr/>
              <a:t>21</a:t>
            </a:fld>
            <a:endParaRPr lang="en-GB"/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7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5E9C7-F8C7-3842-B0C0-E7BDA1878284}" type="slidenum">
              <a:rPr lang="en-GB"/>
              <a:pPr/>
              <a:t>22</a:t>
            </a:fld>
            <a:endParaRPr lang="en-GB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3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0AA45-0061-E843-B55C-0AD93567CF6B}" type="slidenum">
              <a:rPr lang="en-GB"/>
              <a:pPr/>
              <a:t>23</a:t>
            </a:fld>
            <a:endParaRPr lang="en-GB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09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C9AE6-F7EE-6C43-940E-3F9B6101A180}" type="slidenum">
              <a:rPr lang="en-GB"/>
              <a:pPr/>
              <a:t>25</a:t>
            </a:fld>
            <a:endParaRPr lang="en-GB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6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A5CE66-C110-5542-BCE2-3E9580DE64F4}" type="slidenum">
              <a:rPr lang="en-GB"/>
              <a:pPr/>
              <a:t>27</a:t>
            </a:fld>
            <a:endParaRPr lang="en-GB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E7F66-65FF-0347-90D2-D70395252DE6}" type="slidenum">
              <a:rPr lang="en-GB"/>
              <a:pPr/>
              <a:t>3</a:t>
            </a:fld>
            <a:endParaRPr lang="en-GB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4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8C713D-A23F-D544-B7DE-5E81AE7FC6B7}" type="slidenum">
              <a:rPr lang="en-GB"/>
              <a:pPr/>
              <a:t>4</a:t>
            </a:fld>
            <a:endParaRPr lang="en-GB"/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0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3D1E9-0C4A-A14A-B38F-34BA9298A24E}" type="slidenum">
              <a:rPr lang="en-GB"/>
              <a:pPr/>
              <a:t>5</a:t>
            </a:fld>
            <a:endParaRPr lang="en-GB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3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95AA6-09D1-744D-AD17-8C05FEB5C88B}" type="slidenum">
              <a:rPr lang="en-GB"/>
              <a:pPr/>
              <a:t>6</a:t>
            </a:fld>
            <a:endParaRPr lang="en-GB"/>
          </a:p>
        </p:txBody>
      </p:sp>
      <p:sp>
        <p:nvSpPr>
          <p:cNvPr id="78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1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25830-CCBE-514C-9C0C-371EF5FC533A}" type="slidenum">
              <a:rPr lang="en-GB"/>
              <a:pPr/>
              <a:t>7</a:t>
            </a:fld>
            <a:endParaRPr lang="en-GB"/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99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28C7B0-3284-C54C-891A-23F2B66FE508}" type="slidenum">
              <a:rPr lang="en-GB"/>
              <a:pPr/>
              <a:t>8</a:t>
            </a:fld>
            <a:endParaRPr lang="en-GB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A40C4-534E-0747-93E6-E6B235597BC1}" type="slidenum">
              <a:rPr lang="en-GB"/>
              <a:pPr/>
              <a:t>9</a:t>
            </a:fld>
            <a:endParaRPr lang="en-GB"/>
          </a:p>
        </p:txBody>
      </p:sp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3EA4D-8FB7-8646-92F5-9DB179A3F3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94018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73854-C717-2E44-B843-8F04199037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213037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562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562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C7819-927C-8348-A61F-10A9FAA0D7A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631430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562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925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54875" y="6545263"/>
            <a:ext cx="1889125" cy="3127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213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D9D6A5-50F5-3E41-B6B2-AAEA9995E5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781505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54875" y="6545263"/>
            <a:ext cx="1889125" cy="3127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213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A18F105-41EC-7E41-AC3C-1CA678DBA79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906276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54875" y="6545263"/>
            <a:ext cx="1889125" cy="3127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213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CC6E60-D811-7B4B-AA0C-8DE70515489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31096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54875" y="6545263"/>
            <a:ext cx="1889125" cy="3127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213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588916-BCAF-9542-A23C-42484B26D5B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6493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54875" y="6545263"/>
            <a:ext cx="1889125" cy="3127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213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946B1A-8C06-9745-A366-024C1261CA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157187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0574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4925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54875" y="6545263"/>
            <a:ext cx="1889125" cy="3127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4213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34CE24-F7D6-F845-BB69-06AB874B4E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79716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337C5-CF8F-5940-B621-C4B9FCC8C91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88710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6F1F-9F2A-9F49-895D-8C8FA9E389D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544111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69B65-DA72-2641-A79D-A2F5DC54899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11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554F4-3F1D-A54B-9496-0AA01DCB6DC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32075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C568D-2683-714F-BB16-1C25C05DC09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573113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D144A-9011-E44A-A93E-B50C567DDAA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51736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A6FDF-DF82-464E-84A2-7786D9722A4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173757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92A35-E126-254A-96A3-B8D006032D5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9625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0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0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54875" y="6545263"/>
            <a:ext cx="1889125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 Unicode MS" charset="0"/>
              </a:defRPr>
            </a:lvl1pPr>
          </a:lstStyle>
          <a:p>
            <a:r>
              <a:rPr lang="en-GB"/>
              <a:t>© Peter Evennett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213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 Unicode MS" charset="0"/>
              </a:defRPr>
            </a:lvl1pPr>
          </a:lstStyle>
          <a:p>
            <a:fld id="{0D09C567-1D57-B249-9CA5-9DC6DDC29B5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ransition>
    <p:wipe dir="d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0_jgZtyR6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2256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28600"/>
            <a:ext cx="6400800" cy="1752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Introduction to Light </a:t>
            </a: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Microscopy</a:t>
            </a:r>
          </a:p>
          <a:p>
            <a:pPr>
              <a:lnSpc>
                <a:spcPct val="80000"/>
              </a:lnSpc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Peter Evennett</a:t>
            </a:r>
          </a:p>
          <a:p>
            <a:pPr>
              <a:lnSpc>
                <a:spcPct val="80000"/>
              </a:lnSpc>
            </a:pPr>
            <a:r>
              <a:rPr lang="en-GB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peter@microscopical.co.uk</a:t>
            </a: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913"/>
            <a:ext cx="3352800" cy="27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2057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6232" r="16910" b="9700"/>
          <a:stretch>
            <a:fillRect/>
          </a:stretch>
        </p:blipFill>
        <p:spPr bwMode="auto">
          <a:xfrm>
            <a:off x="6248400" y="5026025"/>
            <a:ext cx="22098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2438" r="2451" b="21951"/>
          <a:stretch>
            <a:fillRect/>
          </a:stretch>
        </p:blipFill>
        <p:spPr bwMode="auto">
          <a:xfrm>
            <a:off x="3505200" y="4346575"/>
            <a:ext cx="25908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3" t="7767" b="8350"/>
          <a:stretch>
            <a:fillRect/>
          </a:stretch>
        </p:blipFill>
        <p:spPr bwMode="auto">
          <a:xfrm>
            <a:off x="1676400" y="2133600"/>
            <a:ext cx="15081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t="7767" r="51295" b="8350"/>
          <a:stretch>
            <a:fillRect/>
          </a:stretch>
        </p:blipFill>
        <p:spPr bwMode="auto">
          <a:xfrm>
            <a:off x="76200" y="2133600"/>
            <a:ext cx="149383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2590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676400"/>
            <a:ext cx="67786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8600"/>
            <a:ext cx="211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465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" y="764704"/>
            <a:ext cx="9144000" cy="6073254"/>
          </a:xfrm>
          <a:prstGeom prst="rect">
            <a:avLst/>
          </a:prstGeom>
        </p:spPr>
      </p:pic>
      <p:sp>
        <p:nvSpPr>
          <p:cNvPr id="13" name="Rectangle 1030"/>
          <p:cNvSpPr>
            <a:spLocks noChangeArrowheads="1"/>
          </p:cNvSpPr>
          <p:nvPr/>
        </p:nvSpPr>
        <p:spPr bwMode="auto">
          <a:xfrm>
            <a:off x="395536" y="3429000"/>
            <a:ext cx="259228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sz="2000" b="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0" dirty="0" smtClean="0">
                <a:solidFill>
                  <a:srgbClr val="FFFF00"/>
                </a:solidFill>
              </a:rPr>
              <a:t>Stained slide on microscope, and image brought into focus</a:t>
            </a:r>
            <a:endParaRPr lang="en-GB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00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465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" y="764704"/>
            <a:ext cx="9144000" cy="6073254"/>
          </a:xfrm>
          <a:prstGeom prst="rect">
            <a:avLst/>
          </a:prstGeom>
        </p:spPr>
      </p:pic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323528" y="1052736"/>
            <a:ext cx="28803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b="0" dirty="0" smtClean="0">
                <a:solidFill>
                  <a:srgbClr val="FFFF00"/>
                </a:solidFill>
              </a:rPr>
              <a:t>Partly close the Field Diaphragm</a:t>
            </a:r>
          </a:p>
          <a:p>
            <a:pPr algn="ctr"/>
            <a:r>
              <a:rPr lang="en-GB" sz="1400" b="0" dirty="0">
                <a:solidFill>
                  <a:srgbClr val="FFFF00"/>
                </a:solidFill>
              </a:rPr>
              <a:t>t</a:t>
            </a:r>
            <a:r>
              <a:rPr lang="en-GB" sz="1400" b="0" dirty="0" smtClean="0">
                <a:solidFill>
                  <a:srgbClr val="FFFF00"/>
                </a:solidFill>
              </a:rPr>
              <a:t>he one on the base of the microscope</a:t>
            </a:r>
          </a:p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(not all the  microscopes</a:t>
            </a:r>
          </a:p>
          <a:p>
            <a:pPr algn="ctr"/>
            <a:r>
              <a:rPr lang="en-GB" sz="1400" b="0" dirty="0" smtClean="0">
                <a:solidFill>
                  <a:srgbClr val="FFFFFF"/>
                </a:solidFill>
              </a:rPr>
              <a:t> in the lab have one)</a:t>
            </a:r>
          </a:p>
          <a:p>
            <a:pPr algn="ctr"/>
            <a:endParaRPr lang="en-GB" sz="1400" b="0" dirty="0" smtClean="0">
              <a:solidFill>
                <a:srgbClr val="FFFF00"/>
              </a:solidFill>
            </a:endParaRPr>
          </a:p>
          <a:p>
            <a:pPr algn="ctr"/>
            <a:r>
              <a:rPr lang="en-GB" b="0" dirty="0" smtClean="0">
                <a:solidFill>
                  <a:srgbClr val="FFFF00"/>
                </a:solidFill>
              </a:rPr>
              <a:t>until area illuminated is  reduced</a:t>
            </a:r>
          </a:p>
          <a:p>
            <a:pPr algn="ctr"/>
            <a:endParaRPr lang="en-GB" b="0" dirty="0" smtClean="0">
              <a:solidFill>
                <a:srgbClr val="FFFF00"/>
              </a:solidFill>
            </a:endParaRPr>
          </a:p>
        </p:txBody>
      </p:sp>
      <p:sp>
        <p:nvSpPr>
          <p:cNvPr id="13" name="Rectangle 1030"/>
          <p:cNvSpPr>
            <a:spLocks noChangeArrowheads="1"/>
          </p:cNvSpPr>
          <p:nvPr/>
        </p:nvSpPr>
        <p:spPr bwMode="auto">
          <a:xfrm>
            <a:off x="395536" y="3429000"/>
            <a:ext cx="259228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sz="20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386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465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" y="764704"/>
            <a:ext cx="9144000" cy="6073254"/>
          </a:xfrm>
          <a:prstGeom prst="rect">
            <a:avLst/>
          </a:prstGeom>
        </p:spPr>
      </p:pic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251520" y="1295400"/>
            <a:ext cx="2592288" cy="436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b="0" dirty="0" smtClean="0">
              <a:solidFill>
                <a:srgbClr val="FFFF00"/>
              </a:solidFill>
            </a:endParaRPr>
          </a:p>
          <a:p>
            <a:pPr algn="ctr"/>
            <a:r>
              <a:rPr lang="en-GB" b="0" dirty="0" smtClean="0">
                <a:solidFill>
                  <a:srgbClr val="FFFF00"/>
                </a:solidFill>
              </a:rPr>
              <a:t>You are now seeing the slide, together with an image </a:t>
            </a:r>
            <a:r>
              <a:rPr lang="en-GB" b="0" dirty="0">
                <a:solidFill>
                  <a:srgbClr val="FFFF00"/>
                </a:solidFill>
              </a:rPr>
              <a:t>of </a:t>
            </a:r>
            <a:r>
              <a:rPr lang="en-GB" b="0" dirty="0" smtClean="0">
                <a:solidFill>
                  <a:srgbClr val="FFFF00"/>
                </a:solidFill>
              </a:rPr>
              <a:t>the field diaphragm at the edge, and which is probably</a:t>
            </a:r>
          </a:p>
          <a:p>
            <a:pPr algn="ctr"/>
            <a:r>
              <a:rPr lang="en-GB" b="0" dirty="0">
                <a:solidFill>
                  <a:srgbClr val="FFFF00"/>
                </a:solidFill>
              </a:rPr>
              <a:t>-</a:t>
            </a:r>
            <a:r>
              <a:rPr lang="en-GB" b="0" dirty="0" smtClean="0">
                <a:solidFill>
                  <a:srgbClr val="FFFF00"/>
                </a:solidFill>
              </a:rPr>
              <a:t> not </a:t>
            </a:r>
            <a:r>
              <a:rPr lang="en-GB" b="0" dirty="0">
                <a:solidFill>
                  <a:srgbClr val="FFFF00"/>
                </a:solidFill>
              </a:rPr>
              <a:t>sharply focused on </a:t>
            </a:r>
            <a:r>
              <a:rPr lang="en-GB" b="0" dirty="0" smtClean="0">
                <a:solidFill>
                  <a:srgbClr val="FFFF00"/>
                </a:solidFill>
              </a:rPr>
              <a:t>specimen</a:t>
            </a:r>
          </a:p>
          <a:p>
            <a:pPr algn="ctr"/>
            <a:r>
              <a:rPr lang="en-GB" sz="1800" b="0" dirty="0" smtClean="0">
                <a:solidFill>
                  <a:srgbClr val="FFFF00"/>
                </a:solidFill>
              </a:rPr>
              <a:t>(has fuzzy edge)</a:t>
            </a:r>
          </a:p>
          <a:p>
            <a:pPr algn="ctr"/>
            <a:r>
              <a:rPr lang="en-GB" b="0" dirty="0" smtClean="0">
                <a:solidFill>
                  <a:srgbClr val="FFFF00"/>
                </a:solidFill>
              </a:rPr>
              <a:t>- and </a:t>
            </a:r>
            <a:r>
              <a:rPr lang="en-GB" b="0" dirty="0">
                <a:solidFill>
                  <a:srgbClr val="FFFF00"/>
                </a:solidFill>
              </a:rPr>
              <a:t>not centred on field of view</a:t>
            </a:r>
          </a:p>
          <a:p>
            <a:pPr algn="ctr"/>
            <a:endParaRPr lang="en-GB" b="0" dirty="0">
              <a:solidFill>
                <a:srgbClr val="FFFF00"/>
              </a:solidFill>
            </a:endParaRPr>
          </a:p>
        </p:txBody>
      </p:sp>
      <p:sp>
        <p:nvSpPr>
          <p:cNvPr id="9" name="Text Box 1031"/>
          <p:cNvSpPr txBox="1">
            <a:spLocks noChangeArrowheads="1"/>
          </p:cNvSpPr>
          <p:nvPr/>
        </p:nvSpPr>
        <p:spPr bwMode="auto">
          <a:xfrm>
            <a:off x="7164288" y="6068144"/>
            <a:ext cx="1760537" cy="4572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b="0" dirty="0">
                <a:solidFill>
                  <a:srgbClr val="FF3300"/>
                </a:solidFill>
              </a:rPr>
              <a:t>Fuzzy edge</a:t>
            </a:r>
          </a:p>
        </p:txBody>
      </p:sp>
      <p:sp>
        <p:nvSpPr>
          <p:cNvPr id="10" name="Line 1032"/>
          <p:cNvSpPr>
            <a:spLocks noChangeShapeType="1"/>
          </p:cNvSpPr>
          <p:nvPr/>
        </p:nvSpPr>
        <p:spPr bwMode="auto">
          <a:xfrm flipH="1" flipV="1">
            <a:off x="7668344" y="5420072"/>
            <a:ext cx="360040" cy="64807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4434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 autoUpdateAnimBg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4659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764704"/>
            <a:ext cx="9144000" cy="6073254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7504" y="908720"/>
            <a:ext cx="252028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b="0" dirty="0" smtClean="0">
                <a:solidFill>
                  <a:srgbClr val="FFFF00"/>
                </a:solidFill>
              </a:rPr>
              <a:t>Adjust condenser focus </a:t>
            </a:r>
            <a:r>
              <a:rPr lang="en-GB" b="0" dirty="0" smtClean="0">
                <a:solidFill>
                  <a:srgbClr val="FFFFFF"/>
                </a:solidFill>
              </a:rPr>
              <a:t>(up and down) </a:t>
            </a:r>
            <a:r>
              <a:rPr lang="en-GB" b="0" dirty="0" smtClean="0">
                <a:solidFill>
                  <a:srgbClr val="FFFF00"/>
                </a:solidFill>
              </a:rPr>
              <a:t>until image </a:t>
            </a:r>
            <a:r>
              <a:rPr lang="en-GB" b="0" dirty="0">
                <a:solidFill>
                  <a:srgbClr val="FFFF00"/>
                </a:solidFill>
              </a:rPr>
              <a:t>of </a:t>
            </a:r>
            <a:r>
              <a:rPr lang="en-GB" b="0" dirty="0" smtClean="0">
                <a:solidFill>
                  <a:srgbClr val="FFFF00"/>
                </a:solidFill>
              </a:rPr>
              <a:t>Field </a:t>
            </a:r>
            <a:r>
              <a:rPr lang="en-GB" b="0" dirty="0">
                <a:solidFill>
                  <a:srgbClr val="FFFF00"/>
                </a:solidFill>
              </a:rPr>
              <a:t>Diaphragm </a:t>
            </a:r>
            <a:r>
              <a:rPr lang="en-GB" b="0" dirty="0" smtClean="0">
                <a:solidFill>
                  <a:srgbClr val="FFFF00"/>
                </a:solidFill>
              </a:rPr>
              <a:t>is sharply </a:t>
            </a:r>
            <a:r>
              <a:rPr lang="en-GB" b="0" dirty="0">
                <a:solidFill>
                  <a:srgbClr val="FFFF00"/>
                </a:solidFill>
              </a:rPr>
              <a:t>focused on </a:t>
            </a:r>
            <a:r>
              <a:rPr lang="en-GB" b="0" dirty="0" smtClean="0">
                <a:solidFill>
                  <a:srgbClr val="FFFF00"/>
                </a:solidFill>
              </a:rPr>
              <a:t>specimen</a:t>
            </a:r>
          </a:p>
          <a:p>
            <a:pPr algn="ctr"/>
            <a:r>
              <a:rPr lang="en-GB" b="0" dirty="0" smtClean="0">
                <a:solidFill>
                  <a:srgbClr val="FFFF00"/>
                </a:solidFill>
              </a:rPr>
              <a:t>- </a:t>
            </a:r>
            <a:r>
              <a:rPr lang="en-GB" b="0" dirty="0">
                <a:solidFill>
                  <a:srgbClr val="FFFF00"/>
                </a:solidFill>
              </a:rPr>
              <a:t>b</a:t>
            </a:r>
            <a:r>
              <a:rPr lang="en-GB" b="0" dirty="0" smtClean="0">
                <a:solidFill>
                  <a:srgbClr val="FFFF00"/>
                </a:solidFill>
              </a:rPr>
              <a:t>ut probably still not centred on field of view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948264" y="5157192"/>
            <a:ext cx="1762125" cy="4572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b="0" dirty="0">
                <a:solidFill>
                  <a:srgbClr val="FF3300"/>
                </a:solidFill>
              </a:rPr>
              <a:t>Sharp edge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 flipV="1">
            <a:off x="7380312" y="4714195"/>
            <a:ext cx="4572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2544436" y="1772816"/>
            <a:ext cx="4248472" cy="4104456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05178" y="5559623"/>
            <a:ext cx="1903085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b="0" dirty="0" smtClean="0">
                <a:solidFill>
                  <a:srgbClr val="FF3300"/>
                </a:solidFill>
              </a:rPr>
              <a:t>Field of view</a:t>
            </a:r>
            <a:endParaRPr lang="en-GB" b="0" dirty="0">
              <a:solidFill>
                <a:srgbClr val="FF3300"/>
              </a:solidFill>
            </a:endParaRPr>
          </a:p>
        </p:txBody>
      </p:sp>
      <p:sp>
        <p:nvSpPr>
          <p:cNvPr id="16" name="Line 1032"/>
          <p:cNvSpPr>
            <a:spLocks noChangeShapeType="1"/>
          </p:cNvSpPr>
          <p:nvPr/>
        </p:nvSpPr>
        <p:spPr bwMode="auto">
          <a:xfrm flipV="1">
            <a:off x="2771800" y="5085184"/>
            <a:ext cx="216024" cy="50405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82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685800" y="1447800"/>
            <a:ext cx="7772400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DSC_4660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7504" y="908720"/>
            <a:ext cx="252028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b="0" dirty="0" smtClean="0">
                <a:solidFill>
                  <a:srgbClr val="FFFF00"/>
                </a:solidFill>
              </a:rPr>
              <a:t>Adjust condenser centring screws until image </a:t>
            </a:r>
            <a:r>
              <a:rPr lang="en-GB" b="0" dirty="0">
                <a:solidFill>
                  <a:srgbClr val="FFFF00"/>
                </a:solidFill>
              </a:rPr>
              <a:t>of </a:t>
            </a:r>
            <a:r>
              <a:rPr lang="en-GB" b="0" dirty="0" smtClean="0">
                <a:solidFill>
                  <a:srgbClr val="FFFF00"/>
                </a:solidFill>
              </a:rPr>
              <a:t>Field </a:t>
            </a:r>
            <a:r>
              <a:rPr lang="en-GB" b="0" dirty="0">
                <a:solidFill>
                  <a:srgbClr val="FFFF00"/>
                </a:solidFill>
              </a:rPr>
              <a:t>Diaphragm </a:t>
            </a:r>
            <a:r>
              <a:rPr lang="en-GB" b="0" dirty="0" smtClean="0">
                <a:solidFill>
                  <a:srgbClr val="FFFF00"/>
                </a:solidFill>
              </a:rPr>
              <a:t>is centred on field of view. </a:t>
            </a:r>
          </a:p>
          <a:p>
            <a:pPr algn="ctr"/>
            <a:endParaRPr lang="en-GB" b="0" dirty="0" smtClean="0">
              <a:solidFill>
                <a:srgbClr val="FFFF00"/>
              </a:solidFill>
            </a:endParaRPr>
          </a:p>
          <a:p>
            <a:pPr algn="ctr"/>
            <a:r>
              <a:rPr lang="en-GB" b="0" dirty="0">
                <a:solidFill>
                  <a:srgbClr val="FFFF00"/>
                </a:solidFill>
              </a:rPr>
              <a:t>T</a:t>
            </a:r>
            <a:r>
              <a:rPr lang="en-GB" b="0" dirty="0" smtClean="0">
                <a:solidFill>
                  <a:srgbClr val="FFFF00"/>
                </a:solidFill>
              </a:rPr>
              <a:t>hen open field diaphragm to illuminate full field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114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685800" y="1447800"/>
            <a:ext cx="7772400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685800" y="6248400"/>
            <a:ext cx="7772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DSC_466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99592" y="343328"/>
            <a:ext cx="7056784" cy="698477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035" y="620688"/>
            <a:ext cx="7507584" cy="1200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3366FF"/>
                </a:solidFill>
              </a:rPr>
              <a:t>Take out an eyepiece and look down microscope tube</a:t>
            </a:r>
          </a:p>
          <a:p>
            <a:pPr algn="ctr"/>
            <a:endParaRPr lang="en-US" b="0" dirty="0" smtClean="0">
              <a:solidFill>
                <a:srgbClr val="3366FF"/>
              </a:solidFill>
            </a:endParaRPr>
          </a:p>
          <a:p>
            <a:pPr algn="ctr"/>
            <a:r>
              <a:rPr lang="en-US" b="0" dirty="0" smtClean="0">
                <a:solidFill>
                  <a:srgbClr val="3366FF"/>
                </a:solidFill>
              </a:rPr>
              <a:t>You are seeing the full aperture of objective</a:t>
            </a:r>
            <a:endParaRPr lang="en-US" b="0" dirty="0">
              <a:solidFill>
                <a:srgbClr val="3366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71600" y="3865016"/>
            <a:ext cx="6912768" cy="0"/>
          </a:xfrm>
          <a:prstGeom prst="lin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619376" y="3645024"/>
            <a:ext cx="3554879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3366FF"/>
                </a:solidFill>
              </a:rPr>
              <a:t>Full aperture of objective</a:t>
            </a:r>
            <a:endParaRPr lang="en-US" b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9052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685800" y="1447800"/>
            <a:ext cx="7772400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685800" y="6248400"/>
            <a:ext cx="7772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DSC_466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99592" y="343328"/>
            <a:ext cx="7056784" cy="698477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71600" y="3865016"/>
            <a:ext cx="6912768" cy="0"/>
          </a:xfrm>
          <a:prstGeom prst="lin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19376" y="3645024"/>
            <a:ext cx="3554879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3366FF"/>
                </a:solidFill>
              </a:rPr>
              <a:t>Full aperture of objective</a:t>
            </a:r>
            <a:endParaRPr lang="en-US" b="0" dirty="0">
              <a:solidFill>
                <a:srgbClr val="3366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5797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685800" y="1341438"/>
            <a:ext cx="7772400" cy="518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685800" y="1341438"/>
            <a:ext cx="228600" cy="518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685800" y="6218238"/>
            <a:ext cx="7772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DSC_4665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60732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899592" y="343328"/>
            <a:ext cx="7056784" cy="698477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547664" y="4005064"/>
            <a:ext cx="5688632" cy="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12767" y="3771528"/>
            <a:ext cx="7953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b="0"/>
              <a:t>75%</a:t>
            </a: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971600" y="3573016"/>
            <a:ext cx="6912768" cy="0"/>
          </a:xfrm>
          <a:prstGeom prst="line">
            <a:avLst/>
          </a:prstGeom>
          <a:noFill/>
          <a:ln w="57150" cmpd="sng">
            <a:solidFill>
              <a:srgbClr val="33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419872" y="3331840"/>
            <a:ext cx="965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b="0"/>
              <a:t>100%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7310" y="620688"/>
            <a:ext cx="743905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3366FF"/>
                </a:solidFill>
              </a:rPr>
              <a:t>Close condenser aperture diaphragm until it is</a:t>
            </a:r>
          </a:p>
          <a:p>
            <a:pPr algn="ctr"/>
            <a:r>
              <a:rPr lang="en-US" b="0" dirty="0" err="1" smtClean="0">
                <a:solidFill>
                  <a:srgbClr val="3366FF"/>
                </a:solidFill>
              </a:rPr>
              <a:t>Iluminating</a:t>
            </a:r>
            <a:r>
              <a:rPr lang="en-US" b="0" dirty="0" smtClean="0">
                <a:solidFill>
                  <a:srgbClr val="3366FF"/>
                </a:solidFill>
              </a:rPr>
              <a:t> about 75% of the full aperture of objective</a:t>
            </a:r>
            <a:endParaRPr lang="en-US" b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284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685800" y="1447800"/>
            <a:ext cx="7772400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3716" name="Picture 4" descr="k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"/>
          <a:stretch>
            <a:fillRect/>
          </a:stretch>
        </p:blipFill>
        <p:spPr bwMode="auto">
          <a:xfrm>
            <a:off x="685800" y="1447800"/>
            <a:ext cx="7772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685800" y="152400"/>
            <a:ext cx="7772400" cy="1836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GB" b="0" dirty="0" smtClean="0">
                <a:solidFill>
                  <a:srgbClr val="FF0000"/>
                </a:solidFill>
              </a:rPr>
              <a:t>Do not close Illuminating </a:t>
            </a:r>
            <a:r>
              <a:rPr lang="en-GB" b="0" dirty="0">
                <a:solidFill>
                  <a:srgbClr val="FF0000"/>
                </a:solidFill>
              </a:rPr>
              <a:t>Aperture too </a:t>
            </a:r>
            <a:r>
              <a:rPr lang="en-GB" b="0" dirty="0" smtClean="0">
                <a:solidFill>
                  <a:srgbClr val="FF0000"/>
                </a:solidFill>
              </a:rPr>
              <a:t>far</a:t>
            </a:r>
          </a:p>
          <a:p>
            <a:pPr algn="ctr"/>
            <a:endParaRPr lang="en-GB" b="0" dirty="0">
              <a:solidFill>
                <a:srgbClr val="FF0000"/>
              </a:solidFill>
            </a:endParaRPr>
          </a:p>
          <a:p>
            <a:pPr algn="ctr"/>
            <a:r>
              <a:rPr lang="en-GB" b="0" dirty="0" smtClean="0">
                <a:solidFill>
                  <a:srgbClr val="FF0000"/>
                </a:solidFill>
              </a:rPr>
              <a:t>This will probably increase contrast</a:t>
            </a:r>
          </a:p>
          <a:p>
            <a:pPr algn="ctr"/>
            <a:endParaRPr lang="en-GB" b="0" dirty="0" smtClean="0">
              <a:solidFill>
                <a:srgbClr val="FF0000"/>
              </a:solidFill>
            </a:endParaRPr>
          </a:p>
          <a:p>
            <a:pPr algn="ctr"/>
            <a:r>
              <a:rPr lang="en-GB" b="0" dirty="0" smtClean="0">
                <a:solidFill>
                  <a:srgbClr val="FF0000"/>
                </a:solidFill>
              </a:rPr>
              <a:t>But this will be at the expense of resolving the fine detail</a:t>
            </a:r>
            <a:endParaRPr lang="en-GB" b="0" dirty="0">
              <a:solidFill>
                <a:srgbClr val="FF0000"/>
              </a:solidFill>
            </a:endParaRPr>
          </a:p>
        </p:txBody>
      </p:sp>
      <p:sp>
        <p:nvSpPr>
          <p:cNvPr id="243718" name="Oval 6"/>
          <p:cNvSpPr>
            <a:spLocks noChangeArrowheads="1"/>
          </p:cNvSpPr>
          <p:nvPr/>
        </p:nvSpPr>
        <p:spPr bwMode="auto">
          <a:xfrm>
            <a:off x="3132138" y="2636838"/>
            <a:ext cx="3311525" cy="331152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1173163" y="2063750"/>
            <a:ext cx="1833562" cy="8604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b="0">
                <a:solidFill>
                  <a:srgbClr val="FFFF00"/>
                </a:solidFill>
              </a:rPr>
              <a:t>75% of</a:t>
            </a:r>
          </a:p>
          <a:p>
            <a:pPr algn="ctr"/>
            <a:r>
              <a:rPr lang="en-GB" b="0">
                <a:solidFill>
                  <a:srgbClr val="FFFF00"/>
                </a:solidFill>
              </a:rPr>
              <a:t>full aperture</a:t>
            </a:r>
          </a:p>
        </p:txBody>
      </p:sp>
      <p:sp>
        <p:nvSpPr>
          <p:cNvPr id="243721" name="Line 9"/>
          <p:cNvSpPr>
            <a:spLocks noChangeShapeType="1"/>
          </p:cNvSpPr>
          <p:nvPr/>
        </p:nvSpPr>
        <p:spPr bwMode="auto">
          <a:xfrm>
            <a:off x="2484438" y="2924175"/>
            <a:ext cx="863600" cy="5048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992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8" grpId="0" animBg="1"/>
      <p:bldP spid="243719" grpId="0" animBg="1"/>
      <p:bldP spid="2437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 descr="k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27855" b="2576"/>
          <a:stretch>
            <a:fillRect/>
          </a:stretch>
        </p:blipFill>
        <p:spPr bwMode="auto">
          <a:xfrm>
            <a:off x="5940425" y="1412875"/>
            <a:ext cx="2971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25" name="Picture 5" descr="k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289" r="20589"/>
          <a:stretch>
            <a:fillRect/>
          </a:stretch>
        </p:blipFill>
        <p:spPr bwMode="auto">
          <a:xfrm>
            <a:off x="228600" y="1379538"/>
            <a:ext cx="5257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304800" y="1570038"/>
            <a:ext cx="1352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2800" b="0">
                <a:solidFill>
                  <a:srgbClr val="FFFF00"/>
                </a:solidFill>
              </a:rPr>
              <a:t>Correct</a:t>
            </a: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6043613" y="1600200"/>
            <a:ext cx="1728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2800" b="0">
                <a:solidFill>
                  <a:srgbClr val="FFFF00"/>
                </a:solidFill>
              </a:rPr>
              <a:t>Too small</a:t>
            </a:r>
          </a:p>
        </p:txBody>
      </p:sp>
      <p:sp>
        <p:nvSpPr>
          <p:cNvPr id="235529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GB"/>
              <a:t>Illuminating Aperture</a:t>
            </a:r>
          </a:p>
        </p:txBody>
      </p:sp>
      <p:sp>
        <p:nvSpPr>
          <p:cNvPr id="235533" name="Oval 13"/>
          <p:cNvSpPr>
            <a:spLocks noChangeArrowheads="1"/>
          </p:cNvSpPr>
          <p:nvPr/>
        </p:nvSpPr>
        <p:spPr bwMode="auto">
          <a:xfrm>
            <a:off x="5795963" y="2565400"/>
            <a:ext cx="3311525" cy="331152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4" name="Oval 14"/>
          <p:cNvSpPr>
            <a:spLocks noChangeArrowheads="1"/>
          </p:cNvSpPr>
          <p:nvPr/>
        </p:nvSpPr>
        <p:spPr bwMode="auto">
          <a:xfrm>
            <a:off x="7164388" y="3933825"/>
            <a:ext cx="647700" cy="6477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5" name="Oval 15"/>
          <p:cNvSpPr>
            <a:spLocks noChangeArrowheads="1"/>
          </p:cNvSpPr>
          <p:nvPr/>
        </p:nvSpPr>
        <p:spPr bwMode="auto">
          <a:xfrm rot="1186030">
            <a:off x="7164388" y="3933825"/>
            <a:ext cx="647700" cy="6477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4" grpId="0" animBg="1"/>
      <p:bldP spid="2355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 descr="Objectives 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184576" cy="3552225"/>
          </a:xfrm>
          <a:prstGeom prst="rect">
            <a:avLst/>
          </a:prstGeom>
          <a:noFill/>
          <a:ln w="19050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0" y="44624"/>
            <a:ext cx="352839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GB" sz="2800" b="0" dirty="0" smtClean="0">
                <a:solidFill>
                  <a:srgbClr val="FFFF00"/>
                </a:solidFill>
              </a:rPr>
              <a:t>The Objective Lens</a:t>
            </a:r>
          </a:p>
          <a:p>
            <a:pPr algn="ctr"/>
            <a:endParaRPr lang="en-GB" b="0" dirty="0" smtClean="0">
              <a:solidFill>
                <a:schemeClr val="bg1"/>
              </a:solidFill>
            </a:endParaRPr>
          </a:p>
          <a:p>
            <a:pPr algn="ctr"/>
            <a:r>
              <a:rPr lang="en-GB" b="0" dirty="0" smtClean="0">
                <a:solidFill>
                  <a:schemeClr val="bg1"/>
                </a:solidFill>
              </a:rPr>
              <a:t>Modern microscope objective lenses are marked with several pieces of important information</a:t>
            </a:r>
            <a:endParaRPr lang="en-GB" b="0" dirty="0">
              <a:solidFill>
                <a:srgbClr val="00CC00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07504" y="3386603"/>
            <a:ext cx="8568952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b="0" dirty="0" smtClean="0">
                <a:solidFill>
                  <a:schemeClr val="bg1"/>
                </a:solidFill>
              </a:rPr>
              <a:t>The standard marking is </a:t>
            </a:r>
          </a:p>
          <a:p>
            <a:r>
              <a:rPr lang="en-GB" b="0" dirty="0" smtClean="0">
                <a:solidFill>
                  <a:srgbClr val="FFFF00"/>
                </a:solidFill>
              </a:rPr>
              <a:t>Magnification/Numerical Aperture</a:t>
            </a:r>
          </a:p>
          <a:p>
            <a:pPr marL="342900" indent="-342900">
              <a:buFontTx/>
              <a:buChar char="-"/>
            </a:pPr>
            <a:r>
              <a:rPr lang="en-GB" b="0" dirty="0" smtClean="0">
                <a:solidFill>
                  <a:schemeClr val="bg1"/>
                </a:solidFill>
              </a:rPr>
              <a:t>In the picture above: </a:t>
            </a:r>
            <a:r>
              <a:rPr lang="en-GB" b="0" dirty="0" smtClean="0">
                <a:solidFill>
                  <a:srgbClr val="FFFF00"/>
                </a:solidFill>
              </a:rPr>
              <a:t>20x/0.60 </a:t>
            </a:r>
            <a:r>
              <a:rPr lang="en-GB" b="0" dirty="0" smtClean="0">
                <a:solidFill>
                  <a:schemeClr val="bg1"/>
                </a:solidFill>
              </a:rPr>
              <a:t>and </a:t>
            </a:r>
            <a:r>
              <a:rPr lang="en-GB" b="0" dirty="0" smtClean="0">
                <a:solidFill>
                  <a:srgbClr val="FFFF00"/>
                </a:solidFill>
              </a:rPr>
              <a:t>40x/1.0</a:t>
            </a:r>
          </a:p>
          <a:p>
            <a:pPr marL="342900" indent="-342900">
              <a:buFontTx/>
              <a:buChar char="-"/>
            </a:pPr>
            <a:r>
              <a:rPr lang="en-GB" sz="2000" b="0" dirty="0" smtClean="0">
                <a:solidFill>
                  <a:srgbClr val="FFFFFF"/>
                </a:solidFill>
              </a:rPr>
              <a:t>Find the magnifications and apertures of your microscope lenses</a:t>
            </a:r>
          </a:p>
          <a:p>
            <a:pPr marL="342900" indent="-342900">
              <a:buFontTx/>
              <a:buChar char="-"/>
            </a:pPr>
            <a:endParaRPr lang="en-GB" b="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b="0" dirty="0" smtClean="0">
                <a:solidFill>
                  <a:schemeClr val="bg1"/>
                </a:solidFill>
              </a:rPr>
              <a:t>The </a:t>
            </a:r>
            <a:r>
              <a:rPr lang="en-GB" b="0" dirty="0" smtClean="0">
                <a:solidFill>
                  <a:srgbClr val="FFFF00"/>
                </a:solidFill>
              </a:rPr>
              <a:t>Aperture</a:t>
            </a:r>
            <a:r>
              <a:rPr lang="en-GB" b="0" dirty="0" smtClean="0">
                <a:solidFill>
                  <a:schemeClr val="bg1"/>
                </a:solidFill>
              </a:rPr>
              <a:t> is the measure of the fineness of detail the lens is able to pick up  </a:t>
            </a:r>
            <a:r>
              <a:rPr lang="mr-IN" b="0" dirty="0" smtClean="0">
                <a:solidFill>
                  <a:schemeClr val="bg1"/>
                </a:solidFill>
              </a:rPr>
              <a:t>–</a:t>
            </a:r>
            <a:r>
              <a:rPr lang="en-GB" b="0" dirty="0" smtClean="0">
                <a:solidFill>
                  <a:schemeClr val="bg1"/>
                </a:solidFill>
              </a:rPr>
              <a:t> and is what you pay for!</a:t>
            </a:r>
          </a:p>
          <a:p>
            <a:pPr marL="342900" indent="-342900">
              <a:buFontTx/>
              <a:buChar char="-"/>
            </a:pPr>
            <a:endParaRPr lang="en-GB" b="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b="0" dirty="0">
                <a:solidFill>
                  <a:schemeClr val="bg1"/>
                </a:solidFill>
              </a:rPr>
              <a:t>I</a:t>
            </a:r>
            <a:r>
              <a:rPr lang="en-GB" b="0" dirty="0" smtClean="0">
                <a:solidFill>
                  <a:schemeClr val="bg1"/>
                </a:solidFill>
              </a:rPr>
              <a:t>t is the aperture that makes </a:t>
            </a:r>
            <a:r>
              <a:rPr lang="en-GB" b="0" dirty="0" smtClean="0">
                <a:solidFill>
                  <a:srgbClr val="FFFF00"/>
                </a:solidFill>
              </a:rPr>
              <a:t>Magnification </a:t>
            </a:r>
            <a:r>
              <a:rPr lang="en-GB" b="0" dirty="0" smtClean="0">
                <a:solidFill>
                  <a:schemeClr val="bg1"/>
                </a:solidFill>
              </a:rPr>
              <a:t>worthwhile</a:t>
            </a:r>
            <a:endParaRPr lang="en-GB" b="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1549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5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5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5" grpId="0" build="p"/>
      <p:bldP spid="2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34925" y="6183313"/>
            <a:ext cx="4006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FF00"/>
                </a:solidFill>
              </a:rPr>
              <a:t>Illuminating aperture correct</a:t>
            </a:r>
          </a:p>
        </p:txBody>
      </p:sp>
      <p:pic>
        <p:nvPicPr>
          <p:cNvPr id="567299" name="Picture 3" descr="Stained BF cor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3175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Stained BF small aper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3175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34925" y="6183313"/>
            <a:ext cx="4290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FF00"/>
                </a:solidFill>
              </a:rPr>
              <a:t>Illuminating aperture too small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Stained BF v small aper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3175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34925" y="6183313"/>
            <a:ext cx="51284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FF00"/>
                </a:solidFill>
              </a:rPr>
              <a:t>Illuminating aperture much too small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xmlns="" w="57150" cmpd="sng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/>
              <a:t>Köhler Illumination provides</a:t>
            </a:r>
            <a:endParaRPr lang="en-US"/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557338"/>
            <a:ext cx="8137525" cy="4535487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en-GB" sz="2800" dirty="0"/>
              <a:t>Control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/>
              <a:t>of</a:t>
            </a:r>
            <a:r>
              <a:rPr lang="en-GB" sz="2800" b="1" dirty="0">
                <a:solidFill>
                  <a:srgbClr val="FF0000"/>
                </a:solidFill>
              </a:rPr>
              <a:t> Area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FF3300"/>
                </a:solidFill>
              </a:rPr>
              <a:t>illuminated</a:t>
            </a:r>
            <a:r>
              <a:rPr lang="en-GB" sz="2800" dirty="0"/>
              <a:t> by the</a:t>
            </a: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GB" sz="2800" b="1" dirty="0">
                <a:solidFill>
                  <a:srgbClr val="FF0000"/>
                </a:solidFill>
              </a:rPr>
              <a:t>Illuminated Field Diaphragm</a:t>
            </a:r>
            <a:r>
              <a:rPr lang="en-GB" sz="2800" b="1" dirty="0"/>
              <a:t>,</a:t>
            </a:r>
            <a:endParaRPr lang="en-GB" sz="2800" b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GB" sz="2800" dirty="0"/>
              <a:t>which is adjusted according to </a:t>
            </a:r>
            <a:r>
              <a:rPr lang="en-GB" sz="2800" b="1" dirty="0">
                <a:solidFill>
                  <a:srgbClr val="FF0000"/>
                </a:solidFill>
              </a:rPr>
              <a:t>magnification.</a:t>
            </a:r>
          </a:p>
          <a:p>
            <a:pPr algn="ctr">
              <a:lnSpc>
                <a:spcPct val="110000"/>
              </a:lnSpc>
              <a:buFontTx/>
              <a:buNone/>
            </a:pPr>
            <a:endParaRPr lang="en-GB" sz="2800" b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GB" sz="2800" dirty="0"/>
              <a:t>Control of </a:t>
            </a:r>
            <a:r>
              <a:rPr lang="en-GB" sz="2800" b="1" dirty="0">
                <a:solidFill>
                  <a:srgbClr val="FF0000"/>
                </a:solidFill>
              </a:rPr>
              <a:t>Angle </a:t>
            </a:r>
            <a:r>
              <a:rPr lang="en-GB" sz="2800" dirty="0">
                <a:solidFill>
                  <a:srgbClr val="FF3300"/>
                </a:solidFill>
              </a:rPr>
              <a:t>of illumination</a:t>
            </a:r>
            <a:r>
              <a:rPr lang="en-GB" sz="2800" dirty="0"/>
              <a:t> by the</a:t>
            </a: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GB" sz="2800" b="1" dirty="0">
                <a:solidFill>
                  <a:srgbClr val="FF3300"/>
                </a:solidFill>
              </a:rPr>
              <a:t>Illuminating Aperture Diaphragm</a:t>
            </a: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GB" sz="2800" dirty="0">
                <a:solidFill>
                  <a:srgbClr val="FF3300"/>
                </a:solidFill>
              </a:rPr>
              <a:t>(the condenser diaphragm)</a:t>
            </a:r>
            <a:r>
              <a:rPr lang="en-GB" sz="2800" dirty="0"/>
              <a:t>,</a:t>
            </a:r>
            <a:endParaRPr lang="en-GB" sz="2800" dirty="0">
              <a:solidFill>
                <a:srgbClr val="FF3300"/>
              </a:solidFill>
            </a:endParaRPr>
          </a:p>
          <a:p>
            <a:pPr algn="ctr">
              <a:lnSpc>
                <a:spcPct val="110000"/>
              </a:lnSpc>
              <a:buFontTx/>
              <a:buNone/>
            </a:pPr>
            <a:r>
              <a:rPr lang="en-GB" sz="2800" dirty="0"/>
              <a:t>which is adjusted according to objective </a:t>
            </a:r>
            <a:r>
              <a:rPr lang="en-GB" sz="2800" b="1" dirty="0">
                <a:solidFill>
                  <a:srgbClr val="FF3300"/>
                </a:solidFill>
              </a:rPr>
              <a:t>aperture.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95536" y="3428281"/>
            <a:ext cx="8208912" cy="0"/>
          </a:xfrm>
          <a:prstGeom prst="lin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5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5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15" grpId="0" build="p" autoUpdateAnimBg="0" advAuto="5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0432" cy="1143000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/>
              <a:t>A short cut when checking many slides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968552"/>
          </a:xfrm>
        </p:spPr>
        <p:txBody>
          <a:bodyPr/>
          <a:lstStyle/>
          <a:p>
            <a:r>
              <a:rPr lang="en-US" sz="2000" dirty="0" smtClean="0"/>
              <a:t>Set the field diaphragm so that the whole of the field of view is illuminated when using the low-power objective.</a:t>
            </a:r>
          </a:p>
          <a:p>
            <a:pPr lvl="1"/>
            <a:r>
              <a:rPr lang="en-US" sz="1800" dirty="0"/>
              <a:t>This is so that you can scan the slide and find the area of </a:t>
            </a:r>
            <a:r>
              <a:rPr lang="en-US" sz="1800" dirty="0" smtClean="0"/>
              <a:t>interest </a:t>
            </a:r>
            <a:r>
              <a:rPr lang="en-US" sz="1800" dirty="0"/>
              <a:t>that you’ll want to study at higher power.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Then, having changed to the higher power objective, set the condenser aperture diaphragm correctly </a:t>
            </a:r>
            <a:r>
              <a:rPr lang="mr-IN" sz="1800" dirty="0" smtClean="0">
                <a:solidFill>
                  <a:srgbClr val="FFFFFF"/>
                </a:solidFill>
              </a:rPr>
              <a:t>–</a:t>
            </a:r>
            <a:r>
              <a:rPr lang="en-US" sz="1800" dirty="0" smtClean="0">
                <a:solidFill>
                  <a:srgbClr val="FFFFFF"/>
                </a:solidFill>
              </a:rPr>
              <a:t> c75% of objective NA</a:t>
            </a:r>
          </a:p>
          <a:p>
            <a:pPr lvl="1"/>
            <a:r>
              <a:rPr lang="en-US" sz="1800" dirty="0"/>
              <a:t>This is necessary to provide optimum illumination for the </a:t>
            </a:r>
            <a:r>
              <a:rPr lang="en-US" sz="1800" dirty="0" smtClean="0"/>
              <a:t>larger</a:t>
            </a:r>
            <a:r>
              <a:rPr lang="en-US" sz="1800" dirty="0"/>
              <a:t>-aperture high-power objective which you’ll be using for detailed study of the slide. </a:t>
            </a:r>
            <a:r>
              <a:rPr lang="en-US" sz="2400" dirty="0">
                <a:solidFill>
                  <a:srgbClr val="FF0000"/>
                </a:solidFill>
              </a:rPr>
              <a:t>This is the most important factor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This procedure will result in adequate </a:t>
            </a:r>
            <a:r>
              <a:rPr lang="en-US" sz="1800" dirty="0" smtClean="0"/>
              <a:t>(though not quite perfect) </a:t>
            </a:r>
            <a:r>
              <a:rPr lang="en-US" sz="2000" dirty="0" smtClean="0"/>
              <a:t>illuminating conditions for both low and high power images. </a:t>
            </a:r>
          </a:p>
          <a:p>
            <a:pPr lvl="1"/>
            <a:r>
              <a:rPr lang="en-US" sz="1800" dirty="0" smtClean="0"/>
              <a:t>For maximum image quality when necessary (</a:t>
            </a:r>
            <a:r>
              <a:rPr lang="en-US" sz="1800" dirty="0" err="1" smtClean="0"/>
              <a:t>eg</a:t>
            </a:r>
            <a:r>
              <a:rPr lang="en-US" sz="1800" dirty="0" smtClean="0"/>
              <a:t> for photography), repeat all adjustments to recommended settings.</a:t>
            </a:r>
          </a:p>
          <a:p>
            <a:pPr lvl="1"/>
            <a:endParaRPr lang="en-US" sz="18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05079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Line 2"/>
          <p:cNvSpPr>
            <a:spLocks noChangeShapeType="1"/>
          </p:cNvSpPr>
          <p:nvPr/>
        </p:nvSpPr>
        <p:spPr bwMode="auto">
          <a:xfrm flipH="1">
            <a:off x="1614488" y="1943100"/>
            <a:ext cx="7937" cy="4375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19" name="Line 3"/>
          <p:cNvSpPr>
            <a:spLocks noChangeShapeType="1"/>
          </p:cNvSpPr>
          <p:nvPr/>
        </p:nvSpPr>
        <p:spPr bwMode="auto">
          <a:xfrm flipH="1">
            <a:off x="1614488" y="6288088"/>
            <a:ext cx="6759575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0" name="Line 4"/>
          <p:cNvSpPr>
            <a:spLocks noChangeShapeType="1"/>
          </p:cNvSpPr>
          <p:nvPr/>
        </p:nvSpPr>
        <p:spPr bwMode="auto">
          <a:xfrm>
            <a:off x="1612900" y="2457450"/>
            <a:ext cx="2027238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1" name="Line 5"/>
          <p:cNvSpPr>
            <a:spLocks noChangeShapeType="1"/>
          </p:cNvSpPr>
          <p:nvPr/>
        </p:nvSpPr>
        <p:spPr bwMode="auto">
          <a:xfrm>
            <a:off x="3638550" y="2455863"/>
            <a:ext cx="1444625" cy="233362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2" name="Line 6"/>
          <p:cNvSpPr>
            <a:spLocks noChangeShapeType="1"/>
          </p:cNvSpPr>
          <p:nvPr/>
        </p:nvSpPr>
        <p:spPr bwMode="auto">
          <a:xfrm>
            <a:off x="5073650" y="2679700"/>
            <a:ext cx="2913063" cy="3263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3" name="Oval 7"/>
          <p:cNvSpPr>
            <a:spLocks noChangeArrowheads="1"/>
          </p:cNvSpPr>
          <p:nvPr/>
        </p:nvSpPr>
        <p:spPr bwMode="auto">
          <a:xfrm>
            <a:off x="1169988" y="1527175"/>
            <a:ext cx="906462" cy="879475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24" name="Oval 8"/>
          <p:cNvSpPr>
            <a:spLocks noChangeArrowheads="1"/>
          </p:cNvSpPr>
          <p:nvPr/>
        </p:nvSpPr>
        <p:spPr bwMode="auto">
          <a:xfrm>
            <a:off x="7794625" y="5845175"/>
            <a:ext cx="906463" cy="879475"/>
          </a:xfrm>
          <a:prstGeom prst="ellipse">
            <a:avLst/>
          </a:prstGeom>
          <a:solidFill>
            <a:schemeClr val="tx1"/>
          </a:solidFill>
          <a:ln w="19050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25" name="Oval 9"/>
          <p:cNvSpPr>
            <a:spLocks noChangeArrowheads="1"/>
          </p:cNvSpPr>
          <p:nvPr/>
        </p:nvSpPr>
        <p:spPr bwMode="auto">
          <a:xfrm>
            <a:off x="8183563" y="6226175"/>
            <a:ext cx="144462" cy="125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26" name="Oval 10"/>
          <p:cNvSpPr>
            <a:spLocks noChangeArrowheads="1"/>
          </p:cNvSpPr>
          <p:nvPr/>
        </p:nvSpPr>
        <p:spPr bwMode="auto">
          <a:xfrm>
            <a:off x="4621213" y="1400175"/>
            <a:ext cx="906462" cy="879475"/>
          </a:xfrm>
          <a:prstGeom prst="ellipse">
            <a:avLst/>
          </a:prstGeom>
          <a:solidFill>
            <a:schemeClr val="tx1"/>
          </a:solidFill>
          <a:ln w="19050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27" name="Oval 11"/>
          <p:cNvSpPr>
            <a:spLocks noChangeArrowheads="1"/>
          </p:cNvSpPr>
          <p:nvPr/>
        </p:nvSpPr>
        <p:spPr bwMode="auto">
          <a:xfrm>
            <a:off x="4711700" y="1501775"/>
            <a:ext cx="725488" cy="6651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28" name="Oval 12"/>
          <p:cNvSpPr>
            <a:spLocks noChangeArrowheads="1"/>
          </p:cNvSpPr>
          <p:nvPr/>
        </p:nvSpPr>
        <p:spPr bwMode="auto">
          <a:xfrm>
            <a:off x="839788" y="1219200"/>
            <a:ext cx="1570037" cy="150812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29" name="Oval 13"/>
          <p:cNvSpPr>
            <a:spLocks noChangeArrowheads="1"/>
          </p:cNvSpPr>
          <p:nvPr/>
        </p:nvSpPr>
        <p:spPr bwMode="auto">
          <a:xfrm>
            <a:off x="3219450" y="1404938"/>
            <a:ext cx="906463" cy="879475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30" name="Text Box 14"/>
          <p:cNvSpPr txBox="1">
            <a:spLocks noChangeArrowheads="1"/>
          </p:cNvSpPr>
          <p:nvPr/>
        </p:nvSpPr>
        <p:spPr bwMode="auto">
          <a:xfrm>
            <a:off x="254428" y="144463"/>
            <a:ext cx="27296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400" b="0" dirty="0">
                <a:solidFill>
                  <a:srgbClr val="FFFF00"/>
                </a:solidFill>
              </a:rPr>
              <a:t>Illuminating aperture</a:t>
            </a:r>
            <a:r>
              <a:rPr lang="en-GB" sz="1400" b="0" dirty="0">
                <a:solidFill>
                  <a:schemeClr val="bg1"/>
                </a:solidFill>
              </a:rPr>
              <a:t> </a:t>
            </a:r>
            <a:r>
              <a:rPr lang="en-GB" sz="1400" b="0" dirty="0">
                <a:solidFill>
                  <a:srgbClr val="FFFF00"/>
                </a:solidFill>
              </a:rPr>
              <a:t>wide open:</a:t>
            </a:r>
          </a:p>
          <a:p>
            <a:pPr algn="ctr"/>
            <a:r>
              <a:rPr lang="en-GB" sz="1400" b="0" dirty="0">
                <a:solidFill>
                  <a:srgbClr val="FF0000"/>
                </a:solidFill>
              </a:rPr>
              <a:t>much larger</a:t>
            </a:r>
            <a:r>
              <a:rPr lang="en-GB" sz="1400" b="0" dirty="0">
                <a:solidFill>
                  <a:schemeClr val="bg1"/>
                </a:solidFill>
              </a:rPr>
              <a:t> than</a:t>
            </a:r>
          </a:p>
          <a:p>
            <a:pPr algn="ctr"/>
            <a:r>
              <a:rPr lang="en-GB" sz="1400" b="0" dirty="0">
                <a:solidFill>
                  <a:srgbClr val="66FFFF"/>
                </a:solidFill>
              </a:rPr>
              <a:t>objective aperture</a:t>
            </a:r>
          </a:p>
        </p:txBody>
      </p:sp>
      <p:sp>
        <p:nvSpPr>
          <p:cNvPr id="393231" name="Line 15"/>
          <p:cNvSpPr>
            <a:spLocks noChangeShapeType="1"/>
          </p:cNvSpPr>
          <p:nvPr/>
        </p:nvSpPr>
        <p:spPr bwMode="auto">
          <a:xfrm flipH="1">
            <a:off x="1873250" y="892175"/>
            <a:ext cx="11113" cy="71755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32" name="Text Box 16"/>
          <p:cNvSpPr txBox="1">
            <a:spLocks noChangeArrowheads="1"/>
          </p:cNvSpPr>
          <p:nvPr/>
        </p:nvSpPr>
        <p:spPr bwMode="auto">
          <a:xfrm>
            <a:off x="3022600" y="0"/>
            <a:ext cx="2892425" cy="954107"/>
          </a:xfrm>
          <a:prstGeom prst="rect">
            <a:avLst/>
          </a:prstGeom>
          <a:solidFill>
            <a:srgbClr val="0140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400" b="0" dirty="0">
                <a:solidFill>
                  <a:schemeClr val="bg1"/>
                </a:solidFill>
              </a:rPr>
              <a:t>Gradually close illuminating aperture diaphragm.</a:t>
            </a:r>
          </a:p>
          <a:p>
            <a:pPr algn="ctr"/>
            <a:r>
              <a:rPr lang="en-GB" sz="1400" b="0" dirty="0">
                <a:solidFill>
                  <a:srgbClr val="FFFF00"/>
                </a:solidFill>
              </a:rPr>
              <a:t>Illuminating aperture</a:t>
            </a:r>
            <a:r>
              <a:rPr lang="en-GB" sz="1400" b="0" dirty="0">
                <a:solidFill>
                  <a:schemeClr val="bg1"/>
                </a:solidFill>
              </a:rPr>
              <a:t> now </a:t>
            </a:r>
            <a:r>
              <a:rPr lang="en-GB" sz="1400" b="0" dirty="0">
                <a:solidFill>
                  <a:srgbClr val="FF0000"/>
                </a:solidFill>
              </a:rPr>
              <a:t>equal</a:t>
            </a:r>
            <a:r>
              <a:rPr lang="en-GB" sz="1400" b="0" dirty="0">
                <a:solidFill>
                  <a:schemeClr val="bg1"/>
                </a:solidFill>
              </a:rPr>
              <a:t> to </a:t>
            </a:r>
          </a:p>
          <a:p>
            <a:pPr algn="ctr"/>
            <a:r>
              <a:rPr lang="en-GB" sz="1400" b="0" dirty="0">
                <a:solidFill>
                  <a:srgbClr val="66FFFF"/>
                </a:solidFill>
              </a:rPr>
              <a:t>objective aperture</a:t>
            </a:r>
          </a:p>
        </p:txBody>
      </p:sp>
      <p:sp>
        <p:nvSpPr>
          <p:cNvPr id="393233" name="Text Box 17"/>
          <p:cNvSpPr txBox="1">
            <a:spLocks noChangeArrowheads="1"/>
          </p:cNvSpPr>
          <p:nvPr/>
        </p:nvSpPr>
        <p:spPr bwMode="auto">
          <a:xfrm>
            <a:off x="3476429" y="3533775"/>
            <a:ext cx="1813317" cy="307777"/>
          </a:xfrm>
          <a:prstGeom prst="rect">
            <a:avLst/>
          </a:prstGeom>
          <a:solidFill>
            <a:srgbClr val="014085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400" b="0" dirty="0">
                <a:solidFill>
                  <a:schemeClr val="bg1"/>
                </a:solidFill>
              </a:rPr>
              <a:t>Removing stray light</a:t>
            </a:r>
          </a:p>
        </p:txBody>
      </p:sp>
      <p:sp>
        <p:nvSpPr>
          <p:cNvPr id="393234" name="Line 18"/>
          <p:cNvSpPr>
            <a:spLocks noChangeShapeType="1"/>
          </p:cNvSpPr>
          <p:nvPr/>
        </p:nvSpPr>
        <p:spPr bwMode="auto">
          <a:xfrm flipH="1" flipV="1">
            <a:off x="4376738" y="2597150"/>
            <a:ext cx="9525" cy="939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35" name="Line 19"/>
          <p:cNvSpPr>
            <a:spLocks noChangeShapeType="1"/>
          </p:cNvSpPr>
          <p:nvPr/>
        </p:nvSpPr>
        <p:spPr bwMode="auto">
          <a:xfrm flipH="1">
            <a:off x="5094288" y="2393950"/>
            <a:ext cx="1416050" cy="2778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36" name="Text Box 20"/>
          <p:cNvSpPr txBox="1">
            <a:spLocks noChangeArrowheads="1"/>
          </p:cNvSpPr>
          <p:nvPr/>
        </p:nvSpPr>
        <p:spPr bwMode="auto">
          <a:xfrm>
            <a:off x="6311511" y="1873250"/>
            <a:ext cx="2491566" cy="1107996"/>
          </a:xfrm>
          <a:prstGeom prst="rect">
            <a:avLst/>
          </a:prstGeom>
          <a:solidFill>
            <a:srgbClr val="014085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0" i="1" dirty="0">
                <a:solidFill>
                  <a:srgbClr val="FFFF00"/>
                </a:solidFill>
              </a:rPr>
              <a:t>Optimum setting</a:t>
            </a:r>
            <a:r>
              <a:rPr lang="en-GB" sz="1400" b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GB" sz="1400" b="0" dirty="0">
                <a:solidFill>
                  <a:schemeClr val="bg1"/>
                </a:solidFill>
              </a:rPr>
              <a:t>Stray light removed but</a:t>
            </a:r>
          </a:p>
          <a:p>
            <a:pPr algn="ctr"/>
            <a:r>
              <a:rPr lang="en-GB" sz="1400" b="0" dirty="0">
                <a:solidFill>
                  <a:schemeClr val="bg1"/>
                </a:solidFill>
              </a:rPr>
              <a:t>still have adequate</a:t>
            </a:r>
          </a:p>
          <a:p>
            <a:pPr algn="ctr"/>
            <a:r>
              <a:rPr lang="en-GB" sz="1400" b="0" dirty="0">
                <a:solidFill>
                  <a:schemeClr val="bg1"/>
                </a:solidFill>
              </a:rPr>
              <a:t>illuminating aperture</a:t>
            </a:r>
          </a:p>
        </p:txBody>
      </p:sp>
      <p:sp>
        <p:nvSpPr>
          <p:cNvPr id="393237" name="Line 21"/>
          <p:cNvSpPr>
            <a:spLocks noChangeShapeType="1"/>
          </p:cNvSpPr>
          <p:nvPr/>
        </p:nvSpPr>
        <p:spPr bwMode="auto">
          <a:xfrm flipH="1" flipV="1">
            <a:off x="5543550" y="2071688"/>
            <a:ext cx="985838" cy="323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38" name="Text Box 22"/>
          <p:cNvSpPr txBox="1">
            <a:spLocks noChangeArrowheads="1"/>
          </p:cNvSpPr>
          <p:nvPr/>
        </p:nvSpPr>
        <p:spPr bwMode="auto">
          <a:xfrm>
            <a:off x="1099254" y="4565650"/>
            <a:ext cx="1013005" cy="523220"/>
          </a:xfrm>
          <a:prstGeom prst="rect">
            <a:avLst/>
          </a:prstGeom>
          <a:solidFill>
            <a:srgbClr val="014085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400" b="0" dirty="0">
                <a:solidFill>
                  <a:srgbClr val="FFFF00"/>
                </a:solidFill>
              </a:rPr>
              <a:t>Image</a:t>
            </a:r>
          </a:p>
          <a:p>
            <a:pPr algn="ctr"/>
            <a:r>
              <a:rPr lang="en-GB" sz="1400" b="0" dirty="0">
                <a:solidFill>
                  <a:srgbClr val="FFFF00"/>
                </a:solidFill>
              </a:rPr>
              <a:t>brightness</a:t>
            </a:r>
          </a:p>
        </p:txBody>
      </p:sp>
      <p:sp>
        <p:nvSpPr>
          <p:cNvPr id="393239" name="Line 23"/>
          <p:cNvSpPr>
            <a:spLocks noChangeShapeType="1"/>
          </p:cNvSpPr>
          <p:nvPr/>
        </p:nvSpPr>
        <p:spPr bwMode="auto">
          <a:xfrm flipV="1">
            <a:off x="1612900" y="4183063"/>
            <a:ext cx="0" cy="36671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0" name="Text Box 24"/>
          <p:cNvSpPr txBox="1">
            <a:spLocks noChangeArrowheads="1"/>
          </p:cNvSpPr>
          <p:nvPr/>
        </p:nvSpPr>
        <p:spPr bwMode="auto">
          <a:xfrm>
            <a:off x="7313600" y="4260850"/>
            <a:ext cx="1811363" cy="7386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400" b="0" dirty="0">
                <a:solidFill>
                  <a:srgbClr val="FFFF00"/>
                </a:solidFill>
              </a:rPr>
              <a:t>Illuminating aperture</a:t>
            </a:r>
          </a:p>
          <a:p>
            <a:pPr algn="ctr"/>
            <a:r>
              <a:rPr lang="en-GB" sz="1400" b="0" dirty="0">
                <a:solidFill>
                  <a:srgbClr val="FF0000"/>
                </a:solidFill>
              </a:rPr>
              <a:t>much smaller</a:t>
            </a:r>
            <a:r>
              <a:rPr lang="en-GB" sz="1400" b="0" dirty="0">
                <a:solidFill>
                  <a:schemeClr val="bg1"/>
                </a:solidFill>
              </a:rPr>
              <a:t> than</a:t>
            </a:r>
          </a:p>
          <a:p>
            <a:pPr algn="ctr"/>
            <a:r>
              <a:rPr lang="en-GB" sz="1400" b="0" dirty="0">
                <a:solidFill>
                  <a:srgbClr val="66FFFF"/>
                </a:solidFill>
              </a:rPr>
              <a:t>objective aperture</a:t>
            </a:r>
          </a:p>
        </p:txBody>
      </p:sp>
      <p:sp>
        <p:nvSpPr>
          <p:cNvPr id="393241" name="Line 25"/>
          <p:cNvSpPr>
            <a:spLocks noChangeShapeType="1"/>
          </p:cNvSpPr>
          <p:nvPr/>
        </p:nvSpPr>
        <p:spPr bwMode="auto">
          <a:xfrm flipV="1">
            <a:off x="8213725" y="5003800"/>
            <a:ext cx="1588" cy="80645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3182958" y="6119813"/>
            <a:ext cx="2609809" cy="307777"/>
          </a:xfrm>
          <a:prstGeom prst="rect">
            <a:avLst/>
          </a:prstGeom>
          <a:solidFill>
            <a:srgbClr val="014085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400" b="0" dirty="0">
                <a:solidFill>
                  <a:srgbClr val="FFFF00"/>
                </a:solidFill>
              </a:rPr>
              <a:t>Reducing illuminating aperture</a:t>
            </a:r>
          </a:p>
        </p:txBody>
      </p:sp>
      <p:sp>
        <p:nvSpPr>
          <p:cNvPr id="393243" name="Line 27"/>
          <p:cNvSpPr>
            <a:spLocks noChangeShapeType="1"/>
          </p:cNvSpPr>
          <p:nvPr/>
        </p:nvSpPr>
        <p:spPr bwMode="auto">
          <a:xfrm flipH="1">
            <a:off x="5808663" y="6297613"/>
            <a:ext cx="57467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4" name="Oval 28"/>
          <p:cNvSpPr>
            <a:spLocks noChangeArrowheads="1"/>
          </p:cNvSpPr>
          <p:nvPr/>
        </p:nvSpPr>
        <p:spPr bwMode="auto">
          <a:xfrm>
            <a:off x="3216275" y="1411288"/>
            <a:ext cx="906463" cy="879475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3245" name="Line 29"/>
          <p:cNvSpPr>
            <a:spLocks noChangeShapeType="1"/>
          </p:cNvSpPr>
          <p:nvPr/>
        </p:nvSpPr>
        <p:spPr bwMode="auto">
          <a:xfrm>
            <a:off x="728663" y="409575"/>
            <a:ext cx="254000" cy="10874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6" name="Line 30"/>
          <p:cNvSpPr>
            <a:spLocks noChangeShapeType="1"/>
          </p:cNvSpPr>
          <p:nvPr/>
        </p:nvSpPr>
        <p:spPr bwMode="auto">
          <a:xfrm flipH="1" flipV="1">
            <a:off x="3552825" y="671513"/>
            <a:ext cx="9525" cy="6905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7" name="Line 31"/>
          <p:cNvSpPr>
            <a:spLocks noChangeShapeType="1"/>
          </p:cNvSpPr>
          <p:nvPr/>
        </p:nvSpPr>
        <p:spPr bwMode="auto">
          <a:xfrm flipV="1">
            <a:off x="3975100" y="904875"/>
            <a:ext cx="341313" cy="538163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8" name="Line 32"/>
          <p:cNvSpPr>
            <a:spLocks noChangeShapeType="1"/>
          </p:cNvSpPr>
          <p:nvPr/>
        </p:nvSpPr>
        <p:spPr bwMode="auto">
          <a:xfrm flipH="1" flipV="1">
            <a:off x="5054600" y="2325688"/>
            <a:ext cx="0" cy="331787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49" name="Line 33"/>
          <p:cNvSpPr>
            <a:spLocks noChangeShapeType="1"/>
          </p:cNvSpPr>
          <p:nvPr/>
        </p:nvSpPr>
        <p:spPr bwMode="auto">
          <a:xfrm flipH="1" flipV="1">
            <a:off x="5056188" y="2746375"/>
            <a:ext cx="0" cy="331788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0" name="Line 34"/>
          <p:cNvSpPr>
            <a:spLocks noChangeShapeType="1"/>
          </p:cNvSpPr>
          <p:nvPr/>
        </p:nvSpPr>
        <p:spPr bwMode="auto">
          <a:xfrm flipH="1" flipV="1">
            <a:off x="3643313" y="2509838"/>
            <a:ext cx="0" cy="331787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1" name="Line 35"/>
          <p:cNvSpPr>
            <a:spLocks noChangeShapeType="1"/>
          </p:cNvSpPr>
          <p:nvPr/>
        </p:nvSpPr>
        <p:spPr bwMode="auto">
          <a:xfrm flipH="1" flipV="1">
            <a:off x="3640138" y="2516188"/>
            <a:ext cx="0" cy="331787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2" name="Line 36"/>
          <p:cNvSpPr>
            <a:spLocks noChangeShapeType="1"/>
          </p:cNvSpPr>
          <p:nvPr/>
        </p:nvSpPr>
        <p:spPr bwMode="auto">
          <a:xfrm flipH="1" flipV="1">
            <a:off x="5056188" y="2327275"/>
            <a:ext cx="0" cy="3317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3" name="Line 37"/>
          <p:cNvSpPr>
            <a:spLocks noChangeShapeType="1"/>
          </p:cNvSpPr>
          <p:nvPr/>
        </p:nvSpPr>
        <p:spPr bwMode="auto">
          <a:xfrm flipH="1" flipV="1">
            <a:off x="5057775" y="2743200"/>
            <a:ext cx="0" cy="3317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4" name="Text Box 38"/>
          <p:cNvSpPr txBox="1">
            <a:spLocks noChangeArrowheads="1"/>
          </p:cNvSpPr>
          <p:nvPr/>
        </p:nvSpPr>
        <p:spPr bwMode="auto">
          <a:xfrm>
            <a:off x="5900738" y="3451225"/>
            <a:ext cx="862012" cy="13112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8000">
                <a:solidFill>
                  <a:srgbClr val="FF0000"/>
                </a:solidFill>
                <a:cs typeface="Arial" charset="0"/>
              </a:rPr>
              <a:t>X</a:t>
            </a:r>
          </a:p>
        </p:txBody>
      </p:sp>
      <p:sp>
        <p:nvSpPr>
          <p:cNvPr id="393256" name="Rectangle 40"/>
          <p:cNvSpPr>
            <a:spLocks noChangeArrowheads="1"/>
          </p:cNvSpPr>
          <p:nvPr/>
        </p:nvSpPr>
        <p:spPr bwMode="auto">
          <a:xfrm>
            <a:off x="5918200" y="125413"/>
            <a:ext cx="3130550" cy="15636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b="0" dirty="0" smtClean="0">
                <a:solidFill>
                  <a:schemeClr val="bg1"/>
                </a:solidFill>
              </a:rPr>
              <a:t>A short cut for s</a:t>
            </a:r>
            <a:r>
              <a:rPr lang="en-GB" sz="2400" b="0" dirty="0" smtClean="0">
                <a:solidFill>
                  <a:schemeClr val="bg1"/>
                </a:solidFill>
              </a:rPr>
              <a:t>etting </a:t>
            </a:r>
            <a:r>
              <a:rPr lang="en-GB" sz="2400" b="0" dirty="0">
                <a:solidFill>
                  <a:schemeClr val="bg1"/>
                </a:solidFill>
              </a:rPr>
              <a:t>the Illuminating aperture diaphragm 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93257" name="Text Box 41"/>
          <p:cNvSpPr txBox="1">
            <a:spLocks noChangeArrowheads="1"/>
          </p:cNvSpPr>
          <p:nvPr/>
        </p:nvSpPr>
        <p:spPr bwMode="auto">
          <a:xfrm>
            <a:off x="6564630" y="3856038"/>
            <a:ext cx="1920241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0" i="1" dirty="0">
                <a:solidFill>
                  <a:schemeClr val="bg1"/>
                </a:solidFill>
              </a:rPr>
              <a:t>Poor image!</a:t>
            </a:r>
          </a:p>
        </p:txBody>
      </p:sp>
    </p:spTree>
    <p:extLst>
      <p:ext uri="{BB962C8B-B14F-4D97-AF65-F5344CB8AC3E}">
        <p14:creationId xmlns:p14="http://schemas.microsoft.com/office/powerpoint/2010/main" val="342650051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3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9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32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3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3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3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3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3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9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9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9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9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9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3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9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9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20" grpId="0" animBg="1"/>
      <p:bldP spid="393221" grpId="0" animBg="1"/>
      <p:bldP spid="393222" grpId="0" animBg="1"/>
      <p:bldP spid="393223" grpId="0" animBg="1"/>
      <p:bldP spid="393224" grpId="0" animBg="1"/>
      <p:bldP spid="393225" grpId="0" animBg="1"/>
      <p:bldP spid="393226" grpId="0" animBg="1"/>
      <p:bldP spid="393227" grpId="0" animBg="1"/>
      <p:bldP spid="393228" grpId="0" animBg="1"/>
      <p:bldP spid="393229" grpId="0" animBg="1"/>
      <p:bldP spid="393230" grpId="0"/>
      <p:bldP spid="393231" grpId="0" animBg="1"/>
      <p:bldP spid="393232" grpId="0" build="allAtOnce" animBg="1"/>
      <p:bldP spid="393233" grpId="0" animBg="1"/>
      <p:bldP spid="393234" grpId="0" animBg="1"/>
      <p:bldP spid="393235" grpId="0" animBg="1"/>
      <p:bldP spid="393236" grpId="0" animBg="1"/>
      <p:bldP spid="393237" grpId="0" animBg="1"/>
      <p:bldP spid="393238" grpId="0" animBg="1"/>
      <p:bldP spid="393239" grpId="0" animBg="1"/>
      <p:bldP spid="393240" grpId="0" animBg="1"/>
      <p:bldP spid="393241" grpId="0" animBg="1"/>
      <p:bldP spid="393242" grpId="0" animBg="1"/>
      <p:bldP spid="393243" grpId="0" animBg="1"/>
      <p:bldP spid="393244" grpId="0" animBg="1"/>
      <p:bldP spid="393245" grpId="0" animBg="1"/>
      <p:bldP spid="393246" grpId="0" animBg="1"/>
      <p:bldP spid="393247" grpId="0" animBg="1"/>
      <p:bldP spid="393248" grpId="0" animBg="1"/>
      <p:bldP spid="393249" grpId="0" animBg="1"/>
      <p:bldP spid="393250" grpId="0" animBg="1"/>
      <p:bldP spid="393251" grpId="0" animBg="1"/>
      <p:bldP spid="393252" grpId="0" animBg="1"/>
      <p:bldP spid="393253" grpId="0" animBg="1"/>
      <p:bldP spid="393254" grpId="0" animBg="1"/>
      <p:bldP spid="3932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620688"/>
            <a:ext cx="8496944" cy="55515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For a simple demonstration and explanation of microscope optics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Go to  </a:t>
            </a:r>
            <a:r>
              <a:rPr lang="en-US" dirty="0">
                <a:solidFill>
                  <a:srgbClr val="014085"/>
                </a:solidFill>
                <a:hlinkClick r:id="rId2"/>
              </a:rPr>
              <a:t>https://www.youtube.com/watch?v=</a:t>
            </a:r>
            <a:r>
              <a:rPr lang="en-US" dirty="0" smtClean="0">
                <a:solidFill>
                  <a:srgbClr val="014085"/>
                </a:solidFill>
                <a:hlinkClick r:id="rId2"/>
              </a:rPr>
              <a:t>60_jgZtyR6U</a:t>
            </a:r>
            <a:r>
              <a:rPr lang="en-US" dirty="0" smtClean="0">
                <a:solidFill>
                  <a:srgbClr val="014085"/>
                </a:solidFill>
              </a:rPr>
              <a:t> </a:t>
            </a:r>
          </a:p>
          <a:p>
            <a:pPr algn="ctr"/>
            <a:endParaRPr lang="en-US" dirty="0">
              <a:solidFill>
                <a:srgbClr val="014085"/>
              </a:solidFill>
            </a:endParaRPr>
          </a:p>
          <a:p>
            <a:pPr marL="0" indent="0" algn="ctr">
              <a:buNone/>
            </a:pPr>
            <a:r>
              <a:rPr lang="en-US" dirty="0" smtClean="0"/>
              <a:t>Or Google 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Understanding </a:t>
            </a:r>
            <a:r>
              <a:rPr lang="en-US" sz="2800" dirty="0">
                <a:solidFill>
                  <a:schemeClr val="bg1"/>
                </a:solidFill>
              </a:rPr>
              <a:t>the light microscope Peter Evennett</a:t>
            </a:r>
          </a:p>
        </p:txBody>
      </p:sp>
    </p:spTree>
    <p:extLst>
      <p:ext uri="{BB962C8B-B14F-4D97-AF65-F5344CB8AC3E}">
        <p14:creationId xmlns:p14="http://schemas.microsoft.com/office/powerpoint/2010/main" val="24420437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8600"/>
            <a:ext cx="211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2256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913"/>
            <a:ext cx="3352800" cy="27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2057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6232" r="16910" b="9700"/>
          <a:stretch>
            <a:fillRect/>
          </a:stretch>
        </p:blipFill>
        <p:spPr bwMode="auto">
          <a:xfrm>
            <a:off x="6248400" y="5026025"/>
            <a:ext cx="22098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2438" r="2451" b="21951"/>
          <a:stretch>
            <a:fillRect/>
          </a:stretch>
        </p:blipFill>
        <p:spPr bwMode="auto">
          <a:xfrm>
            <a:off x="3505200" y="4346575"/>
            <a:ext cx="25908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3" t="7767" b="8350"/>
          <a:stretch>
            <a:fillRect/>
          </a:stretch>
        </p:blipFill>
        <p:spPr bwMode="auto">
          <a:xfrm>
            <a:off x="1692275" y="2133600"/>
            <a:ext cx="15081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t="7767" r="51295" b="8350"/>
          <a:stretch>
            <a:fillRect/>
          </a:stretch>
        </p:blipFill>
        <p:spPr bwMode="auto">
          <a:xfrm>
            <a:off x="76200" y="2133600"/>
            <a:ext cx="149383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2590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047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676400"/>
            <a:ext cx="67786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04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28600"/>
            <a:ext cx="6400800" cy="1752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Principles of Light Microscopy</a:t>
            </a:r>
          </a:p>
          <a:p>
            <a:pPr>
              <a:lnSpc>
                <a:spcPct val="80000"/>
              </a:lnSpc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Peter Evennett</a:t>
            </a:r>
          </a:p>
          <a:p>
            <a:pPr>
              <a:lnSpc>
                <a:spcPct val="80000"/>
              </a:lnSpc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peter@microscopical.co.uk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Line 2"/>
          <p:cNvSpPr>
            <a:spLocks noChangeShapeType="1"/>
          </p:cNvSpPr>
          <p:nvPr/>
        </p:nvSpPr>
        <p:spPr bwMode="auto">
          <a:xfrm>
            <a:off x="4629150" y="3287713"/>
            <a:ext cx="28051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3349625" y="1916113"/>
            <a:ext cx="5614988" cy="4816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000" b="0">
              <a:latin typeface="Times New Roman" charset="0"/>
            </a:endParaRPr>
          </a:p>
        </p:txBody>
      </p:sp>
      <p:sp>
        <p:nvSpPr>
          <p:cNvPr id="284676" name="Oval 4"/>
          <p:cNvSpPr>
            <a:spLocks noChangeArrowheads="1"/>
          </p:cNvSpPr>
          <p:nvPr/>
        </p:nvSpPr>
        <p:spPr bwMode="auto">
          <a:xfrm>
            <a:off x="4629150" y="1992313"/>
            <a:ext cx="2805113" cy="2514600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4400550" y="3287713"/>
            <a:ext cx="3335338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78" name="Line 6"/>
          <p:cNvSpPr>
            <a:spLocks noChangeShapeType="1"/>
          </p:cNvSpPr>
          <p:nvPr/>
        </p:nvSpPr>
        <p:spPr bwMode="auto">
          <a:xfrm>
            <a:off x="4629150" y="3287713"/>
            <a:ext cx="28051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7572815" y="2347913"/>
            <a:ext cx="11468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0">
                <a:solidFill>
                  <a:srgbClr val="6666FF"/>
                </a:solidFill>
              </a:rPr>
              <a:t>Objective</a:t>
            </a:r>
          </a:p>
          <a:p>
            <a:pPr algn="ctr" eaLnBrk="0" hangingPunct="0"/>
            <a:r>
              <a:rPr lang="en-GB" sz="1800" b="0">
                <a:solidFill>
                  <a:srgbClr val="6666FF"/>
                </a:solidFill>
              </a:rPr>
              <a:t>lens</a:t>
            </a:r>
          </a:p>
        </p:txBody>
      </p:sp>
      <p:sp>
        <p:nvSpPr>
          <p:cNvPr id="284680" name="Line 8"/>
          <p:cNvSpPr>
            <a:spLocks noChangeShapeType="1"/>
          </p:cNvSpPr>
          <p:nvPr/>
        </p:nvSpPr>
        <p:spPr bwMode="auto">
          <a:xfrm>
            <a:off x="3867150" y="5116513"/>
            <a:ext cx="4852988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1" name="Line 9"/>
          <p:cNvSpPr>
            <a:spLocks noChangeShapeType="1"/>
          </p:cNvSpPr>
          <p:nvPr/>
        </p:nvSpPr>
        <p:spPr bwMode="auto">
          <a:xfrm>
            <a:off x="250825" y="1484313"/>
            <a:ext cx="86423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3" name="Line 11"/>
          <p:cNvSpPr>
            <a:spLocks noChangeShapeType="1"/>
          </p:cNvSpPr>
          <p:nvPr/>
        </p:nvSpPr>
        <p:spPr bwMode="auto">
          <a:xfrm>
            <a:off x="4629150" y="3287713"/>
            <a:ext cx="28051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4" name="Rectangle 12"/>
          <p:cNvSpPr>
            <a:spLocks noChangeArrowheads="1"/>
          </p:cNvSpPr>
          <p:nvPr/>
        </p:nvSpPr>
        <p:spPr bwMode="auto">
          <a:xfrm>
            <a:off x="4211960" y="3284984"/>
            <a:ext cx="3335338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5" name="Line 13"/>
          <p:cNvSpPr>
            <a:spLocks noChangeShapeType="1"/>
          </p:cNvSpPr>
          <p:nvPr/>
        </p:nvSpPr>
        <p:spPr bwMode="auto">
          <a:xfrm flipV="1">
            <a:off x="6000750" y="3284538"/>
            <a:ext cx="1379538" cy="18319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6" name="Line 14"/>
          <p:cNvSpPr>
            <a:spLocks noChangeShapeType="1"/>
          </p:cNvSpPr>
          <p:nvPr/>
        </p:nvSpPr>
        <p:spPr bwMode="auto">
          <a:xfrm flipH="1" flipV="1">
            <a:off x="4716463" y="3284538"/>
            <a:ext cx="1277937" cy="18319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7" name="Line 15"/>
          <p:cNvSpPr>
            <a:spLocks noChangeShapeType="1"/>
          </p:cNvSpPr>
          <p:nvPr/>
        </p:nvSpPr>
        <p:spPr bwMode="auto">
          <a:xfrm>
            <a:off x="3867150" y="5116513"/>
            <a:ext cx="4852988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8" name="Line 16"/>
          <p:cNvSpPr>
            <a:spLocks noChangeShapeType="1"/>
          </p:cNvSpPr>
          <p:nvPr/>
        </p:nvSpPr>
        <p:spPr bwMode="auto">
          <a:xfrm flipV="1">
            <a:off x="6015038" y="3287713"/>
            <a:ext cx="2122487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89" name="Line 17"/>
          <p:cNvSpPr>
            <a:spLocks noChangeShapeType="1"/>
          </p:cNvSpPr>
          <p:nvPr/>
        </p:nvSpPr>
        <p:spPr bwMode="auto">
          <a:xfrm flipH="1" flipV="1">
            <a:off x="4033838" y="3287713"/>
            <a:ext cx="1971675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0" name="Line 18"/>
          <p:cNvSpPr>
            <a:spLocks noChangeShapeType="1"/>
          </p:cNvSpPr>
          <p:nvPr/>
        </p:nvSpPr>
        <p:spPr bwMode="auto">
          <a:xfrm flipV="1">
            <a:off x="6015038" y="3287713"/>
            <a:ext cx="2957512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1" name="Line 19"/>
          <p:cNvSpPr>
            <a:spLocks noChangeShapeType="1"/>
          </p:cNvSpPr>
          <p:nvPr/>
        </p:nvSpPr>
        <p:spPr bwMode="auto">
          <a:xfrm flipH="1" flipV="1">
            <a:off x="3348038" y="3287713"/>
            <a:ext cx="26543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2" name="Line 20"/>
          <p:cNvSpPr>
            <a:spLocks noChangeShapeType="1"/>
          </p:cNvSpPr>
          <p:nvPr/>
        </p:nvSpPr>
        <p:spPr bwMode="auto">
          <a:xfrm flipH="1" flipV="1">
            <a:off x="5076825" y="3284538"/>
            <a:ext cx="935038" cy="18002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3" name="Line 21"/>
          <p:cNvSpPr>
            <a:spLocks noChangeShapeType="1"/>
          </p:cNvSpPr>
          <p:nvPr/>
        </p:nvSpPr>
        <p:spPr bwMode="auto">
          <a:xfrm flipV="1">
            <a:off x="6013450" y="3284538"/>
            <a:ext cx="935038" cy="18002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 flipH="1" flipV="1">
            <a:off x="5508625" y="3284538"/>
            <a:ext cx="503238" cy="18002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5" name="Line 23"/>
          <p:cNvSpPr>
            <a:spLocks noChangeShapeType="1"/>
          </p:cNvSpPr>
          <p:nvPr/>
        </p:nvSpPr>
        <p:spPr bwMode="auto">
          <a:xfrm flipV="1">
            <a:off x="6013450" y="3284538"/>
            <a:ext cx="503238" cy="18002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6" name="Line 24"/>
          <p:cNvSpPr>
            <a:spLocks noChangeShapeType="1"/>
          </p:cNvSpPr>
          <p:nvPr/>
        </p:nvSpPr>
        <p:spPr bwMode="auto">
          <a:xfrm flipH="1" flipV="1">
            <a:off x="5795963" y="3284538"/>
            <a:ext cx="215900" cy="18002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7" name="Line 25"/>
          <p:cNvSpPr>
            <a:spLocks noChangeShapeType="1"/>
          </p:cNvSpPr>
          <p:nvPr/>
        </p:nvSpPr>
        <p:spPr bwMode="auto">
          <a:xfrm flipV="1">
            <a:off x="6011863" y="3284538"/>
            <a:ext cx="215900" cy="18002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8" name="Line 26"/>
          <p:cNvSpPr>
            <a:spLocks noChangeShapeType="1"/>
          </p:cNvSpPr>
          <p:nvPr/>
        </p:nvSpPr>
        <p:spPr bwMode="auto">
          <a:xfrm>
            <a:off x="4643438" y="3284538"/>
            <a:ext cx="2808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699" name="Freeform 27"/>
          <p:cNvSpPr>
            <a:spLocks/>
          </p:cNvSpPr>
          <p:nvPr/>
        </p:nvSpPr>
        <p:spPr bwMode="auto">
          <a:xfrm>
            <a:off x="4643438" y="3287713"/>
            <a:ext cx="2805112" cy="1828800"/>
          </a:xfrm>
          <a:custGeom>
            <a:avLst/>
            <a:gdLst>
              <a:gd name="T0" fmla="*/ 0 w 1776"/>
              <a:gd name="T1" fmla="*/ 0 h 1152"/>
              <a:gd name="T2" fmla="*/ 1776 w 1776"/>
              <a:gd name="T3" fmla="*/ 0 h 1152"/>
              <a:gd name="T4" fmla="*/ 864 w 1776"/>
              <a:gd name="T5" fmla="*/ 1152 h 1152"/>
              <a:gd name="T6" fmla="*/ 0 w 1776"/>
              <a:gd name="T7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1152">
                <a:moveTo>
                  <a:pt x="0" y="0"/>
                </a:moveTo>
                <a:lnTo>
                  <a:pt x="1776" y="0"/>
                </a:lnTo>
                <a:lnTo>
                  <a:pt x="864" y="1152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700" name="Text Box 28"/>
          <p:cNvSpPr txBox="1">
            <a:spLocks noChangeArrowheads="1"/>
          </p:cNvSpPr>
          <p:nvPr/>
        </p:nvSpPr>
        <p:spPr bwMode="auto">
          <a:xfrm>
            <a:off x="5292725" y="3602038"/>
            <a:ext cx="1452563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GB" sz="1800" b="0"/>
              <a:t>Information</a:t>
            </a:r>
          </a:p>
          <a:p>
            <a:pPr algn="ctr" eaLnBrk="0" hangingPunct="0">
              <a:lnSpc>
                <a:spcPct val="70000"/>
              </a:lnSpc>
            </a:pPr>
            <a:r>
              <a:rPr lang="en-GB" sz="1800" b="0"/>
              <a:t>collected</a:t>
            </a:r>
            <a:endParaRPr lang="en-GB" sz="1800" b="0">
              <a:latin typeface="Times New Roman" charset="0"/>
            </a:endParaRPr>
          </a:p>
        </p:txBody>
      </p:sp>
      <p:sp>
        <p:nvSpPr>
          <p:cNvPr id="284701" name="Text Box 29"/>
          <p:cNvSpPr txBox="1">
            <a:spLocks noChangeArrowheads="1"/>
          </p:cNvSpPr>
          <p:nvPr/>
        </p:nvSpPr>
        <p:spPr bwMode="auto">
          <a:xfrm>
            <a:off x="7508310" y="4213225"/>
            <a:ext cx="13393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0">
                <a:solidFill>
                  <a:srgbClr val="FF3300"/>
                </a:solidFill>
              </a:rPr>
              <a:t>Information</a:t>
            </a:r>
          </a:p>
          <a:p>
            <a:pPr algn="ctr" eaLnBrk="0" hangingPunct="0"/>
            <a:r>
              <a:rPr lang="en-GB" sz="1800" b="0">
                <a:solidFill>
                  <a:srgbClr val="FF3300"/>
                </a:solidFill>
              </a:rPr>
              <a:t>wasted</a:t>
            </a:r>
          </a:p>
        </p:txBody>
      </p:sp>
      <p:sp>
        <p:nvSpPr>
          <p:cNvPr id="284702" name="Rectangle 30"/>
          <p:cNvSpPr>
            <a:spLocks noChangeArrowheads="1"/>
          </p:cNvSpPr>
          <p:nvPr/>
        </p:nvSpPr>
        <p:spPr bwMode="auto">
          <a:xfrm>
            <a:off x="19050" y="5041900"/>
            <a:ext cx="3670300" cy="167481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>
                <a:solidFill>
                  <a:srgbClr val="FF0000"/>
                </a:solidFill>
              </a:rPr>
              <a:t>and some rays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>
                <a:solidFill>
                  <a:srgbClr val="FF0000"/>
                </a:solidFill>
              </a:rPr>
              <a:t>– and some information –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>
                <a:solidFill>
                  <a:srgbClr val="FF0000"/>
                </a:solidFill>
              </a:rPr>
              <a:t>will </a:t>
            </a:r>
            <a:r>
              <a:rPr lang="en-GB" sz="2000" b="0" i="1">
                <a:solidFill>
                  <a:srgbClr val="FF0000"/>
                </a:solidFill>
              </a:rPr>
              <a:t>NOT</a:t>
            </a:r>
            <a:r>
              <a:rPr lang="en-GB" sz="2000" b="0">
                <a:solidFill>
                  <a:srgbClr val="FF0000"/>
                </a:solidFill>
              </a:rPr>
              <a:t> be collected,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>
                <a:solidFill>
                  <a:srgbClr val="FF0000"/>
                </a:solidFill>
              </a:rPr>
              <a:t>and will be wasted</a:t>
            </a:r>
            <a:r>
              <a:rPr lang="en-GB" sz="2000" b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84703" name="Arc 31"/>
          <p:cNvSpPr>
            <a:spLocks/>
          </p:cNvSpPr>
          <p:nvPr/>
        </p:nvSpPr>
        <p:spPr bwMode="auto">
          <a:xfrm rot="13398930" flipV="1">
            <a:off x="5664200" y="4076700"/>
            <a:ext cx="719138" cy="7207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0099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84704" name="Rectangle 32"/>
          <p:cNvSpPr>
            <a:spLocks noChangeArrowheads="1"/>
          </p:cNvSpPr>
          <p:nvPr/>
        </p:nvSpPr>
        <p:spPr bwMode="auto">
          <a:xfrm>
            <a:off x="0" y="3462338"/>
            <a:ext cx="3457575" cy="155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 i="1" dirty="0">
                <a:solidFill>
                  <a:srgbClr val="000099"/>
                </a:solidFill>
              </a:rPr>
              <a:t>Some</a:t>
            </a:r>
            <a:r>
              <a:rPr lang="en-GB" sz="2000" b="0" dirty="0">
                <a:solidFill>
                  <a:srgbClr val="000099"/>
                </a:solidFill>
              </a:rPr>
              <a:t> of these rays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 dirty="0">
                <a:solidFill>
                  <a:srgbClr val="000099"/>
                </a:solidFill>
              </a:rPr>
              <a:t>-</a:t>
            </a:r>
            <a:r>
              <a:rPr lang="en-GB" sz="2000" b="0" dirty="0" smtClean="0">
                <a:solidFill>
                  <a:srgbClr val="000099"/>
                </a:solidFill>
              </a:rPr>
              <a:t> </a:t>
            </a:r>
            <a:r>
              <a:rPr lang="en-GB" sz="2000" b="0" dirty="0">
                <a:solidFill>
                  <a:srgbClr val="000099"/>
                </a:solidFill>
              </a:rPr>
              <a:t>and </a:t>
            </a:r>
            <a:r>
              <a:rPr lang="en-GB" sz="2000" b="0" i="1" dirty="0">
                <a:solidFill>
                  <a:srgbClr val="000099"/>
                </a:solidFill>
              </a:rPr>
              <a:t>some</a:t>
            </a:r>
            <a:r>
              <a:rPr lang="en-GB" sz="2000" b="0" dirty="0">
                <a:solidFill>
                  <a:srgbClr val="000099"/>
                </a:solidFill>
              </a:rPr>
              <a:t> </a:t>
            </a:r>
            <a:r>
              <a:rPr lang="en-GB" sz="2000" b="0" dirty="0" smtClean="0">
                <a:solidFill>
                  <a:srgbClr val="000099"/>
                </a:solidFill>
              </a:rPr>
              <a:t>information -  </a:t>
            </a:r>
            <a:endParaRPr lang="en-GB" sz="2000" b="0" dirty="0">
              <a:solidFill>
                <a:srgbClr val="000099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 dirty="0" smtClean="0">
                <a:solidFill>
                  <a:srgbClr val="000099"/>
                </a:solidFill>
              </a:rPr>
              <a:t> </a:t>
            </a:r>
            <a:r>
              <a:rPr lang="en-GB" sz="2000" b="0" dirty="0">
                <a:solidFill>
                  <a:srgbClr val="000099"/>
                </a:solidFill>
              </a:rPr>
              <a:t>will be collected by the objective</a:t>
            </a:r>
          </a:p>
        </p:txBody>
      </p:sp>
      <p:sp>
        <p:nvSpPr>
          <p:cNvPr id="284705" name="Rectangle 33"/>
          <p:cNvSpPr>
            <a:spLocks noChangeArrowheads="1"/>
          </p:cNvSpPr>
          <p:nvPr/>
        </p:nvSpPr>
        <p:spPr bwMode="auto">
          <a:xfrm>
            <a:off x="34925" y="1560513"/>
            <a:ext cx="3097213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</a:pPr>
            <a:r>
              <a:rPr lang="en-GB" sz="2000" b="0">
                <a:solidFill>
                  <a:schemeClr val="bg1"/>
                </a:solidFill>
              </a:rPr>
              <a:t>Every ray leaving the object carries some information about fine detail in the object</a:t>
            </a:r>
          </a:p>
        </p:txBody>
      </p:sp>
      <p:sp>
        <p:nvSpPr>
          <p:cNvPr id="284706" name="Arc 34"/>
          <p:cNvSpPr>
            <a:spLocks/>
          </p:cNvSpPr>
          <p:nvPr/>
        </p:nvSpPr>
        <p:spPr bwMode="auto">
          <a:xfrm rot="10891411" flipV="1">
            <a:off x="4843463" y="4281488"/>
            <a:ext cx="1062037" cy="803275"/>
          </a:xfrm>
          <a:custGeom>
            <a:avLst/>
            <a:gdLst>
              <a:gd name="G0" fmla="+- 0 0 0"/>
              <a:gd name="G1" fmla="+- 18410 0 0"/>
              <a:gd name="G2" fmla="+- 21600 0 0"/>
              <a:gd name="T0" fmla="*/ 11297 w 21600"/>
              <a:gd name="T1" fmla="*/ 0 h 18410"/>
              <a:gd name="T2" fmla="*/ 21600 w 21600"/>
              <a:gd name="T3" fmla="*/ 18410 h 18410"/>
              <a:gd name="T4" fmla="*/ 0 w 21600"/>
              <a:gd name="T5" fmla="*/ 18410 h 18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410" fill="none" extrusionOk="0">
                <a:moveTo>
                  <a:pt x="11297" y="-1"/>
                </a:moveTo>
                <a:cubicBezTo>
                  <a:pt x="17698" y="3927"/>
                  <a:pt x="21600" y="10899"/>
                  <a:pt x="21600" y="18410"/>
                </a:cubicBezTo>
              </a:path>
              <a:path w="21600" h="18410" stroke="0" extrusionOk="0">
                <a:moveTo>
                  <a:pt x="11297" y="-1"/>
                </a:moveTo>
                <a:cubicBezTo>
                  <a:pt x="17698" y="3927"/>
                  <a:pt x="21600" y="10899"/>
                  <a:pt x="21600" y="18410"/>
                </a:cubicBezTo>
                <a:lnTo>
                  <a:pt x="0" y="1841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284707" name="Arc 35"/>
          <p:cNvSpPr>
            <a:spLocks/>
          </p:cNvSpPr>
          <p:nvPr/>
        </p:nvSpPr>
        <p:spPr bwMode="auto">
          <a:xfrm rot="10708589" flipH="1" flipV="1">
            <a:off x="6126163" y="4294188"/>
            <a:ext cx="1062037" cy="803275"/>
          </a:xfrm>
          <a:custGeom>
            <a:avLst/>
            <a:gdLst>
              <a:gd name="G0" fmla="+- 0 0 0"/>
              <a:gd name="G1" fmla="+- 18410 0 0"/>
              <a:gd name="G2" fmla="+- 21600 0 0"/>
              <a:gd name="T0" fmla="*/ 11297 w 21600"/>
              <a:gd name="T1" fmla="*/ 0 h 18410"/>
              <a:gd name="T2" fmla="*/ 21600 w 21600"/>
              <a:gd name="T3" fmla="*/ 18410 h 18410"/>
              <a:gd name="T4" fmla="*/ 0 w 21600"/>
              <a:gd name="T5" fmla="*/ 18410 h 18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410" fill="none" extrusionOk="0">
                <a:moveTo>
                  <a:pt x="11297" y="-1"/>
                </a:moveTo>
                <a:cubicBezTo>
                  <a:pt x="17698" y="3927"/>
                  <a:pt x="21600" y="10899"/>
                  <a:pt x="21600" y="18410"/>
                </a:cubicBezTo>
              </a:path>
              <a:path w="21600" h="18410" stroke="0" extrusionOk="0">
                <a:moveTo>
                  <a:pt x="11297" y="-1"/>
                </a:moveTo>
                <a:cubicBezTo>
                  <a:pt x="17698" y="3927"/>
                  <a:pt x="21600" y="10899"/>
                  <a:pt x="21600" y="18410"/>
                </a:cubicBezTo>
                <a:lnTo>
                  <a:pt x="0" y="1841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284708" name="Text Box 36"/>
          <p:cNvSpPr txBox="1">
            <a:spLocks noChangeArrowheads="1"/>
          </p:cNvSpPr>
          <p:nvPr/>
        </p:nvSpPr>
        <p:spPr bwMode="auto">
          <a:xfrm>
            <a:off x="4107109" y="5497513"/>
            <a:ext cx="4347669" cy="646331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chemeClr val="accent2"/>
                </a:solidFill>
              </a:rPr>
              <a:t>Resolution depends on </a:t>
            </a:r>
            <a:r>
              <a:rPr lang="en-GB" sz="1800" b="0" i="1">
                <a:solidFill>
                  <a:schemeClr val="accent2"/>
                </a:solidFill>
              </a:rPr>
              <a:t>angular aperture</a:t>
            </a:r>
          </a:p>
          <a:p>
            <a:pPr algn="ctr"/>
            <a:r>
              <a:rPr lang="en-GB" sz="1800" b="0">
                <a:solidFill>
                  <a:schemeClr val="accent2"/>
                </a:solidFill>
              </a:rPr>
              <a:t>of objective</a:t>
            </a:r>
          </a:p>
        </p:txBody>
      </p:sp>
      <p:sp>
        <p:nvSpPr>
          <p:cNvPr id="38" name="Rectangle 7"/>
          <p:cNvSpPr>
            <a:spLocks noGrp="1" noChangeArrowheads="1"/>
          </p:cNvSpPr>
          <p:nvPr>
            <p:ph type="title"/>
          </p:nvPr>
        </p:nvSpPr>
        <p:spPr>
          <a:xfrm>
            <a:off x="196173" y="233363"/>
            <a:ext cx="8714226" cy="1143000"/>
          </a:xfrm>
          <a:noFill/>
          <a:ln/>
        </p:spPr>
        <p:txBody>
          <a:bodyPr/>
          <a:lstStyle/>
          <a:p>
            <a:pPr algn="ctr"/>
            <a:r>
              <a:rPr lang="en-GB" dirty="0"/>
              <a:t>The importance </a:t>
            </a:r>
            <a:r>
              <a:rPr lang="en-GB" dirty="0" smtClean="0"/>
              <a:t>of Objective  Aperture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7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01" grpId="0"/>
      <p:bldP spid="284702" grpId="0" animBg="1"/>
      <p:bldP spid="284706" grpId="0" animBg="1"/>
      <p:bldP spid="284707" grpId="0" animBg="1"/>
      <p:bldP spid="2847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918450" cy="1296988"/>
          </a:xfrm>
          <a:noFill/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3200"/>
              <a:t>Microscope Illumination</a:t>
            </a:r>
            <a:endParaRPr lang="en-US" sz="3200"/>
          </a:p>
        </p:txBody>
      </p:sp>
      <p:sp>
        <p:nvSpPr>
          <p:cNvPr id="748546" name="Rectangle 2"/>
          <p:cNvSpPr>
            <a:spLocks noGrp="1" noChangeArrowheads="1"/>
          </p:cNvSpPr>
          <p:nvPr>
            <p:ph idx="1"/>
          </p:nvPr>
        </p:nvSpPr>
        <p:spPr>
          <a:xfrm>
            <a:off x="393700" y="2300288"/>
            <a:ext cx="8229600" cy="3722687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dirty="0"/>
              <a:t>Once you have bought the objective lenses, there is little you can </a:t>
            </a:r>
            <a:r>
              <a:rPr lang="en-GB" dirty="0" smtClean="0"/>
              <a:t>do </a:t>
            </a:r>
            <a:r>
              <a:rPr lang="en-GB" dirty="0"/>
              <a:t>to </a:t>
            </a:r>
            <a:r>
              <a:rPr lang="en-GB" i="1" dirty="0"/>
              <a:t>improve</a:t>
            </a:r>
            <a:r>
              <a:rPr lang="en-GB" dirty="0"/>
              <a:t> </a:t>
            </a:r>
            <a:r>
              <a:rPr lang="en-GB" dirty="0" smtClean="0"/>
              <a:t>your microscope image… </a:t>
            </a:r>
            <a:endParaRPr lang="en-GB" dirty="0"/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…but it can easily be made worse by poor illumination of the specimen</a:t>
            </a:r>
          </a:p>
        </p:txBody>
      </p:sp>
    </p:spTree>
    <p:extLst>
      <p:ext uri="{BB962C8B-B14F-4D97-AF65-F5344CB8AC3E}">
        <p14:creationId xmlns:p14="http://schemas.microsoft.com/office/powerpoint/2010/main" val="19164236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1027" descr="Koh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533400"/>
            <a:ext cx="41783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7700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524000"/>
            <a:ext cx="4392488" cy="4114800"/>
          </a:xfrm>
        </p:spPr>
        <p:txBody>
          <a:bodyPr/>
          <a:lstStyle/>
          <a:p>
            <a:pPr algn="ctr">
              <a:buFontTx/>
              <a:buNone/>
            </a:pPr>
            <a:endParaRPr lang="en-GB" sz="28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GB" sz="2800" dirty="0" smtClean="0">
                <a:solidFill>
                  <a:schemeClr val="bg1"/>
                </a:solidFill>
              </a:rPr>
              <a:t>The standard method of microscope illumination is </a:t>
            </a:r>
            <a:r>
              <a:rPr lang="en-GB" sz="2800" dirty="0" err="1" smtClean="0"/>
              <a:t>Köhler</a:t>
            </a:r>
            <a:r>
              <a:rPr lang="en-GB" sz="2800" dirty="0" smtClean="0"/>
              <a:t> Illumination</a:t>
            </a:r>
            <a:endParaRPr lang="en-GB" sz="2800" i="1" dirty="0"/>
          </a:p>
          <a:p>
            <a:pPr algn="ctr">
              <a:buFontTx/>
              <a:buNone/>
            </a:pPr>
            <a:r>
              <a:rPr lang="en-GB" sz="2800" dirty="0">
                <a:solidFill>
                  <a:schemeClr val="bg1"/>
                </a:solidFill>
              </a:rPr>
              <a:t>d</a:t>
            </a:r>
            <a:r>
              <a:rPr lang="en-GB" sz="2800" dirty="0" smtClean="0">
                <a:solidFill>
                  <a:schemeClr val="bg1"/>
                </a:solidFill>
              </a:rPr>
              <a:t>evised by </a:t>
            </a:r>
          </a:p>
          <a:p>
            <a:pPr algn="ctr">
              <a:buFontTx/>
              <a:buNone/>
            </a:pPr>
            <a:r>
              <a:rPr lang="en-GB" sz="2800" dirty="0"/>
              <a:t>August </a:t>
            </a:r>
            <a:r>
              <a:rPr lang="en-GB" sz="2800" dirty="0" smtClean="0"/>
              <a:t>K</a:t>
            </a:r>
            <a:r>
              <a:rPr lang="de-DE" sz="2800" dirty="0" smtClean="0"/>
              <a:t>ö</a:t>
            </a:r>
            <a:r>
              <a:rPr lang="en-GB" sz="2800" dirty="0" err="1" smtClean="0"/>
              <a:t>hler</a:t>
            </a:r>
            <a:endParaRPr lang="en-GB" sz="2800" dirty="0" smtClean="0"/>
          </a:p>
          <a:p>
            <a:pPr algn="ctr">
              <a:buFontTx/>
              <a:buNone/>
            </a:pPr>
            <a:r>
              <a:rPr lang="en-GB" sz="2800" dirty="0">
                <a:solidFill>
                  <a:schemeClr val="bg1"/>
                </a:solidFill>
              </a:rPr>
              <a:t>i</a:t>
            </a:r>
            <a:r>
              <a:rPr lang="en-GB" sz="2800" dirty="0" smtClean="0">
                <a:solidFill>
                  <a:schemeClr val="bg1"/>
                </a:solidFill>
              </a:rPr>
              <a:t>n 1893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1412057"/>
            <a:ext cx="7775575" cy="482453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Light up the </a:t>
            </a:r>
            <a:r>
              <a:rPr lang="en-GB" sz="2800" i="1" dirty="0">
                <a:solidFill>
                  <a:schemeClr val="accent1"/>
                </a:solidFill>
              </a:rPr>
              <a:t>specimen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FF0000"/>
                </a:solidFill>
              </a:rPr>
              <a:t>uniformly</a:t>
            </a:r>
            <a:br>
              <a:rPr lang="en-GB" sz="2800" dirty="0">
                <a:solidFill>
                  <a:srgbClr val="FF0000"/>
                </a:solidFill>
              </a:rPr>
            </a:br>
            <a:endParaRPr lang="en-GB" sz="28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400" dirty="0"/>
              <a:t>over </a:t>
            </a:r>
            <a:r>
              <a:rPr lang="en-GB" sz="2400" dirty="0" smtClean="0"/>
              <a:t>an </a:t>
            </a:r>
            <a:r>
              <a:rPr lang="en-GB" dirty="0" smtClean="0">
                <a:solidFill>
                  <a:srgbClr val="FF0000"/>
                </a:solidFill>
              </a:rPr>
              <a:t>adjustable </a:t>
            </a:r>
            <a:r>
              <a:rPr lang="en-GB" i="1" dirty="0" smtClean="0">
                <a:solidFill>
                  <a:srgbClr val="CC66FF"/>
                </a:solidFill>
              </a:rPr>
              <a:t>area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GB" dirty="0"/>
              <a:t>f</a:t>
            </a:r>
            <a:r>
              <a:rPr lang="en-GB" dirty="0" smtClean="0"/>
              <a:t>or objectives of different </a:t>
            </a:r>
            <a:r>
              <a:rPr lang="en-GB" dirty="0" smtClean="0">
                <a:solidFill>
                  <a:srgbClr val="FFFF00"/>
                </a:solidFill>
              </a:rPr>
              <a:t>magnifications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pPr marL="914400" lvl="2" indent="0">
              <a:lnSpc>
                <a:spcPct val="90000"/>
              </a:lnSpc>
              <a:buNone/>
            </a:pPr>
            <a:endParaRPr lang="en-GB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GB" dirty="0" smtClean="0"/>
              <a:t>	And at the same time to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GB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800" dirty="0"/>
              <a:t>Illuminate the </a:t>
            </a:r>
            <a:r>
              <a:rPr lang="en-GB" sz="2800" i="1" dirty="0">
                <a:solidFill>
                  <a:schemeClr val="accent1"/>
                </a:solidFill>
              </a:rPr>
              <a:t>objective aperture</a:t>
            </a:r>
            <a:r>
              <a:rPr lang="en-GB" sz="2800" dirty="0">
                <a:solidFill>
                  <a:schemeClr val="accent1"/>
                </a:solidFill>
              </a:rPr>
              <a:t> </a:t>
            </a:r>
            <a:r>
              <a:rPr lang="en-GB" sz="2800" dirty="0">
                <a:solidFill>
                  <a:srgbClr val="FF0000"/>
                </a:solidFill>
              </a:rPr>
              <a:t>uniformly</a:t>
            </a:r>
            <a:br>
              <a:rPr lang="en-GB" sz="2800" dirty="0">
                <a:solidFill>
                  <a:srgbClr val="FF0000"/>
                </a:solidFill>
              </a:rPr>
            </a:br>
            <a:endParaRPr lang="en-GB" sz="28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2400" dirty="0"/>
              <a:t>over </a:t>
            </a:r>
            <a:r>
              <a:rPr lang="en-GB" sz="2400" dirty="0" smtClean="0"/>
              <a:t>an </a:t>
            </a:r>
            <a:r>
              <a:rPr lang="en-GB" dirty="0" smtClean="0">
                <a:solidFill>
                  <a:srgbClr val="FF0000"/>
                </a:solidFill>
              </a:rPr>
              <a:t>adjustable </a:t>
            </a:r>
            <a:r>
              <a:rPr lang="en-GB" i="1" dirty="0" smtClean="0">
                <a:solidFill>
                  <a:srgbClr val="CC66FF"/>
                </a:solidFill>
              </a:rPr>
              <a:t>angle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GB" dirty="0">
                <a:solidFill>
                  <a:srgbClr val="FFFFFF"/>
                </a:solidFill>
              </a:rPr>
              <a:t>f</a:t>
            </a:r>
            <a:r>
              <a:rPr lang="en-GB" dirty="0" smtClean="0">
                <a:solidFill>
                  <a:srgbClr val="FFFFFF"/>
                </a:solidFill>
              </a:rPr>
              <a:t>or objectives of different </a:t>
            </a:r>
            <a:r>
              <a:rPr lang="en-GB" dirty="0" smtClean="0">
                <a:solidFill>
                  <a:srgbClr val="FFFF00"/>
                </a:solidFill>
              </a:rPr>
              <a:t>apertures</a:t>
            </a:r>
          </a:p>
          <a:p>
            <a:pPr lvl="2">
              <a:lnSpc>
                <a:spcPct val="90000"/>
              </a:lnSpc>
            </a:pPr>
            <a:endParaRPr lang="en-US" i="1" dirty="0">
              <a:solidFill>
                <a:srgbClr val="CC66FF"/>
              </a:solidFill>
            </a:endParaRPr>
          </a:p>
        </p:txBody>
      </p:sp>
      <p:sp>
        <p:nvSpPr>
          <p:cNvPr id="78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772400" cy="1430338"/>
          </a:xfrm>
          <a:noFill/>
          <a:ln/>
          <a:extLst>
            <a:ext uri="{91240B29-F687-4f45-9708-019B960494DF}">
              <a14:hiddenLine xmlns:a14="http://schemas.microsoft.com/office/drawing/2010/main" xmlns="" w="57150" cmpd="sng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3200" dirty="0" err="1" smtClean="0"/>
              <a:t>Köhler</a:t>
            </a:r>
            <a:r>
              <a:rPr lang="en-GB" sz="3200" dirty="0" smtClean="0"/>
              <a:t> Illumination enables us to -</a:t>
            </a:r>
            <a:endParaRPr lang="en-US" sz="320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95536" y="3428281"/>
            <a:ext cx="8208912" cy="0"/>
          </a:xfrm>
          <a:prstGeom prst="lin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8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8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8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8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88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88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88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8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602" name="Picture 2" descr="f3 Standard RA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r="7173" b="6233"/>
          <a:stretch>
            <a:fillRect/>
          </a:stretch>
        </p:blipFill>
        <p:spPr bwMode="auto">
          <a:xfrm>
            <a:off x="4203005" y="27384"/>
            <a:ext cx="4689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10" name="Oval 10"/>
          <p:cNvSpPr>
            <a:spLocks noChangeArrowheads="1"/>
          </p:cNvSpPr>
          <p:nvPr/>
        </p:nvSpPr>
        <p:spPr bwMode="auto">
          <a:xfrm>
            <a:off x="5406330" y="3912791"/>
            <a:ext cx="576262" cy="144462"/>
          </a:xfrm>
          <a:prstGeom prst="ellipse">
            <a:avLst/>
          </a:prstGeom>
          <a:solidFill>
            <a:srgbClr val="99CCFF"/>
          </a:solidFill>
          <a:ln w="9525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3611" name="Text Box 11"/>
          <p:cNvSpPr txBox="1">
            <a:spLocks noChangeArrowheads="1"/>
          </p:cNvSpPr>
          <p:nvPr/>
        </p:nvSpPr>
        <p:spPr bwMode="auto">
          <a:xfrm>
            <a:off x="6019402" y="3825726"/>
            <a:ext cx="161448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600" b="0">
                <a:solidFill>
                  <a:schemeClr val="accent2"/>
                </a:solidFill>
              </a:rPr>
              <a:t>Condenser lens</a:t>
            </a:r>
          </a:p>
        </p:txBody>
      </p:sp>
      <p:sp>
        <p:nvSpPr>
          <p:cNvPr id="793618" name="Line 18"/>
          <p:cNvSpPr>
            <a:spLocks noChangeShapeType="1"/>
          </p:cNvSpPr>
          <p:nvPr/>
        </p:nvSpPr>
        <p:spPr bwMode="auto">
          <a:xfrm>
            <a:off x="4009330" y="5768578"/>
            <a:ext cx="12890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158232" y="3537694"/>
            <a:ext cx="781050" cy="366712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>
                <a:solidFill>
                  <a:schemeClr val="bg1"/>
                </a:solidFill>
                <a:cs typeface="Arial" charset="0"/>
              </a:rPr>
              <a:t>Stage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758779" y="2945432"/>
            <a:ext cx="1628775" cy="376238"/>
          </a:xfrm>
          <a:prstGeom prst="rect">
            <a:avLst/>
          </a:prstGeom>
          <a:solidFill>
            <a:srgbClr val="CC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>
                <a:solidFill>
                  <a:srgbClr val="000000"/>
                </a:solidFill>
                <a:cs typeface="Arial" charset="0"/>
              </a:rPr>
              <a:t>Objective lens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190183" y="441350"/>
            <a:ext cx="1133475" cy="376237"/>
          </a:xfrm>
          <a:prstGeom prst="rect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>
                <a:solidFill>
                  <a:srgbClr val="000000"/>
                </a:solidFill>
                <a:cs typeface="Arial" charset="0"/>
              </a:rPr>
              <a:t>Eyepiece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457602" y="5477743"/>
            <a:ext cx="2122171" cy="615553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 dirty="0" smtClean="0">
                <a:solidFill>
                  <a:srgbClr val="FFFFFF"/>
                </a:solidFill>
                <a:cs typeface="Arial" charset="0"/>
              </a:rPr>
              <a:t>Image focus knobs</a:t>
            </a:r>
          </a:p>
          <a:p>
            <a:pPr algn="ctr" eaLnBrk="1" hangingPunct="1"/>
            <a:r>
              <a:rPr lang="en-GB" sz="1600" b="0" dirty="0" smtClean="0">
                <a:solidFill>
                  <a:srgbClr val="FFFFFF"/>
                </a:solidFill>
                <a:cs typeface="Arial" charset="0"/>
              </a:rPr>
              <a:t>Coarse &amp; Fine</a:t>
            </a:r>
            <a:endParaRPr lang="en-GB" sz="1600" b="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457602" y="4581128"/>
            <a:ext cx="2006642" cy="369332"/>
          </a:xfrm>
          <a:prstGeom prst="rect">
            <a:avLst/>
          </a:prstGeom>
          <a:solidFill>
            <a:srgbClr val="333399"/>
          </a:solidFill>
          <a:ln w="9525">
            <a:solidFill>
              <a:srgbClr val="6600CC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 dirty="0" smtClean="0">
                <a:solidFill>
                  <a:srgbClr val="FFFFFF"/>
                </a:solidFill>
                <a:cs typeface="Arial" charset="0"/>
              </a:rPr>
              <a:t>Condenser Focus</a:t>
            </a:r>
            <a:endParaRPr lang="en-GB" sz="1800" b="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2838041" y="5579948"/>
            <a:ext cx="1878151" cy="36933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 dirty="0" smtClean="0">
                <a:solidFill>
                  <a:srgbClr val="FFFFFF"/>
                </a:solidFill>
                <a:cs typeface="Arial" charset="0"/>
              </a:rPr>
              <a:t>Field Diaphragm</a:t>
            </a:r>
            <a:endParaRPr lang="en-GB" sz="1800" b="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89050" y="3995772"/>
            <a:ext cx="34055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800" b="0" dirty="0" smtClean="0">
                <a:solidFill>
                  <a:srgbClr val="000000"/>
                </a:solidFill>
                <a:cs typeface="Arial" charset="0"/>
              </a:rPr>
              <a:t>Condenser Aperture diaphragm</a:t>
            </a:r>
            <a:endParaRPr lang="en-GB" sz="1800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4873426" y="4190116"/>
            <a:ext cx="577354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107504" y="260648"/>
            <a:ext cx="5034175" cy="646331"/>
          </a:xfrm>
          <a:prstGeom prst="rect">
            <a:avLst/>
          </a:prstGeom>
          <a:solidFill>
            <a:srgbClr val="014085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3600" b="0" dirty="0" smtClean="0">
                <a:solidFill>
                  <a:srgbClr val="FFFF00"/>
                </a:solidFill>
                <a:cs typeface="Arial" charset="0"/>
              </a:rPr>
              <a:t>Parts of the microscope</a:t>
            </a:r>
            <a:endParaRPr lang="en-GB" sz="3600" b="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6097562" y="4601776"/>
            <a:ext cx="432048" cy="43204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332023" y="5023240"/>
            <a:ext cx="432048" cy="432048"/>
          </a:xfrm>
          <a:prstGeom prst="ellipse">
            <a:avLst/>
          </a:prstGeom>
          <a:noFill/>
          <a:ln w="38100" cap="flat" cmpd="sng" algn="ctr">
            <a:solidFill>
              <a:srgbClr val="7E6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79512" y="1196752"/>
            <a:ext cx="3744416" cy="954107"/>
          </a:xfrm>
          <a:prstGeom prst="rect">
            <a:avLst/>
          </a:prstGeom>
          <a:solidFill>
            <a:srgbClr val="014085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2800" b="0" dirty="0" smtClean="0">
                <a:solidFill>
                  <a:schemeClr val="bg1"/>
                </a:solidFill>
                <a:cs typeface="Arial" charset="0"/>
              </a:rPr>
              <a:t>Identify these parts on your microscope</a:t>
            </a:r>
            <a:endParaRPr lang="en-GB" sz="2800" b="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23528" y="5229200"/>
            <a:ext cx="2199869" cy="1200329"/>
          </a:xfrm>
          <a:prstGeom prst="rect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800" b="0" dirty="0" smtClean="0">
                <a:solidFill>
                  <a:srgbClr val="FFFFFF"/>
                </a:solidFill>
                <a:cs typeface="Arial" charset="0"/>
              </a:rPr>
              <a:t>Note: many of the microscopes in the lab do not have a Field </a:t>
            </a:r>
            <a:r>
              <a:rPr lang="en-GB" sz="1800" b="0" dirty="0">
                <a:solidFill>
                  <a:srgbClr val="FFFFFF"/>
                </a:solidFill>
                <a:cs typeface="Arial" charset="0"/>
              </a:rPr>
              <a:t>D</a:t>
            </a:r>
            <a:r>
              <a:rPr lang="en-GB" sz="1800" b="0" dirty="0" smtClean="0">
                <a:solidFill>
                  <a:srgbClr val="FFFFFF"/>
                </a:solidFill>
                <a:cs typeface="Arial" charset="0"/>
              </a:rPr>
              <a:t>iaphragm</a:t>
            </a:r>
            <a:endParaRPr lang="en-GB" sz="1800" b="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999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9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9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10" grpId="0" animBg="1"/>
      <p:bldP spid="793611" grpId="0" animBg="1"/>
      <p:bldP spid="7936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16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f3 Standard RA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r="7173" b="6233"/>
          <a:stretch>
            <a:fillRect/>
          </a:stretch>
        </p:blipFill>
        <p:spPr bwMode="auto">
          <a:xfrm>
            <a:off x="4195763" y="7938"/>
            <a:ext cx="4689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14288" y="2273300"/>
            <a:ext cx="4125912" cy="122713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GB" b="0">
                <a:solidFill>
                  <a:srgbClr val="FF0000"/>
                </a:solidFill>
              </a:rPr>
              <a:t>   The diaphragms are NOT intended for adjusting the brightness of the image</a:t>
            </a:r>
            <a:endParaRPr lang="en-GB" sz="2000" i="1">
              <a:solidFill>
                <a:schemeClr val="accent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0" y="5621338"/>
            <a:ext cx="4125913" cy="117792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solidFill>
                  <a:schemeClr val="accent2"/>
                </a:solidFill>
              </a:rPr>
              <a:t>The</a:t>
            </a:r>
            <a:r>
              <a:rPr lang="en-GB" sz="2000" b="0" i="1" dirty="0" smtClean="0">
                <a:solidFill>
                  <a:srgbClr val="FF0000"/>
                </a:solidFill>
              </a:rPr>
              <a:t> </a:t>
            </a:r>
            <a:r>
              <a:rPr lang="en-GB" sz="2000" b="0" i="1" dirty="0">
                <a:solidFill>
                  <a:srgbClr val="FF0000"/>
                </a:solidFill>
              </a:rPr>
              <a:t>Field Diaphragm</a:t>
            </a:r>
            <a:r>
              <a:rPr lang="en-GB" sz="2000" b="0" dirty="0">
                <a:solidFill>
                  <a:schemeClr val="accent2"/>
                </a:solidFill>
              </a:rPr>
              <a:t> </a:t>
            </a:r>
            <a:br>
              <a:rPr lang="en-GB" sz="2000" b="0" dirty="0">
                <a:solidFill>
                  <a:schemeClr val="accent2"/>
                </a:solidFill>
              </a:rPr>
            </a:br>
            <a:r>
              <a:rPr lang="en-GB" sz="2000" b="0" dirty="0">
                <a:solidFill>
                  <a:schemeClr val="accent2"/>
                </a:solidFill>
              </a:rPr>
              <a:t>sets the </a:t>
            </a:r>
            <a:r>
              <a:rPr lang="en-GB" sz="2000" i="1" dirty="0">
                <a:solidFill>
                  <a:srgbClr val="FF0000"/>
                </a:solidFill>
              </a:rPr>
              <a:t>area</a:t>
            </a:r>
            <a:r>
              <a:rPr lang="en-GB" sz="2000" b="0" dirty="0">
                <a:solidFill>
                  <a:schemeClr val="accent2"/>
                </a:solidFill>
              </a:rPr>
              <a:t> of specimen illuminated, and is adjusted according to </a:t>
            </a:r>
            <a:r>
              <a:rPr lang="en-GB" sz="2000" i="1" dirty="0">
                <a:solidFill>
                  <a:schemeClr val="accent2"/>
                </a:solidFill>
              </a:rPr>
              <a:t>magnification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204788" y="242888"/>
            <a:ext cx="38528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b="0">
                <a:solidFill>
                  <a:srgbClr val="FFFF00"/>
                </a:solidFill>
              </a:rPr>
              <a:t>What are the diaphragms for?</a:t>
            </a:r>
          </a:p>
        </p:txBody>
      </p:sp>
      <p:sp>
        <p:nvSpPr>
          <p:cNvPr id="791558" name="Line 6"/>
          <p:cNvSpPr>
            <a:spLocks noChangeShapeType="1"/>
          </p:cNvSpPr>
          <p:nvPr/>
        </p:nvSpPr>
        <p:spPr bwMode="auto">
          <a:xfrm>
            <a:off x="4002088" y="5803900"/>
            <a:ext cx="12890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521075"/>
            <a:ext cx="4125913" cy="20288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solidFill>
                  <a:srgbClr val="FF0000"/>
                </a:solidFill>
              </a:rPr>
              <a:t>   </a:t>
            </a:r>
            <a:r>
              <a:rPr lang="en-GB" sz="2000" b="0" dirty="0">
                <a:solidFill>
                  <a:schemeClr val="accent2"/>
                </a:solidFill>
              </a:rPr>
              <a:t>The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accent2"/>
                </a:solidFill>
              </a:rPr>
              <a:t> </a:t>
            </a:r>
            <a:r>
              <a:rPr lang="en-GB" sz="2000" b="0" i="1" dirty="0" smtClean="0">
                <a:solidFill>
                  <a:srgbClr val="FF0000"/>
                </a:solidFill>
              </a:rPr>
              <a:t>Condenser Aperture </a:t>
            </a:r>
            <a:r>
              <a:rPr lang="en-GB" sz="2000" b="0" i="1" dirty="0">
                <a:solidFill>
                  <a:srgbClr val="FF0000"/>
                </a:solidFill>
              </a:rPr>
              <a:t>Diaphragm   </a:t>
            </a:r>
            <a:r>
              <a:rPr lang="en-GB" sz="2000" b="0" dirty="0">
                <a:solidFill>
                  <a:srgbClr val="FF0000"/>
                </a:solidFill>
              </a:rPr>
              <a:t> </a:t>
            </a:r>
            <a:r>
              <a:rPr lang="en-GB" sz="2000" b="0" dirty="0">
                <a:solidFill>
                  <a:schemeClr val="accent2"/>
                </a:solidFill>
              </a:rPr>
              <a:t>sets the </a:t>
            </a:r>
            <a:r>
              <a:rPr lang="en-GB" sz="2000" i="1" dirty="0">
                <a:solidFill>
                  <a:srgbClr val="FF0000"/>
                </a:solidFill>
              </a:rPr>
              <a:t>angle</a:t>
            </a:r>
            <a:r>
              <a:rPr lang="en-GB" sz="2000" b="0" dirty="0">
                <a:solidFill>
                  <a:schemeClr val="accent2"/>
                </a:solidFill>
              </a:rPr>
              <a:t> of the cone of light illuminating the specimen, and is adjusted according to </a:t>
            </a:r>
            <a:r>
              <a:rPr lang="en-GB" sz="2000" i="1" dirty="0">
                <a:solidFill>
                  <a:schemeClr val="accent2"/>
                </a:solidFill>
              </a:rPr>
              <a:t>objective NA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154488" y="4293096"/>
            <a:ext cx="12890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926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5" grpId="0" animBg="1"/>
      <p:bldP spid="791556" grpId="0" animBg="1"/>
      <p:bldP spid="791558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Setting up K</a:t>
            </a:r>
            <a:r>
              <a:rPr lang="de-DE"/>
              <a:t>ö</a:t>
            </a:r>
            <a:r>
              <a:rPr lang="en-GB"/>
              <a:t>hler 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57400"/>
            <a:ext cx="8568952" cy="4114800"/>
          </a:xfrm>
        </p:spPr>
        <p:txBody>
          <a:bodyPr/>
          <a:lstStyle/>
          <a:p>
            <a:r>
              <a:rPr lang="en-US" dirty="0" smtClean="0"/>
              <a:t>Start with both diaphragms </a:t>
            </a:r>
            <a:r>
              <a:rPr lang="en-US" sz="1600" dirty="0" smtClean="0">
                <a:solidFill>
                  <a:schemeClr val="bg1"/>
                </a:solidFill>
              </a:rPr>
              <a:t>(if you have two) </a:t>
            </a:r>
            <a:r>
              <a:rPr lang="en-US" dirty="0" smtClean="0"/>
              <a:t>wide open</a:t>
            </a:r>
          </a:p>
          <a:p>
            <a:r>
              <a:rPr lang="en-US" dirty="0" smtClean="0"/>
              <a:t>Lamp turned on</a:t>
            </a:r>
          </a:p>
          <a:p>
            <a:r>
              <a:rPr lang="en-US" dirty="0" smtClean="0"/>
              <a:t>Condenser lens raised to top</a:t>
            </a:r>
          </a:p>
          <a:p>
            <a:r>
              <a:rPr lang="en-US" dirty="0" smtClean="0"/>
              <a:t>Lowest magnification objective in place</a:t>
            </a:r>
          </a:p>
          <a:p>
            <a:r>
              <a:rPr lang="en-US" dirty="0" smtClean="0"/>
              <a:t>A stained slide on the stage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and get a focused image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uorescence.ppt">
  <a:themeElements>
    <a:clrScheme name="Fluorescence.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luorescence.pp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Fluorescence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orescenc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orescence.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orescence.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orescence.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orescence.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orescence.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17013</TotalTime>
  <Words>880</Words>
  <Application>Microsoft Office PowerPoint</Application>
  <PresentationFormat>On-screen Show (4:3)</PresentationFormat>
  <Paragraphs>191</Paragraphs>
  <Slides>27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 Unicode MS</vt:lpstr>
      <vt:lpstr>ＭＳ Ｐゴシック</vt:lpstr>
      <vt:lpstr>Arial</vt:lpstr>
      <vt:lpstr>Times New Roman</vt:lpstr>
      <vt:lpstr>Fluorescence.ppt</vt:lpstr>
      <vt:lpstr>PowerPoint Presentation</vt:lpstr>
      <vt:lpstr>PowerPoint Presentation</vt:lpstr>
      <vt:lpstr>The importance of Objective  Aperture</vt:lpstr>
      <vt:lpstr>Microscope Illumination</vt:lpstr>
      <vt:lpstr>PowerPoint Presentation</vt:lpstr>
      <vt:lpstr>Köhler Illumination enables us to -</vt:lpstr>
      <vt:lpstr>PowerPoint Presentation</vt:lpstr>
      <vt:lpstr>PowerPoint Presentation</vt:lpstr>
      <vt:lpstr>Setting up Köhler Illumination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Illuminating Aperture</vt:lpstr>
      <vt:lpstr>PowerPoint Presentation</vt:lpstr>
      <vt:lpstr>PowerPoint Presentation</vt:lpstr>
      <vt:lpstr>PowerPoint Presentation</vt:lpstr>
      <vt:lpstr>Köhler Illumination provides</vt:lpstr>
      <vt:lpstr>A short cut when checking many slides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Peter Evennett</dc:creator>
  <cp:lastModifiedBy>M Sohail</cp:lastModifiedBy>
  <cp:revision>197</cp:revision>
  <dcterms:created xsi:type="dcterms:W3CDTF">2001-07-09T11:17:55Z</dcterms:created>
  <dcterms:modified xsi:type="dcterms:W3CDTF">2017-09-03T18:39:29Z</dcterms:modified>
</cp:coreProperties>
</file>