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8"/>
  </p:notesMasterIdLst>
  <p:handoutMasterIdLst>
    <p:handoutMasterId r:id="rId59"/>
  </p:handoutMasterIdLst>
  <p:sldIdLst>
    <p:sldId id="377" r:id="rId2"/>
    <p:sldId id="515" r:id="rId3"/>
    <p:sldId id="516" r:id="rId4"/>
    <p:sldId id="276" r:id="rId5"/>
    <p:sldId id="477" r:id="rId6"/>
    <p:sldId id="478" r:id="rId7"/>
    <p:sldId id="436" r:id="rId8"/>
    <p:sldId id="278" r:id="rId9"/>
    <p:sldId id="513" r:id="rId10"/>
    <p:sldId id="304" r:id="rId11"/>
    <p:sldId id="272" r:id="rId12"/>
    <p:sldId id="517" r:id="rId13"/>
    <p:sldId id="518" r:id="rId14"/>
    <p:sldId id="519" r:id="rId15"/>
    <p:sldId id="520" r:id="rId16"/>
    <p:sldId id="438" r:id="rId17"/>
    <p:sldId id="439" r:id="rId18"/>
    <p:sldId id="441" r:id="rId19"/>
    <p:sldId id="440" r:id="rId20"/>
    <p:sldId id="442" r:id="rId21"/>
    <p:sldId id="498" r:id="rId22"/>
    <p:sldId id="503" r:id="rId23"/>
    <p:sldId id="504" r:id="rId24"/>
    <p:sldId id="505" r:id="rId25"/>
    <p:sldId id="506" r:id="rId26"/>
    <p:sldId id="481" r:id="rId27"/>
    <p:sldId id="468" r:id="rId28"/>
    <p:sldId id="452" r:id="rId29"/>
    <p:sldId id="469" r:id="rId30"/>
    <p:sldId id="470" r:id="rId31"/>
    <p:sldId id="501" r:id="rId32"/>
    <p:sldId id="502" r:id="rId33"/>
    <p:sldId id="473" r:id="rId34"/>
    <p:sldId id="474" r:id="rId35"/>
    <p:sldId id="475" r:id="rId36"/>
    <p:sldId id="476" r:id="rId37"/>
    <p:sldId id="482" r:id="rId38"/>
    <p:sldId id="483" r:id="rId39"/>
    <p:sldId id="484" r:id="rId40"/>
    <p:sldId id="485" r:id="rId41"/>
    <p:sldId id="486" r:id="rId42"/>
    <p:sldId id="487" r:id="rId43"/>
    <p:sldId id="488" r:id="rId44"/>
    <p:sldId id="489" r:id="rId45"/>
    <p:sldId id="490" r:id="rId46"/>
    <p:sldId id="492" r:id="rId47"/>
    <p:sldId id="493" r:id="rId48"/>
    <p:sldId id="495" r:id="rId49"/>
    <p:sldId id="494" r:id="rId50"/>
    <p:sldId id="496" r:id="rId51"/>
    <p:sldId id="328" r:id="rId52"/>
    <p:sldId id="521" r:id="rId53"/>
    <p:sldId id="271" r:id="rId54"/>
    <p:sldId id="295" r:id="rId55"/>
    <p:sldId id="307" r:id="rId56"/>
    <p:sldId id="522" r:id="rId57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bolj, Matejk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9" d="100"/>
          <a:sy n="69" d="100"/>
        </p:scale>
        <p:origin x="132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6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565EE1-7517-4538-84AE-51F0714743EF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DA73A5A2-9902-4CF5-A4C0-A9B90AEA8DBB}">
      <dgm:prSet phldrT="[Text]" custT="1"/>
      <dgm:spPr/>
      <dgm:t>
        <a:bodyPr/>
        <a:lstStyle/>
        <a:p>
          <a:r>
            <a:rPr lang="en-GB" sz="2000" b="1" dirty="0"/>
            <a:t>2008</a:t>
          </a:r>
          <a:r>
            <a:rPr lang="en-GB" sz="1200" dirty="0"/>
            <a:t>       </a:t>
          </a:r>
          <a:r>
            <a:rPr lang="en-GB" sz="1200" dirty="0" err="1"/>
            <a:t>Cervarix</a:t>
          </a:r>
          <a:r>
            <a:rPr lang="en-GB" sz="1200" dirty="0"/>
            <a:t> introduced for 12-13 year old girls</a:t>
          </a:r>
        </a:p>
      </dgm:t>
    </dgm:pt>
    <dgm:pt modelId="{0A124F28-4AFD-48CE-8929-CE8061F92BA8}" type="parTrans" cxnId="{F5AD5A99-1C38-4D17-85A6-48819ACACF1D}">
      <dgm:prSet/>
      <dgm:spPr/>
      <dgm:t>
        <a:bodyPr/>
        <a:lstStyle/>
        <a:p>
          <a:endParaRPr lang="en-GB"/>
        </a:p>
      </dgm:t>
    </dgm:pt>
    <dgm:pt modelId="{887B6F70-A95D-4595-A561-870574559ABA}" type="sibTrans" cxnId="{F5AD5A99-1C38-4D17-85A6-48819ACACF1D}">
      <dgm:prSet/>
      <dgm:spPr/>
      <dgm:t>
        <a:bodyPr/>
        <a:lstStyle/>
        <a:p>
          <a:endParaRPr lang="en-GB"/>
        </a:p>
      </dgm:t>
    </dgm:pt>
    <dgm:pt modelId="{2769FAA7-4396-4255-9F62-494E14DD0ED2}">
      <dgm:prSet phldrT="[Text]" custT="1"/>
      <dgm:spPr/>
      <dgm:t>
        <a:bodyPr/>
        <a:lstStyle/>
        <a:p>
          <a:r>
            <a:rPr lang="en-GB" sz="2000" b="1" dirty="0"/>
            <a:t>2018   </a:t>
          </a:r>
          <a:r>
            <a:rPr lang="en-GB" sz="1200" dirty="0"/>
            <a:t>HPV vaccine for MSM</a:t>
          </a:r>
        </a:p>
      </dgm:t>
    </dgm:pt>
    <dgm:pt modelId="{38E070AD-0BAD-4754-AC8C-7FB2EB9FF6B3}" type="parTrans" cxnId="{A9708C0D-4CA5-4FF0-BC1A-8D13345EE3E0}">
      <dgm:prSet/>
      <dgm:spPr/>
      <dgm:t>
        <a:bodyPr/>
        <a:lstStyle/>
        <a:p>
          <a:endParaRPr lang="en-GB"/>
        </a:p>
      </dgm:t>
    </dgm:pt>
    <dgm:pt modelId="{87DDEEFD-F555-4572-80CD-78D07477DA75}" type="sibTrans" cxnId="{A9708C0D-4CA5-4FF0-BC1A-8D13345EE3E0}">
      <dgm:prSet/>
      <dgm:spPr/>
      <dgm:t>
        <a:bodyPr/>
        <a:lstStyle/>
        <a:p>
          <a:endParaRPr lang="en-GB"/>
        </a:p>
      </dgm:t>
    </dgm:pt>
    <dgm:pt modelId="{FC752F06-D915-4D43-BD1D-2F1DFC3A3ABF}">
      <dgm:prSet phldrT="[Text]" custT="1"/>
      <dgm:spPr/>
      <dgm:t>
        <a:bodyPr/>
        <a:lstStyle/>
        <a:p>
          <a:r>
            <a:rPr lang="en-GB" sz="2000" b="1" dirty="0"/>
            <a:t>2019-20</a:t>
          </a:r>
          <a:r>
            <a:rPr lang="en-GB" sz="1200" dirty="0"/>
            <a:t> HPV Vaccine for boys age 12-13</a:t>
          </a:r>
        </a:p>
      </dgm:t>
    </dgm:pt>
    <dgm:pt modelId="{8E0EDA7A-8098-45ED-B58C-5375245F068B}" type="parTrans" cxnId="{2895C3E9-36D0-460B-B440-8CD81189C932}">
      <dgm:prSet/>
      <dgm:spPr/>
      <dgm:t>
        <a:bodyPr/>
        <a:lstStyle/>
        <a:p>
          <a:endParaRPr lang="en-GB"/>
        </a:p>
      </dgm:t>
    </dgm:pt>
    <dgm:pt modelId="{34DCA8AA-367E-457E-8FC6-0CFE7EF47EA6}" type="sibTrans" cxnId="{2895C3E9-36D0-460B-B440-8CD81189C932}">
      <dgm:prSet/>
      <dgm:spPr/>
      <dgm:t>
        <a:bodyPr/>
        <a:lstStyle/>
        <a:p>
          <a:endParaRPr lang="en-GB"/>
        </a:p>
      </dgm:t>
    </dgm:pt>
    <dgm:pt modelId="{CF107E38-046B-42AB-95FB-8C64BA2F6B53}">
      <dgm:prSet phldrT="[Text]" custT="1"/>
      <dgm:spPr/>
      <dgm:t>
        <a:bodyPr/>
        <a:lstStyle/>
        <a:p>
          <a:r>
            <a:rPr lang="en-GB" sz="2000" b="1" dirty="0"/>
            <a:t>2010</a:t>
          </a:r>
          <a:r>
            <a:rPr lang="en-GB" sz="1200" dirty="0"/>
            <a:t>  Catch up completed for girls up to age 18</a:t>
          </a:r>
        </a:p>
      </dgm:t>
    </dgm:pt>
    <dgm:pt modelId="{C69F9D63-53C8-4B49-B28C-E7E55EE679FE}" type="parTrans" cxnId="{EABCD0E1-84C1-41C0-BF92-86B8360DB8BC}">
      <dgm:prSet/>
      <dgm:spPr/>
      <dgm:t>
        <a:bodyPr/>
        <a:lstStyle/>
        <a:p>
          <a:endParaRPr lang="en-GB"/>
        </a:p>
      </dgm:t>
    </dgm:pt>
    <dgm:pt modelId="{D196C640-D4B9-4BE1-88C9-79DB331CAD80}" type="sibTrans" cxnId="{EABCD0E1-84C1-41C0-BF92-86B8360DB8BC}">
      <dgm:prSet/>
      <dgm:spPr/>
      <dgm:t>
        <a:bodyPr/>
        <a:lstStyle/>
        <a:p>
          <a:endParaRPr lang="en-GB"/>
        </a:p>
      </dgm:t>
    </dgm:pt>
    <dgm:pt modelId="{C11B2E11-9265-4619-8FC0-4B8BE0F9DED6}">
      <dgm:prSet phldrT="[Text]" custT="1"/>
      <dgm:spPr/>
      <dgm:t>
        <a:bodyPr/>
        <a:lstStyle/>
        <a:p>
          <a:r>
            <a:rPr lang="en-GB" sz="2000" b="1" dirty="0"/>
            <a:t>2012</a:t>
          </a:r>
          <a:r>
            <a:rPr lang="en-GB" sz="1200" dirty="0"/>
            <a:t> Gardasil (HPV 6,11,16 and 18)</a:t>
          </a:r>
        </a:p>
      </dgm:t>
    </dgm:pt>
    <dgm:pt modelId="{056199F9-C75F-4822-BCCE-F6BCFA09A466}" type="parTrans" cxnId="{D8FC4095-DCFB-48C5-B070-3B65D5E2D336}">
      <dgm:prSet/>
      <dgm:spPr/>
      <dgm:t>
        <a:bodyPr/>
        <a:lstStyle/>
        <a:p>
          <a:endParaRPr lang="en-GB"/>
        </a:p>
      </dgm:t>
    </dgm:pt>
    <dgm:pt modelId="{449D1596-3AD4-4108-96CF-810DAD38FB7C}" type="sibTrans" cxnId="{D8FC4095-DCFB-48C5-B070-3B65D5E2D336}">
      <dgm:prSet/>
      <dgm:spPr/>
      <dgm:t>
        <a:bodyPr/>
        <a:lstStyle/>
        <a:p>
          <a:endParaRPr lang="en-GB"/>
        </a:p>
      </dgm:t>
    </dgm:pt>
    <dgm:pt modelId="{0503CC99-6B73-4927-8EAE-10DE200B58A2}">
      <dgm:prSet phldrT="[Text]" custT="1"/>
      <dgm:spPr/>
      <dgm:t>
        <a:bodyPr/>
        <a:lstStyle/>
        <a:p>
          <a:r>
            <a:rPr lang="en-GB" sz="2000" b="1" dirty="0"/>
            <a:t>2014</a:t>
          </a:r>
          <a:r>
            <a:rPr lang="en-GB" sz="1200" dirty="0"/>
            <a:t> Gardasil changed to 2 dose protocol</a:t>
          </a:r>
        </a:p>
      </dgm:t>
    </dgm:pt>
    <dgm:pt modelId="{90BE8299-6804-4C3F-96C1-37B420B63AF8}" type="parTrans" cxnId="{A6151F1E-DED9-4355-8D71-2923F4599E3E}">
      <dgm:prSet/>
      <dgm:spPr/>
      <dgm:t>
        <a:bodyPr/>
        <a:lstStyle/>
        <a:p>
          <a:endParaRPr lang="en-GB"/>
        </a:p>
      </dgm:t>
    </dgm:pt>
    <dgm:pt modelId="{37DA135B-B34E-40A6-9889-0E80E7957FB2}" type="sibTrans" cxnId="{A6151F1E-DED9-4355-8D71-2923F4599E3E}">
      <dgm:prSet/>
      <dgm:spPr/>
      <dgm:t>
        <a:bodyPr/>
        <a:lstStyle/>
        <a:p>
          <a:endParaRPr lang="en-GB"/>
        </a:p>
      </dgm:t>
    </dgm:pt>
    <dgm:pt modelId="{BB97DFDA-C082-4507-890C-53F7A8C861AE}" type="pres">
      <dgm:prSet presAssocID="{29565EE1-7517-4538-84AE-51F0714743EF}" presName="Name0" presStyleCnt="0">
        <dgm:presLayoutVars>
          <dgm:dir/>
          <dgm:resizeHandles val="exact"/>
        </dgm:presLayoutVars>
      </dgm:prSet>
      <dgm:spPr/>
    </dgm:pt>
    <dgm:pt modelId="{A2CD5BC6-A54F-4EE5-81B0-5DDFFDA3E058}" type="pres">
      <dgm:prSet presAssocID="{29565EE1-7517-4538-84AE-51F0714743EF}" presName="arrow" presStyleLbl="bgShp" presStyleIdx="0" presStyleCnt="1"/>
      <dgm:spPr/>
    </dgm:pt>
    <dgm:pt modelId="{895A34EC-BB19-4570-8643-F1BD5B70B579}" type="pres">
      <dgm:prSet presAssocID="{29565EE1-7517-4538-84AE-51F0714743EF}" presName="points" presStyleCnt="0"/>
      <dgm:spPr/>
    </dgm:pt>
    <dgm:pt modelId="{1017B3B3-ACA3-4D0D-836F-AA5F20E99B7A}" type="pres">
      <dgm:prSet presAssocID="{DA73A5A2-9902-4CF5-A4C0-A9B90AEA8DBB}" presName="compositeA" presStyleCnt="0"/>
      <dgm:spPr/>
    </dgm:pt>
    <dgm:pt modelId="{064B55C2-C7CA-4303-AF8B-DB87FA97C4AA}" type="pres">
      <dgm:prSet presAssocID="{DA73A5A2-9902-4CF5-A4C0-A9B90AEA8DBB}" presName="textA" presStyleLbl="revTx" presStyleIdx="0" presStyleCnt="6" custScaleY="66328">
        <dgm:presLayoutVars>
          <dgm:bulletEnabled val="1"/>
        </dgm:presLayoutVars>
      </dgm:prSet>
      <dgm:spPr/>
    </dgm:pt>
    <dgm:pt modelId="{802532B1-F625-4046-8BEF-F08047C33D1D}" type="pres">
      <dgm:prSet presAssocID="{DA73A5A2-9902-4CF5-A4C0-A9B90AEA8DBB}" presName="circleA" presStyleLbl="node1" presStyleIdx="0" presStyleCnt="6" custLinFactNeighborX="2885" custLinFactNeighborY="21413"/>
      <dgm:spPr/>
    </dgm:pt>
    <dgm:pt modelId="{C8F12CD8-C1CB-4686-92A6-128C2BCE2233}" type="pres">
      <dgm:prSet presAssocID="{DA73A5A2-9902-4CF5-A4C0-A9B90AEA8DBB}" presName="spaceA" presStyleCnt="0"/>
      <dgm:spPr/>
    </dgm:pt>
    <dgm:pt modelId="{C3AD4366-C467-4989-9CB4-5A61ABB40A07}" type="pres">
      <dgm:prSet presAssocID="{887B6F70-A95D-4595-A561-870574559ABA}" presName="space" presStyleCnt="0"/>
      <dgm:spPr/>
    </dgm:pt>
    <dgm:pt modelId="{5A48D35E-5B9E-451F-A327-8B29513ECDB2}" type="pres">
      <dgm:prSet presAssocID="{CF107E38-046B-42AB-95FB-8C64BA2F6B53}" presName="compositeB" presStyleCnt="0"/>
      <dgm:spPr/>
    </dgm:pt>
    <dgm:pt modelId="{8613E8A2-F5FE-4C49-B29F-F7D3000FFD7D}" type="pres">
      <dgm:prSet presAssocID="{CF107E38-046B-42AB-95FB-8C64BA2F6B53}" presName="textB" presStyleLbl="revTx" presStyleIdx="1" presStyleCnt="6" custScaleY="95791" custLinFactY="-45791" custLinFactNeighborX="-8668" custLinFactNeighborY="-100000">
        <dgm:presLayoutVars>
          <dgm:bulletEnabled val="1"/>
        </dgm:presLayoutVars>
      </dgm:prSet>
      <dgm:spPr/>
    </dgm:pt>
    <dgm:pt modelId="{35047436-828F-4610-A073-9DB70D8B1355}" type="pres">
      <dgm:prSet presAssocID="{CF107E38-046B-42AB-95FB-8C64BA2F6B53}" presName="circleB" presStyleLbl="node1" presStyleIdx="1" presStyleCnt="6"/>
      <dgm:spPr/>
    </dgm:pt>
    <dgm:pt modelId="{C1C7B2BE-A55A-4372-B34A-F5896D8FF0AF}" type="pres">
      <dgm:prSet presAssocID="{CF107E38-046B-42AB-95FB-8C64BA2F6B53}" presName="spaceB" presStyleCnt="0"/>
      <dgm:spPr/>
    </dgm:pt>
    <dgm:pt modelId="{C7290708-E55E-429C-9D57-109C48F9F633}" type="pres">
      <dgm:prSet presAssocID="{D196C640-D4B9-4BE1-88C9-79DB331CAD80}" presName="space" presStyleCnt="0"/>
      <dgm:spPr/>
    </dgm:pt>
    <dgm:pt modelId="{4E9D825E-3709-4E42-B3F9-DD297D9BACFE}" type="pres">
      <dgm:prSet presAssocID="{C11B2E11-9265-4619-8FC0-4B8BE0F9DED6}" presName="compositeA" presStyleCnt="0"/>
      <dgm:spPr/>
    </dgm:pt>
    <dgm:pt modelId="{70DBD680-06CD-4B4E-8909-2E75F29022B7}" type="pres">
      <dgm:prSet presAssocID="{C11B2E11-9265-4619-8FC0-4B8BE0F9DED6}" presName="textA" presStyleLbl="revTx" presStyleIdx="2" presStyleCnt="6" custScaleY="32655" custLinFactNeighborX="2136" custLinFactNeighborY="16836">
        <dgm:presLayoutVars>
          <dgm:bulletEnabled val="1"/>
        </dgm:presLayoutVars>
      </dgm:prSet>
      <dgm:spPr/>
    </dgm:pt>
    <dgm:pt modelId="{1566C7C3-00E5-474C-8048-F73C10BAB865}" type="pres">
      <dgm:prSet presAssocID="{C11B2E11-9265-4619-8FC0-4B8BE0F9DED6}" presName="circleA" presStyleLbl="node1" presStyleIdx="2" presStyleCnt="6" custScaleX="102034" custScaleY="85199" custLinFactNeighborX="8925" custLinFactNeighborY="46668"/>
      <dgm:spPr/>
    </dgm:pt>
    <dgm:pt modelId="{37431E66-C6B8-4521-AB9D-CF70EE2239C0}" type="pres">
      <dgm:prSet presAssocID="{C11B2E11-9265-4619-8FC0-4B8BE0F9DED6}" presName="spaceA" presStyleCnt="0"/>
      <dgm:spPr/>
    </dgm:pt>
    <dgm:pt modelId="{3D9BAF47-531B-44E1-945A-87D1330DF416}" type="pres">
      <dgm:prSet presAssocID="{449D1596-3AD4-4108-96CF-810DAD38FB7C}" presName="space" presStyleCnt="0"/>
      <dgm:spPr/>
    </dgm:pt>
    <dgm:pt modelId="{1F4F06C5-364C-48C3-AD14-9160C844F17C}" type="pres">
      <dgm:prSet presAssocID="{0503CC99-6B73-4927-8EAE-10DE200B58A2}" presName="compositeB" presStyleCnt="0"/>
      <dgm:spPr/>
    </dgm:pt>
    <dgm:pt modelId="{F605F09A-6B5A-4038-A8B6-37C10B20CE57}" type="pres">
      <dgm:prSet presAssocID="{0503CC99-6B73-4927-8EAE-10DE200B58A2}" presName="textB" presStyleLbl="revTx" presStyleIdx="3" presStyleCnt="6" custLinFactY="-41582" custLinFactNeighborX="-6360" custLinFactNeighborY="-100000">
        <dgm:presLayoutVars>
          <dgm:bulletEnabled val="1"/>
        </dgm:presLayoutVars>
      </dgm:prSet>
      <dgm:spPr/>
    </dgm:pt>
    <dgm:pt modelId="{646F57CB-3A4A-4122-B0AB-DE8FA40ED821}" type="pres">
      <dgm:prSet presAssocID="{0503CC99-6B73-4927-8EAE-10DE200B58A2}" presName="circleB" presStyleLbl="node1" presStyleIdx="3" presStyleCnt="6" custLinFactNeighborX="3527" custLinFactNeighborY="4577"/>
      <dgm:spPr/>
    </dgm:pt>
    <dgm:pt modelId="{6C502B25-50FA-4CB5-88B4-A92CA8D94716}" type="pres">
      <dgm:prSet presAssocID="{0503CC99-6B73-4927-8EAE-10DE200B58A2}" presName="spaceB" presStyleCnt="0"/>
      <dgm:spPr/>
    </dgm:pt>
    <dgm:pt modelId="{BE463083-1810-4502-89AB-732EAB5196C4}" type="pres">
      <dgm:prSet presAssocID="{37DA135B-B34E-40A6-9889-0E80E7957FB2}" presName="space" presStyleCnt="0"/>
      <dgm:spPr/>
    </dgm:pt>
    <dgm:pt modelId="{12588272-3BB3-496F-9AC6-6CB2F110B4AF}" type="pres">
      <dgm:prSet presAssocID="{2769FAA7-4396-4255-9F62-494E14DD0ED2}" presName="compositeA" presStyleCnt="0"/>
      <dgm:spPr/>
    </dgm:pt>
    <dgm:pt modelId="{F447F90D-61F7-4867-8DAE-FD0E638F0568}" type="pres">
      <dgm:prSet presAssocID="{2769FAA7-4396-4255-9F62-494E14DD0ED2}" presName="textA" presStyleLbl="revTx" presStyleIdx="4" presStyleCnt="6" custScaleY="41073" custLinFactNeighborX="-1989" custLinFactNeighborY="2104">
        <dgm:presLayoutVars>
          <dgm:bulletEnabled val="1"/>
        </dgm:presLayoutVars>
      </dgm:prSet>
      <dgm:spPr/>
    </dgm:pt>
    <dgm:pt modelId="{E686EB36-D1B1-4DFF-810B-4FDDF5D78E00}" type="pres">
      <dgm:prSet presAssocID="{2769FAA7-4396-4255-9F62-494E14DD0ED2}" presName="circleA" presStyleLbl="node1" presStyleIdx="4" presStyleCnt="6" custLinFactNeighborX="-1871" custLinFactNeighborY="63504"/>
      <dgm:spPr/>
    </dgm:pt>
    <dgm:pt modelId="{7805B978-56F8-4310-9F3B-EEC6B6BD448F}" type="pres">
      <dgm:prSet presAssocID="{2769FAA7-4396-4255-9F62-494E14DD0ED2}" presName="spaceA" presStyleCnt="0"/>
      <dgm:spPr/>
    </dgm:pt>
    <dgm:pt modelId="{B31773B1-0F9B-40DB-8FE5-03E2026D3C96}" type="pres">
      <dgm:prSet presAssocID="{87DDEEFD-F555-4572-80CD-78D07477DA75}" presName="space" presStyleCnt="0"/>
      <dgm:spPr/>
    </dgm:pt>
    <dgm:pt modelId="{D5E19263-2608-42F6-B1E7-92D598F21C61}" type="pres">
      <dgm:prSet presAssocID="{FC752F06-D915-4D43-BD1D-2F1DFC3A3ABF}" presName="compositeB" presStyleCnt="0"/>
      <dgm:spPr/>
    </dgm:pt>
    <dgm:pt modelId="{88EF9250-1D7A-4CDC-A655-E706DD06CFE2}" type="pres">
      <dgm:prSet presAssocID="{FC752F06-D915-4D43-BD1D-2F1DFC3A3ABF}" presName="textB" presStyleLbl="revTx" presStyleIdx="5" presStyleCnt="6" custLinFactY="-41582" custLinFactNeighborX="-10486" custLinFactNeighborY="-100000">
        <dgm:presLayoutVars>
          <dgm:bulletEnabled val="1"/>
        </dgm:presLayoutVars>
      </dgm:prSet>
      <dgm:spPr/>
    </dgm:pt>
    <dgm:pt modelId="{B3B56661-F1E9-4FBA-9963-71DD065CCE8F}" type="pres">
      <dgm:prSet presAssocID="{FC752F06-D915-4D43-BD1D-2F1DFC3A3ABF}" presName="circleB" presStyleLbl="node1" presStyleIdx="5" presStyleCnt="6"/>
      <dgm:spPr/>
    </dgm:pt>
    <dgm:pt modelId="{E23846D0-4470-4016-8356-29A18B44A13B}" type="pres">
      <dgm:prSet presAssocID="{FC752F06-D915-4D43-BD1D-2F1DFC3A3ABF}" presName="spaceB" presStyleCnt="0"/>
      <dgm:spPr/>
    </dgm:pt>
  </dgm:ptLst>
  <dgm:cxnLst>
    <dgm:cxn modelId="{A9708C0D-4CA5-4FF0-BC1A-8D13345EE3E0}" srcId="{29565EE1-7517-4538-84AE-51F0714743EF}" destId="{2769FAA7-4396-4255-9F62-494E14DD0ED2}" srcOrd="4" destOrd="0" parTransId="{38E070AD-0BAD-4754-AC8C-7FB2EB9FF6B3}" sibTransId="{87DDEEFD-F555-4572-80CD-78D07477DA75}"/>
    <dgm:cxn modelId="{A6151F1E-DED9-4355-8D71-2923F4599E3E}" srcId="{29565EE1-7517-4538-84AE-51F0714743EF}" destId="{0503CC99-6B73-4927-8EAE-10DE200B58A2}" srcOrd="3" destOrd="0" parTransId="{90BE8299-6804-4C3F-96C1-37B420B63AF8}" sibTransId="{37DA135B-B34E-40A6-9889-0E80E7957FB2}"/>
    <dgm:cxn modelId="{B39F6822-5C33-4AC8-905C-B0EAA8116B6A}" type="presOf" srcId="{0503CC99-6B73-4927-8EAE-10DE200B58A2}" destId="{F605F09A-6B5A-4038-A8B6-37C10B20CE57}" srcOrd="0" destOrd="0" presId="urn:microsoft.com/office/officeart/2005/8/layout/hProcess11"/>
    <dgm:cxn modelId="{7D4C0A29-316C-4950-A993-73E766532D87}" type="presOf" srcId="{2769FAA7-4396-4255-9F62-494E14DD0ED2}" destId="{F447F90D-61F7-4867-8DAE-FD0E638F0568}" srcOrd="0" destOrd="0" presId="urn:microsoft.com/office/officeart/2005/8/layout/hProcess11"/>
    <dgm:cxn modelId="{A68C613B-2976-459B-9919-2786F8E55083}" type="presOf" srcId="{CF107E38-046B-42AB-95FB-8C64BA2F6B53}" destId="{8613E8A2-F5FE-4C49-B29F-F7D3000FFD7D}" srcOrd="0" destOrd="0" presId="urn:microsoft.com/office/officeart/2005/8/layout/hProcess11"/>
    <dgm:cxn modelId="{95D96247-390D-4D9B-9D34-F49FF10F18D2}" type="presOf" srcId="{FC752F06-D915-4D43-BD1D-2F1DFC3A3ABF}" destId="{88EF9250-1D7A-4CDC-A655-E706DD06CFE2}" srcOrd="0" destOrd="0" presId="urn:microsoft.com/office/officeart/2005/8/layout/hProcess11"/>
    <dgm:cxn modelId="{F2769075-E83A-4EBD-9495-56B11BAE0F13}" type="presOf" srcId="{DA73A5A2-9902-4CF5-A4C0-A9B90AEA8DBB}" destId="{064B55C2-C7CA-4303-AF8B-DB87FA97C4AA}" srcOrd="0" destOrd="0" presId="urn:microsoft.com/office/officeart/2005/8/layout/hProcess11"/>
    <dgm:cxn modelId="{D8FC4095-DCFB-48C5-B070-3B65D5E2D336}" srcId="{29565EE1-7517-4538-84AE-51F0714743EF}" destId="{C11B2E11-9265-4619-8FC0-4B8BE0F9DED6}" srcOrd="2" destOrd="0" parTransId="{056199F9-C75F-4822-BCCE-F6BCFA09A466}" sibTransId="{449D1596-3AD4-4108-96CF-810DAD38FB7C}"/>
    <dgm:cxn modelId="{F5AD5A99-1C38-4D17-85A6-48819ACACF1D}" srcId="{29565EE1-7517-4538-84AE-51F0714743EF}" destId="{DA73A5A2-9902-4CF5-A4C0-A9B90AEA8DBB}" srcOrd="0" destOrd="0" parTransId="{0A124F28-4AFD-48CE-8929-CE8061F92BA8}" sibTransId="{887B6F70-A95D-4595-A561-870574559ABA}"/>
    <dgm:cxn modelId="{794BA3C4-682A-436E-B4E6-0B6A2EDC247B}" type="presOf" srcId="{29565EE1-7517-4538-84AE-51F0714743EF}" destId="{BB97DFDA-C082-4507-890C-53F7A8C861AE}" srcOrd="0" destOrd="0" presId="urn:microsoft.com/office/officeart/2005/8/layout/hProcess11"/>
    <dgm:cxn modelId="{EABCD0E1-84C1-41C0-BF92-86B8360DB8BC}" srcId="{29565EE1-7517-4538-84AE-51F0714743EF}" destId="{CF107E38-046B-42AB-95FB-8C64BA2F6B53}" srcOrd="1" destOrd="0" parTransId="{C69F9D63-53C8-4B49-B28C-E7E55EE679FE}" sibTransId="{D196C640-D4B9-4BE1-88C9-79DB331CAD80}"/>
    <dgm:cxn modelId="{2895C3E9-36D0-460B-B440-8CD81189C932}" srcId="{29565EE1-7517-4538-84AE-51F0714743EF}" destId="{FC752F06-D915-4D43-BD1D-2F1DFC3A3ABF}" srcOrd="5" destOrd="0" parTransId="{8E0EDA7A-8098-45ED-B58C-5375245F068B}" sibTransId="{34DCA8AA-367E-457E-8FC6-0CFE7EF47EA6}"/>
    <dgm:cxn modelId="{C6C3A3FF-A5CC-41DC-9CAE-D911BF5A8168}" type="presOf" srcId="{C11B2E11-9265-4619-8FC0-4B8BE0F9DED6}" destId="{70DBD680-06CD-4B4E-8909-2E75F29022B7}" srcOrd="0" destOrd="0" presId="urn:microsoft.com/office/officeart/2005/8/layout/hProcess11"/>
    <dgm:cxn modelId="{7D3DB91E-C856-4778-92B4-A01E8F29230D}" type="presParOf" srcId="{BB97DFDA-C082-4507-890C-53F7A8C861AE}" destId="{A2CD5BC6-A54F-4EE5-81B0-5DDFFDA3E058}" srcOrd="0" destOrd="0" presId="urn:microsoft.com/office/officeart/2005/8/layout/hProcess11"/>
    <dgm:cxn modelId="{8E3096F9-6E92-4136-ACF1-57B5F30CD59D}" type="presParOf" srcId="{BB97DFDA-C082-4507-890C-53F7A8C861AE}" destId="{895A34EC-BB19-4570-8643-F1BD5B70B579}" srcOrd="1" destOrd="0" presId="urn:microsoft.com/office/officeart/2005/8/layout/hProcess11"/>
    <dgm:cxn modelId="{85D03532-61EC-4D07-B579-E86370C83DE0}" type="presParOf" srcId="{895A34EC-BB19-4570-8643-F1BD5B70B579}" destId="{1017B3B3-ACA3-4D0D-836F-AA5F20E99B7A}" srcOrd="0" destOrd="0" presId="urn:microsoft.com/office/officeart/2005/8/layout/hProcess11"/>
    <dgm:cxn modelId="{21B9F0D1-4F7D-4E9D-AC56-1D44717933C3}" type="presParOf" srcId="{1017B3B3-ACA3-4D0D-836F-AA5F20E99B7A}" destId="{064B55C2-C7CA-4303-AF8B-DB87FA97C4AA}" srcOrd="0" destOrd="0" presId="urn:microsoft.com/office/officeart/2005/8/layout/hProcess11"/>
    <dgm:cxn modelId="{752A25B7-84BE-4C9B-BEDA-586CBAA51C2A}" type="presParOf" srcId="{1017B3B3-ACA3-4D0D-836F-AA5F20E99B7A}" destId="{802532B1-F625-4046-8BEF-F08047C33D1D}" srcOrd="1" destOrd="0" presId="urn:microsoft.com/office/officeart/2005/8/layout/hProcess11"/>
    <dgm:cxn modelId="{84C6C1EF-3DC1-47A5-BF5D-D7156181A98B}" type="presParOf" srcId="{1017B3B3-ACA3-4D0D-836F-AA5F20E99B7A}" destId="{C8F12CD8-C1CB-4686-92A6-128C2BCE2233}" srcOrd="2" destOrd="0" presId="urn:microsoft.com/office/officeart/2005/8/layout/hProcess11"/>
    <dgm:cxn modelId="{68A64B64-EDBB-4EE4-8B34-AB74F5451679}" type="presParOf" srcId="{895A34EC-BB19-4570-8643-F1BD5B70B579}" destId="{C3AD4366-C467-4989-9CB4-5A61ABB40A07}" srcOrd="1" destOrd="0" presId="urn:microsoft.com/office/officeart/2005/8/layout/hProcess11"/>
    <dgm:cxn modelId="{A35F7BBA-3220-4416-A662-2E6F55FE59B3}" type="presParOf" srcId="{895A34EC-BB19-4570-8643-F1BD5B70B579}" destId="{5A48D35E-5B9E-451F-A327-8B29513ECDB2}" srcOrd="2" destOrd="0" presId="urn:microsoft.com/office/officeart/2005/8/layout/hProcess11"/>
    <dgm:cxn modelId="{4EFFD471-43A5-4C9C-9506-B405DC498734}" type="presParOf" srcId="{5A48D35E-5B9E-451F-A327-8B29513ECDB2}" destId="{8613E8A2-F5FE-4C49-B29F-F7D3000FFD7D}" srcOrd="0" destOrd="0" presId="urn:microsoft.com/office/officeart/2005/8/layout/hProcess11"/>
    <dgm:cxn modelId="{0C5A16E9-B3AD-420D-B1ED-46FB4F90E237}" type="presParOf" srcId="{5A48D35E-5B9E-451F-A327-8B29513ECDB2}" destId="{35047436-828F-4610-A073-9DB70D8B1355}" srcOrd="1" destOrd="0" presId="urn:microsoft.com/office/officeart/2005/8/layout/hProcess11"/>
    <dgm:cxn modelId="{E5A9CF00-3B7A-4562-9C2D-EFEE68BA06DB}" type="presParOf" srcId="{5A48D35E-5B9E-451F-A327-8B29513ECDB2}" destId="{C1C7B2BE-A55A-4372-B34A-F5896D8FF0AF}" srcOrd="2" destOrd="0" presId="urn:microsoft.com/office/officeart/2005/8/layout/hProcess11"/>
    <dgm:cxn modelId="{C099B317-35E9-4AE6-A7E3-ACF83A5843FB}" type="presParOf" srcId="{895A34EC-BB19-4570-8643-F1BD5B70B579}" destId="{C7290708-E55E-429C-9D57-109C48F9F633}" srcOrd="3" destOrd="0" presId="urn:microsoft.com/office/officeart/2005/8/layout/hProcess11"/>
    <dgm:cxn modelId="{2D128011-D7FB-402E-8A8B-CE6430838F2B}" type="presParOf" srcId="{895A34EC-BB19-4570-8643-F1BD5B70B579}" destId="{4E9D825E-3709-4E42-B3F9-DD297D9BACFE}" srcOrd="4" destOrd="0" presId="urn:microsoft.com/office/officeart/2005/8/layout/hProcess11"/>
    <dgm:cxn modelId="{A8D69276-FD0F-4EB5-8D37-174A2FA806D1}" type="presParOf" srcId="{4E9D825E-3709-4E42-B3F9-DD297D9BACFE}" destId="{70DBD680-06CD-4B4E-8909-2E75F29022B7}" srcOrd="0" destOrd="0" presId="urn:microsoft.com/office/officeart/2005/8/layout/hProcess11"/>
    <dgm:cxn modelId="{19D86F4B-A03F-4F67-AA3B-5FF41CB05302}" type="presParOf" srcId="{4E9D825E-3709-4E42-B3F9-DD297D9BACFE}" destId="{1566C7C3-00E5-474C-8048-F73C10BAB865}" srcOrd="1" destOrd="0" presId="urn:microsoft.com/office/officeart/2005/8/layout/hProcess11"/>
    <dgm:cxn modelId="{83A0A3D3-477A-45D0-863E-9FF51FA56AD5}" type="presParOf" srcId="{4E9D825E-3709-4E42-B3F9-DD297D9BACFE}" destId="{37431E66-C6B8-4521-AB9D-CF70EE2239C0}" srcOrd="2" destOrd="0" presId="urn:microsoft.com/office/officeart/2005/8/layout/hProcess11"/>
    <dgm:cxn modelId="{3B9C2C6A-B057-4199-AE39-29E737DFE54C}" type="presParOf" srcId="{895A34EC-BB19-4570-8643-F1BD5B70B579}" destId="{3D9BAF47-531B-44E1-945A-87D1330DF416}" srcOrd="5" destOrd="0" presId="urn:microsoft.com/office/officeart/2005/8/layout/hProcess11"/>
    <dgm:cxn modelId="{9BB1A44E-25B5-4D76-9BDE-17119F8BB1F0}" type="presParOf" srcId="{895A34EC-BB19-4570-8643-F1BD5B70B579}" destId="{1F4F06C5-364C-48C3-AD14-9160C844F17C}" srcOrd="6" destOrd="0" presId="urn:microsoft.com/office/officeart/2005/8/layout/hProcess11"/>
    <dgm:cxn modelId="{60B59D6E-1652-4FC7-A6F1-55958F83A749}" type="presParOf" srcId="{1F4F06C5-364C-48C3-AD14-9160C844F17C}" destId="{F605F09A-6B5A-4038-A8B6-37C10B20CE57}" srcOrd="0" destOrd="0" presId="urn:microsoft.com/office/officeart/2005/8/layout/hProcess11"/>
    <dgm:cxn modelId="{47DDC6B8-DA36-438C-9DA4-06CFF1C34936}" type="presParOf" srcId="{1F4F06C5-364C-48C3-AD14-9160C844F17C}" destId="{646F57CB-3A4A-4122-B0AB-DE8FA40ED821}" srcOrd="1" destOrd="0" presId="urn:microsoft.com/office/officeart/2005/8/layout/hProcess11"/>
    <dgm:cxn modelId="{FF8B8CC5-8E33-4D46-9E55-ADEC22753DE5}" type="presParOf" srcId="{1F4F06C5-364C-48C3-AD14-9160C844F17C}" destId="{6C502B25-50FA-4CB5-88B4-A92CA8D94716}" srcOrd="2" destOrd="0" presId="urn:microsoft.com/office/officeart/2005/8/layout/hProcess11"/>
    <dgm:cxn modelId="{74E6E234-DA1E-4B6D-9034-60DD7D8BAB9E}" type="presParOf" srcId="{895A34EC-BB19-4570-8643-F1BD5B70B579}" destId="{BE463083-1810-4502-89AB-732EAB5196C4}" srcOrd="7" destOrd="0" presId="urn:microsoft.com/office/officeart/2005/8/layout/hProcess11"/>
    <dgm:cxn modelId="{282B1A9D-F89D-47D6-BEF8-7AC77F717497}" type="presParOf" srcId="{895A34EC-BB19-4570-8643-F1BD5B70B579}" destId="{12588272-3BB3-496F-9AC6-6CB2F110B4AF}" srcOrd="8" destOrd="0" presId="urn:microsoft.com/office/officeart/2005/8/layout/hProcess11"/>
    <dgm:cxn modelId="{78B75A06-EF37-44FA-8D42-D7ED828DC854}" type="presParOf" srcId="{12588272-3BB3-496F-9AC6-6CB2F110B4AF}" destId="{F447F90D-61F7-4867-8DAE-FD0E638F0568}" srcOrd="0" destOrd="0" presId="urn:microsoft.com/office/officeart/2005/8/layout/hProcess11"/>
    <dgm:cxn modelId="{781DB604-DCDD-43CC-BEC5-7C95D40C793D}" type="presParOf" srcId="{12588272-3BB3-496F-9AC6-6CB2F110B4AF}" destId="{E686EB36-D1B1-4DFF-810B-4FDDF5D78E00}" srcOrd="1" destOrd="0" presId="urn:microsoft.com/office/officeart/2005/8/layout/hProcess11"/>
    <dgm:cxn modelId="{C1208283-1D17-461A-AC05-5FBF0EB08D96}" type="presParOf" srcId="{12588272-3BB3-496F-9AC6-6CB2F110B4AF}" destId="{7805B978-56F8-4310-9F3B-EEC6B6BD448F}" srcOrd="2" destOrd="0" presId="urn:microsoft.com/office/officeart/2005/8/layout/hProcess11"/>
    <dgm:cxn modelId="{C0C388E7-2C2D-4B74-9F27-1B3479BBA95E}" type="presParOf" srcId="{895A34EC-BB19-4570-8643-F1BD5B70B579}" destId="{B31773B1-0F9B-40DB-8FE5-03E2026D3C96}" srcOrd="9" destOrd="0" presId="urn:microsoft.com/office/officeart/2005/8/layout/hProcess11"/>
    <dgm:cxn modelId="{598E7A96-137F-4916-8977-49C250E2C6C1}" type="presParOf" srcId="{895A34EC-BB19-4570-8643-F1BD5B70B579}" destId="{D5E19263-2608-42F6-B1E7-92D598F21C61}" srcOrd="10" destOrd="0" presId="urn:microsoft.com/office/officeart/2005/8/layout/hProcess11"/>
    <dgm:cxn modelId="{721D9B1E-CC89-43AC-B51F-1F646BFA8C29}" type="presParOf" srcId="{D5E19263-2608-42F6-B1E7-92D598F21C61}" destId="{88EF9250-1D7A-4CDC-A655-E706DD06CFE2}" srcOrd="0" destOrd="0" presId="urn:microsoft.com/office/officeart/2005/8/layout/hProcess11"/>
    <dgm:cxn modelId="{774EEF03-D990-4647-8156-0569D8303FAE}" type="presParOf" srcId="{D5E19263-2608-42F6-B1E7-92D598F21C61}" destId="{B3B56661-F1E9-4FBA-9963-71DD065CCE8F}" srcOrd="1" destOrd="0" presId="urn:microsoft.com/office/officeart/2005/8/layout/hProcess11"/>
    <dgm:cxn modelId="{CF83886F-725E-47F8-97EC-4623EB33EA0C}" type="presParOf" srcId="{D5E19263-2608-42F6-B1E7-92D598F21C61}" destId="{E23846D0-4470-4016-8356-29A18B44A13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D5BC6-A54F-4EE5-81B0-5DDFFDA3E058}">
      <dsp:nvSpPr>
        <dsp:cNvPr id="0" name=""/>
        <dsp:cNvSpPr/>
      </dsp:nvSpPr>
      <dsp:spPr>
        <a:xfrm>
          <a:off x="0" y="1018341"/>
          <a:ext cx="6172199" cy="1357788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B55C2-C7CA-4303-AF8B-DB87FA97C4AA}">
      <dsp:nvSpPr>
        <dsp:cNvPr id="0" name=""/>
        <dsp:cNvSpPr/>
      </dsp:nvSpPr>
      <dsp:spPr>
        <a:xfrm>
          <a:off x="1525" y="114298"/>
          <a:ext cx="888308" cy="900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2008</a:t>
          </a:r>
          <a:r>
            <a:rPr lang="en-GB" sz="1200" kern="1200" dirty="0"/>
            <a:t>       </a:t>
          </a:r>
          <a:r>
            <a:rPr lang="en-GB" sz="1200" kern="1200" dirty="0" err="1"/>
            <a:t>Cervarix</a:t>
          </a:r>
          <a:r>
            <a:rPr lang="en-GB" sz="1200" kern="1200" dirty="0"/>
            <a:t> introduced for 12-13 year old girls</a:t>
          </a:r>
        </a:p>
      </dsp:txBody>
      <dsp:txXfrm>
        <a:off x="1525" y="114298"/>
        <a:ext cx="888308" cy="900594"/>
      </dsp:txXfrm>
    </dsp:sp>
    <dsp:sp modelId="{802532B1-F625-4046-8BEF-F08047C33D1D}">
      <dsp:nvSpPr>
        <dsp:cNvPr id="0" name=""/>
        <dsp:cNvSpPr/>
      </dsp:nvSpPr>
      <dsp:spPr>
        <a:xfrm>
          <a:off x="285749" y="1485899"/>
          <a:ext cx="339447" cy="3394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3E8A2-F5FE-4C49-B29F-F7D3000FFD7D}">
      <dsp:nvSpPr>
        <dsp:cNvPr id="0" name=""/>
        <dsp:cNvSpPr/>
      </dsp:nvSpPr>
      <dsp:spPr>
        <a:xfrm>
          <a:off x="857251" y="100011"/>
          <a:ext cx="888308" cy="1300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2010</a:t>
          </a:r>
          <a:r>
            <a:rPr lang="en-GB" sz="1200" kern="1200" dirty="0"/>
            <a:t>  Catch up completed for girls up to age 18</a:t>
          </a:r>
        </a:p>
      </dsp:txBody>
      <dsp:txXfrm>
        <a:off x="857251" y="100011"/>
        <a:ext cx="888308" cy="1300639"/>
      </dsp:txXfrm>
    </dsp:sp>
    <dsp:sp modelId="{35047436-828F-4610-A073-9DB70D8B1355}">
      <dsp:nvSpPr>
        <dsp:cNvPr id="0" name=""/>
        <dsp:cNvSpPr/>
      </dsp:nvSpPr>
      <dsp:spPr>
        <a:xfrm>
          <a:off x="1208680" y="1541799"/>
          <a:ext cx="339447" cy="3394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BD680-06CD-4B4E-8909-2E75F29022B7}">
      <dsp:nvSpPr>
        <dsp:cNvPr id="0" name=""/>
        <dsp:cNvSpPr/>
      </dsp:nvSpPr>
      <dsp:spPr>
        <a:xfrm>
          <a:off x="1885947" y="457198"/>
          <a:ext cx="888308" cy="443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2012</a:t>
          </a:r>
          <a:r>
            <a:rPr lang="en-GB" sz="1200" kern="1200" dirty="0"/>
            <a:t> Gardasil (HPV 6,11,16 and 18)</a:t>
          </a:r>
        </a:p>
      </dsp:txBody>
      <dsp:txXfrm>
        <a:off x="1885947" y="457198"/>
        <a:ext cx="888308" cy="443385"/>
      </dsp:txXfrm>
    </dsp:sp>
    <dsp:sp modelId="{1566C7C3-00E5-474C-8048-F73C10BAB865}">
      <dsp:nvSpPr>
        <dsp:cNvPr id="0" name=""/>
        <dsp:cNvSpPr/>
      </dsp:nvSpPr>
      <dsp:spPr>
        <a:xfrm>
          <a:off x="2168247" y="1482445"/>
          <a:ext cx="346351" cy="289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5F09A-6B5A-4038-A8B6-37C10B20CE57}">
      <dsp:nvSpPr>
        <dsp:cNvPr id="0" name=""/>
        <dsp:cNvSpPr/>
      </dsp:nvSpPr>
      <dsp:spPr>
        <a:xfrm>
          <a:off x="2743201" y="114298"/>
          <a:ext cx="888308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2014</a:t>
          </a:r>
          <a:r>
            <a:rPr lang="en-GB" sz="1200" kern="1200" dirty="0"/>
            <a:t> Gardasil changed to 2 dose protocol</a:t>
          </a:r>
        </a:p>
      </dsp:txBody>
      <dsp:txXfrm>
        <a:off x="2743201" y="114298"/>
        <a:ext cx="888308" cy="1357788"/>
      </dsp:txXfrm>
    </dsp:sp>
    <dsp:sp modelId="{646F57CB-3A4A-4122-B0AB-DE8FA40ED821}">
      <dsp:nvSpPr>
        <dsp:cNvPr id="0" name=""/>
        <dsp:cNvSpPr/>
      </dsp:nvSpPr>
      <dsp:spPr>
        <a:xfrm>
          <a:off x="3086100" y="1543048"/>
          <a:ext cx="339447" cy="3394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7F90D-61F7-4867-8DAE-FD0E638F0568}">
      <dsp:nvSpPr>
        <dsp:cNvPr id="0" name=""/>
        <dsp:cNvSpPr/>
      </dsp:nvSpPr>
      <dsp:spPr>
        <a:xfrm>
          <a:off x="3714753" y="228593"/>
          <a:ext cx="888308" cy="557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2018   </a:t>
          </a:r>
          <a:r>
            <a:rPr lang="en-GB" sz="1200" kern="1200" dirty="0"/>
            <a:t>HPV vaccine for MSM</a:t>
          </a:r>
        </a:p>
      </dsp:txBody>
      <dsp:txXfrm>
        <a:off x="3714753" y="228593"/>
        <a:ext cx="888308" cy="557684"/>
      </dsp:txXfrm>
    </dsp:sp>
    <dsp:sp modelId="{E686EB36-D1B1-4DFF-810B-4FDDF5D78E00}">
      <dsp:nvSpPr>
        <dsp:cNvPr id="0" name=""/>
        <dsp:cNvSpPr/>
      </dsp:nvSpPr>
      <dsp:spPr>
        <a:xfrm>
          <a:off x="4000501" y="1543048"/>
          <a:ext cx="339447" cy="3394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EF9250-1D7A-4CDC-A655-E706DD06CFE2}">
      <dsp:nvSpPr>
        <dsp:cNvPr id="0" name=""/>
        <dsp:cNvSpPr/>
      </dsp:nvSpPr>
      <dsp:spPr>
        <a:xfrm>
          <a:off x="4571997" y="114298"/>
          <a:ext cx="888308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2019-20</a:t>
          </a:r>
          <a:r>
            <a:rPr lang="en-GB" sz="1200" kern="1200" dirty="0"/>
            <a:t> HPV Vaccine for boys age 12-13</a:t>
          </a:r>
        </a:p>
      </dsp:txBody>
      <dsp:txXfrm>
        <a:off x="4571997" y="114298"/>
        <a:ext cx="888308" cy="1357788"/>
      </dsp:txXfrm>
    </dsp:sp>
    <dsp:sp modelId="{B3B56661-F1E9-4FBA-9963-71DD065CCE8F}">
      <dsp:nvSpPr>
        <dsp:cNvPr id="0" name=""/>
        <dsp:cNvSpPr/>
      </dsp:nvSpPr>
      <dsp:spPr>
        <a:xfrm>
          <a:off x="4939576" y="1527512"/>
          <a:ext cx="339447" cy="3394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5AF7C918-6D71-40B8-8A33-C18EE4B3D5E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73AD3B33-BD0E-45A3-8E94-1DF05000FBF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9204" name="Rectangle 4">
            <a:extLst>
              <a:ext uri="{FF2B5EF4-FFF2-40B4-BE49-F238E27FC236}">
                <a16:creationId xmlns:a16="http://schemas.microsoft.com/office/drawing/2014/main" id="{ACA50E78-AED6-4DB8-A132-B50A1D8405A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9205" name="Rectangle 5">
            <a:extLst>
              <a:ext uri="{FF2B5EF4-FFF2-40B4-BE49-F238E27FC236}">
                <a16:creationId xmlns:a16="http://schemas.microsoft.com/office/drawing/2014/main" id="{EB1692B8-0F53-4C2D-AEE4-EFBB33A647D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78ACDFB-F1C7-446D-B58D-2E609906FCF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CEA2DF0-841B-4980-B707-917D331C244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9DFE754-1C02-4160-BFED-B20ADD1AA32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1CAB188-86EC-4F2F-9C76-5C2CDB10F7F6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F146DED2-3456-4B5C-98B5-DFBE79B8FAC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F8188FE8-7CEF-4DBB-92C8-DB3E46C30C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E4A522B8-222B-46D0-9B6A-8FACB895F7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53E159-3CCB-4B90-A172-6E9BF85FEEB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E40FDF02-065B-4FB7-A8D2-10FB2BD126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9380322-F6A8-4FE5-8E36-17F5568D27DD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4579" name="Rectangle 7">
            <a:extLst>
              <a:ext uri="{FF2B5EF4-FFF2-40B4-BE49-F238E27FC236}">
                <a16:creationId xmlns:a16="http://schemas.microsoft.com/office/drawing/2014/main" id="{FC0F75AB-D50A-4DCA-A360-68A48E6C3C7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3AA5281-25B1-453A-83FA-20DA687ED58F}" type="slidenum"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Slide Image Placeholder 1">
            <a:extLst>
              <a:ext uri="{FF2B5EF4-FFF2-40B4-BE49-F238E27FC236}">
                <a16:creationId xmlns:a16="http://schemas.microsoft.com/office/drawing/2014/main" id="{836BF15A-A441-4216-A2E2-34994F4E4D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Notes Placeholder 2">
            <a:extLst>
              <a:ext uri="{FF2B5EF4-FFF2-40B4-BE49-F238E27FC236}">
                <a16:creationId xmlns:a16="http://schemas.microsoft.com/office/drawing/2014/main" id="{60289B83-0D14-47AB-8B1F-67EE658D9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4582" name="Slide Number Placeholder 3">
            <a:extLst>
              <a:ext uri="{FF2B5EF4-FFF2-40B4-BE49-F238E27FC236}">
                <a16:creationId xmlns:a16="http://schemas.microsoft.com/office/drawing/2014/main" id="{34C40491-8D31-4DA1-A627-36D097DA62AF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F5E1FC-AA62-4D7D-AA75-75E48F26FBD0}" type="slidenum"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E3902896-0C59-48D5-A096-C8D8A284E46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21D2F4C-7BED-4D81-AC14-B61658B41812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7651" name="Rectangle 7">
            <a:extLst>
              <a:ext uri="{FF2B5EF4-FFF2-40B4-BE49-F238E27FC236}">
                <a16:creationId xmlns:a16="http://schemas.microsoft.com/office/drawing/2014/main" id="{1546CB9D-EB8D-4A7A-8AE0-6D3BBB8B78C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8A5D38-4954-4EE3-909D-207018A974C1}" type="slidenum"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Slide Image Placeholder 1">
            <a:extLst>
              <a:ext uri="{FF2B5EF4-FFF2-40B4-BE49-F238E27FC236}">
                <a16:creationId xmlns:a16="http://schemas.microsoft.com/office/drawing/2014/main" id="{5BE14CD2-EF51-4FD0-A82C-E459B3ECF9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3" name="Notes Placeholder 2">
            <a:extLst>
              <a:ext uri="{FF2B5EF4-FFF2-40B4-BE49-F238E27FC236}">
                <a16:creationId xmlns:a16="http://schemas.microsoft.com/office/drawing/2014/main" id="{E45CF6DE-B65A-4A36-8329-6951B6353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4" name="Slide Number Placeholder 3">
            <a:extLst>
              <a:ext uri="{FF2B5EF4-FFF2-40B4-BE49-F238E27FC236}">
                <a16:creationId xmlns:a16="http://schemas.microsoft.com/office/drawing/2014/main" id="{6C90C1DC-3383-493C-BB82-70556CEA66D0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09C12C8-1353-4A01-8B2F-945DDBEC7E06}" type="slidenum"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01181AA2-B45C-4D59-A5D7-CBF82E4858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683ABC-2B7B-47FE-91C7-5B962D6C7F9B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9699" name="Rectangle 7">
            <a:extLst>
              <a:ext uri="{FF2B5EF4-FFF2-40B4-BE49-F238E27FC236}">
                <a16:creationId xmlns:a16="http://schemas.microsoft.com/office/drawing/2014/main" id="{706BBA32-1EF9-455D-9E2A-1D0F1BAEABB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8A5035-B4FC-4CE4-AE59-73167D3DC005}" type="slidenum"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Slide Image Placeholder 1">
            <a:extLst>
              <a:ext uri="{FF2B5EF4-FFF2-40B4-BE49-F238E27FC236}">
                <a16:creationId xmlns:a16="http://schemas.microsoft.com/office/drawing/2014/main" id="{80A2C3EA-E771-44E9-9465-E2A546CB8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Notes Placeholder 2">
            <a:extLst>
              <a:ext uri="{FF2B5EF4-FFF2-40B4-BE49-F238E27FC236}">
                <a16:creationId xmlns:a16="http://schemas.microsoft.com/office/drawing/2014/main" id="{43D37786-1B0B-403E-8130-6EE3C05E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2" name="Slide Number Placeholder 3">
            <a:extLst>
              <a:ext uri="{FF2B5EF4-FFF2-40B4-BE49-F238E27FC236}">
                <a16:creationId xmlns:a16="http://schemas.microsoft.com/office/drawing/2014/main" id="{B353E355-E799-4710-B20D-0F37C87022C6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A2DA58-4C1C-4B9E-BBCD-FC90E7DB5600}" type="slidenum"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3D27DD1D-5A86-44C0-A521-397D7AB2B2F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0F1098B-12E6-419B-9484-E1F8F7081568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8B100C1A-502E-4132-9AC7-1CC194CCF72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324D999-025B-48AC-B505-E1BA05C170FD}" type="slidenum"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Slide Image Placeholder 1">
            <a:extLst>
              <a:ext uri="{FF2B5EF4-FFF2-40B4-BE49-F238E27FC236}">
                <a16:creationId xmlns:a16="http://schemas.microsoft.com/office/drawing/2014/main" id="{6C8EB63D-041D-49E7-855C-FC3D84F6D7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Notes Placeholder 2">
            <a:extLst>
              <a:ext uri="{FF2B5EF4-FFF2-40B4-BE49-F238E27FC236}">
                <a16:creationId xmlns:a16="http://schemas.microsoft.com/office/drawing/2014/main" id="{107480AE-E5EC-4A5E-97F5-164705D99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50" name="Slide Number Placeholder 3">
            <a:extLst>
              <a:ext uri="{FF2B5EF4-FFF2-40B4-BE49-F238E27FC236}">
                <a16:creationId xmlns:a16="http://schemas.microsoft.com/office/drawing/2014/main" id="{C2C7A129-747A-472D-9E63-A77BA056AB48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210922C-808E-42C0-8735-21699BFA4BE5}" type="slidenum"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691750D6-EC4F-412D-B168-2F5AC6E079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0BCF574-E730-46A6-99E4-EE66CA9AD220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3795" name="Rectangle 7">
            <a:extLst>
              <a:ext uri="{FF2B5EF4-FFF2-40B4-BE49-F238E27FC236}">
                <a16:creationId xmlns:a16="http://schemas.microsoft.com/office/drawing/2014/main" id="{BD3FF08A-8A1C-4A7C-9850-E274A82080B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9439E9-1889-4F29-9546-0B5BEE102D90}" type="slidenum"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6" name="Slide Image Placeholder 1">
            <a:extLst>
              <a:ext uri="{FF2B5EF4-FFF2-40B4-BE49-F238E27FC236}">
                <a16:creationId xmlns:a16="http://schemas.microsoft.com/office/drawing/2014/main" id="{3FF506D0-A927-4B34-A1B8-D470258757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Notes Placeholder 2">
            <a:extLst>
              <a:ext uri="{FF2B5EF4-FFF2-40B4-BE49-F238E27FC236}">
                <a16:creationId xmlns:a16="http://schemas.microsoft.com/office/drawing/2014/main" id="{84F239C2-C3A3-4A34-A309-444DC1D26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8" name="Slide Number Placeholder 3">
            <a:extLst>
              <a:ext uri="{FF2B5EF4-FFF2-40B4-BE49-F238E27FC236}">
                <a16:creationId xmlns:a16="http://schemas.microsoft.com/office/drawing/2014/main" id="{526A18D5-D0EF-459C-BF88-92575B225023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B0C75C-F4EB-4633-A3E7-2DA89E51E18B}" type="slidenum"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53D77DA9-50DB-472B-967B-9B8EDABEB3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5A2758-A7FF-4CE4-B6FA-6440E5D304AB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7891" name="Slide Image Placeholder 1">
            <a:extLst>
              <a:ext uri="{FF2B5EF4-FFF2-40B4-BE49-F238E27FC236}">
                <a16:creationId xmlns:a16="http://schemas.microsoft.com/office/drawing/2014/main" id="{D54A1248-9A28-4129-B456-2B5FB10AAA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Notes Placeholder 2">
            <a:extLst>
              <a:ext uri="{FF2B5EF4-FFF2-40B4-BE49-F238E27FC236}">
                <a16:creationId xmlns:a16="http://schemas.microsoft.com/office/drawing/2014/main" id="{1D4FD360-B6E6-4853-B3CE-79F1F6F7A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7893" name="Slide Number Placeholder 3">
            <a:extLst>
              <a:ext uri="{FF2B5EF4-FFF2-40B4-BE49-F238E27FC236}">
                <a16:creationId xmlns:a16="http://schemas.microsoft.com/office/drawing/2014/main" id="{4D5E8945-15A2-4451-9CE7-2BCA0315605C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8343B1-D3FF-4358-8096-73D7F598C199}" type="slidenum"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32AACB43-9B9D-4C7A-B79B-0335E9AAA82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4E83BC-55AF-4E8E-BD7E-84F3ABB02BAE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94B93297-69E1-438B-8E0E-DD765EF6205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D4F0BBE1-2191-4822-96F3-708A5A46B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/>
            <a:r>
              <a:rPr lang="en-GB" altLang="en-US"/>
              <a:t>Koilocytes may be seen in pts with flat lesions but sometimes only anucleate squames and parakeratotic cells seen in pts with frank genital warts</a:t>
            </a:r>
          </a:p>
          <a:p>
            <a:pPr eaLnBrk="1" hangingPunct="1"/>
            <a:r>
              <a:rPr lang="en-GB" altLang="en-US"/>
              <a:t>Thus cytology sensitive test for flat condyloma but not for macroscopically visible lesions</a:t>
            </a:r>
          </a:p>
          <a:p>
            <a:pPr eaLnBrk="1" hangingPunct="1"/>
            <a:r>
              <a:rPr lang="en-GB" altLang="en-US"/>
              <a:t>Dd glycogen and perinuclear halo of inflam esp TV</a:t>
            </a: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CBE9B2DD-C3CB-4D9F-9462-889D2B249C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2E6D96B6-C016-46E1-ACEC-995271E02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/>
            <a:endParaRPr lang="en-GB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A8AAFCED-53D9-446B-A92A-89678228CAD4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8ED3C9-0431-4DD5-B745-C9DD01F34C82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270D1642-7B60-4306-A33F-7CD0EBBE266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5F80835-CCF5-4284-AAA2-911A1600CD3F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80A53320-BAF8-4B83-9DA4-C6C9EB52FE2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DB757D86-F635-49D4-8136-A6C082C8C5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/>
            <a:r>
              <a:rPr lang="en-GB" altLang="en-US"/>
              <a:t>Worst group in smear –nothing definate for gn</a:t>
            </a:r>
          </a:p>
          <a:p>
            <a:pPr eaLnBrk="1" hangingPunct="1"/>
            <a:r>
              <a:rPr lang="en-GB" altLang="en-US"/>
              <a:t>Mt first case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25DD2-CA52-4839-AEF8-BA5CDF76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40597-A96D-461D-B982-3A024DBC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3EC6C-4054-4696-9833-C0BB568D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173AB-2B8D-47C4-81BC-1BB303DAC5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390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93CF3-2390-449B-9501-C8092A7E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F445D-AEE4-4E23-B864-33B808BB7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2EA7C-1CF0-4941-BAFB-A59F6C0C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905AD-FFAB-4849-8EF9-CA1D7E93B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4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3F853-0AC9-4428-B244-7CC3AC82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48B55-C586-4ACD-A2DC-BD8D9A30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C9883-8D79-408D-8A29-6053A9081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82A9A-A6EA-4949-993B-E3F909C6A1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197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69988" y="19462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69988" y="40798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3463EF2-17AA-4C16-A408-4D47F5DEC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030E96-64EE-4F57-B107-0A65B31EA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EB2784-7F3C-4384-8F93-4AF0E6D77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DFB7F-09DB-46EC-ABA6-53A25ED82F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27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2D964-4FBF-47A3-A2DF-F1BAD7C22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3A1C5-78EB-41D5-A6A1-E8617AFCA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800ED-824B-4D6A-9539-0DDBF940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E5961-8FC2-4D58-82EF-C0A9DDE877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01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35C99-E72C-4B8A-8EC6-57CFF7A5B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A8A34-E20E-48FC-A929-56EF7ADD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B9D35-EF07-47DB-BE11-1BF782D0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95548-0332-41B5-AF3C-AACDBFB950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66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C0872C-6433-4269-B6AB-C74F5626C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EF4C57A-0E14-47A1-99C6-8C1648D3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1BD1A7-795F-4D05-9777-016EAB1A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6C119-079D-49CB-A5E8-716A59A4A8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73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820B49-FF89-44DB-BE78-2715876B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2D5658-D1A6-46B4-8282-8A482B10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1BEEA8-74F5-4D15-AFB6-A536F07CE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1755E-9EBB-4578-B3EE-11AF56716C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4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8B80F3A-62FF-484F-AA32-9FC59F83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9E31BC7-F79C-459D-A2CF-9FEAF7416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D3541B-D10B-4F65-836D-F20E9ED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77EAB-0FEA-4113-A106-8228CC05CE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61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E78CA4A-A7AC-4EEF-A250-C6C15EDC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C834DF3-7A76-4441-9838-B33B5067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1FAECB-2108-4D69-A99D-ECEB1DEF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4490F-665C-4A36-9413-70C1760853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7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58341F-5F81-4F80-BBB9-158444A21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1A7284-59B8-44E6-B9B7-0A7A3FDB3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FAE2BC-A840-4653-AD2C-3C83B3C24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569EF-207E-4CB3-B5D1-B62D2B59BD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196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5684A3-6C9D-442C-A168-29D5C258F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5E3B80-ECBB-44FC-8B90-F6AFE2AC5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9EFEED-7441-4103-9098-E1D4A416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E02A4-4E58-4909-994C-40AE5DE9A0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816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BD9E1AD-7DCE-4F37-88C9-994085F404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8336C37-FEB1-4E75-8F17-B1A2AA158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69087-41AC-489E-AD40-1010D3868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C0AF6-596A-463D-B5DE-26B76BC6A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12A9B-F4C6-4354-9340-FD0FDB88A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148BDE-B26E-4E18-89AB-19CCA1856C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.uk/url?sa=i&amp;rct=j&amp;q=&amp;esrc=s&amp;frm=1&amp;source=images&amp;cd=&amp;cad=rja&amp;uact=8&amp;ved=0ahUKEwj14da_lI7LAhXH8RQKHeMhCHcQjRwIBw&amp;url=http://www.livescience.com/52089-hpv-vaccine-warts-treatment.html&amp;psig=AFQjCNHIasBUg5qgGRbKOPPvsXrSmYZkcg&amp;ust=1456326321499120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36/bmj.l1161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45EB1DF-7562-4F8C-AB18-29C7859DF2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b="1"/>
              <a:t>Cervical Cytology</a:t>
            </a:r>
            <a:endParaRPr lang="en-US" altLang="en-US" b="1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157402E-7746-445A-8ED9-64A3AEFCE42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altLang="en-US" b="1"/>
              <a:t>Dr Karin Denton</a:t>
            </a:r>
          </a:p>
          <a:p>
            <a:pPr eaLnBrk="1" hangingPunct="1"/>
            <a:r>
              <a:rPr lang="en-GB" altLang="en-US" b="1"/>
              <a:t>Consultant Pathologist</a:t>
            </a:r>
          </a:p>
          <a:p>
            <a:pPr eaLnBrk="1" hangingPunct="1"/>
            <a:r>
              <a:rPr lang="en-GB" altLang="en-US" b="1"/>
              <a:t>Southmead Hospital</a:t>
            </a:r>
            <a:endParaRPr lang="en-US" altLang="en-US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B3E7BE0F-B5DE-440E-96F8-213779DB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13315" name="Picture 2">
            <a:hlinkClick r:id="rId2"/>
            <a:extLst>
              <a:ext uri="{FF2B5EF4-FFF2-40B4-BE49-F238E27FC236}">
                <a16:creationId xmlns:a16="http://schemas.microsoft.com/office/drawing/2014/main" id="{10D84198-0A60-4CB6-8073-4EDBFD5C757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" y="692150"/>
            <a:ext cx="8505825" cy="5327650"/>
          </a:xfrm>
        </p:spPr>
      </p:pic>
      <p:sp>
        <p:nvSpPr>
          <p:cNvPr id="13316" name="Content Placeholder 3">
            <a:extLst>
              <a:ext uri="{FF2B5EF4-FFF2-40B4-BE49-F238E27FC236}">
                <a16:creationId xmlns:a16="http://schemas.microsoft.com/office/drawing/2014/main" id="{46B18B41-1453-4D8D-BA33-D4B0CDC7D2DE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01448-DCF9-484D-B7B7-71139CF6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>
            <a:extLst>
              <a:ext uri="{FF2B5EF4-FFF2-40B4-BE49-F238E27FC236}">
                <a16:creationId xmlns:a16="http://schemas.microsoft.com/office/drawing/2014/main" id="{6F52564F-2927-4E69-A22A-806D5D7B2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5913438"/>
            <a:ext cx="748982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900" b="1"/>
              <a:t>Notes</a:t>
            </a:r>
          </a:p>
          <a:p>
            <a:pPr>
              <a:spcBef>
                <a:spcPct val="50000"/>
              </a:spcBef>
            </a:pPr>
            <a:r>
              <a:rPr lang="en-GB" altLang="en-US" sz="900"/>
              <a:t>Inadequate tests at any screening episode in the pathway will be repeated in 3 months. Three inadequate tests in a row will lead to a colposcopy referral.                                                                                    *Routine recall to be extended to 6 years for all age groups from year 2 of the pilot - subject to approval based on women receiving their second pilot  screening in year 4.                                                   #Consider HPV 16/18 typing (and referral on HPV 16/18 positive),or employing Norchip Proofer.</a:t>
            </a:r>
          </a:p>
          <a:p>
            <a:pPr>
              <a:spcBef>
                <a:spcPct val="50000"/>
              </a:spcBef>
            </a:pPr>
            <a:r>
              <a:rPr lang="en-GB" altLang="en-US" sz="900" b="1"/>
              <a:t>Version 1 May 2012</a:t>
            </a:r>
          </a:p>
          <a:p>
            <a:pPr>
              <a:spcBef>
                <a:spcPct val="50000"/>
              </a:spcBef>
            </a:pPr>
            <a:endParaRPr lang="en-GB" altLang="en-US" sz="900" b="1"/>
          </a:p>
        </p:txBody>
      </p:sp>
      <p:sp>
        <p:nvSpPr>
          <p:cNvPr id="14339" name="Text Box 26">
            <a:extLst>
              <a:ext uri="{FF2B5EF4-FFF2-40B4-BE49-F238E27FC236}">
                <a16:creationId xmlns:a16="http://schemas.microsoft.com/office/drawing/2014/main" id="{24DA1151-C65A-4AF2-8878-C15D42D76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134938"/>
            <a:ext cx="7872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b="1"/>
              <a:t>HPV Primary Screening Algorithm – Pilot Year 1</a:t>
            </a:r>
          </a:p>
        </p:txBody>
      </p:sp>
      <p:grpSp>
        <p:nvGrpSpPr>
          <p:cNvPr id="14340" name="Group 61">
            <a:extLst>
              <a:ext uri="{FF2B5EF4-FFF2-40B4-BE49-F238E27FC236}">
                <a16:creationId xmlns:a16="http://schemas.microsoft.com/office/drawing/2014/main" id="{E4005281-9F23-41D3-AA4C-5F503259996F}"/>
              </a:ext>
            </a:extLst>
          </p:cNvPr>
          <p:cNvGrpSpPr>
            <a:grpSpLocks/>
          </p:cNvGrpSpPr>
          <p:nvPr/>
        </p:nvGrpSpPr>
        <p:grpSpPr bwMode="auto">
          <a:xfrm>
            <a:off x="1306513" y="782638"/>
            <a:ext cx="6434137" cy="5164137"/>
            <a:chOff x="617" y="657"/>
            <a:chExt cx="3040" cy="4337"/>
          </a:xfrm>
        </p:grpSpPr>
        <p:sp>
          <p:nvSpPr>
            <p:cNvPr id="14342" name="Text Box 6">
              <a:extLst>
                <a:ext uri="{FF2B5EF4-FFF2-40B4-BE49-F238E27FC236}">
                  <a16:creationId xmlns:a16="http://schemas.microsoft.com/office/drawing/2014/main" id="{D89B3F9B-1735-4DD6-AE8A-8097F9C83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2" y="657"/>
              <a:ext cx="749" cy="23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 b="1"/>
                <a:t>HR-HPV Test</a:t>
              </a:r>
            </a:p>
          </p:txBody>
        </p:sp>
        <p:sp>
          <p:nvSpPr>
            <p:cNvPr id="14343" name="Text Box 7">
              <a:extLst>
                <a:ext uri="{FF2B5EF4-FFF2-40B4-BE49-F238E27FC236}">
                  <a16:creationId xmlns:a16="http://schemas.microsoft.com/office/drawing/2014/main" id="{CEF32D7D-C548-48CE-931A-E43A9C3FDF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" y="1113"/>
              <a:ext cx="714" cy="23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HR-HPV -ve</a:t>
              </a:r>
            </a:p>
          </p:txBody>
        </p:sp>
        <p:sp>
          <p:nvSpPr>
            <p:cNvPr id="14344" name="Text Box 8">
              <a:extLst>
                <a:ext uri="{FF2B5EF4-FFF2-40B4-BE49-F238E27FC236}">
                  <a16:creationId xmlns:a16="http://schemas.microsoft.com/office/drawing/2014/main" id="{B615393C-2C2A-45A9-8E52-5ADCAF7B53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0" y="1110"/>
              <a:ext cx="749" cy="23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HR-HPV +ve</a:t>
              </a:r>
            </a:p>
          </p:txBody>
        </p:sp>
        <p:sp>
          <p:nvSpPr>
            <p:cNvPr id="14345" name="Text Box 9">
              <a:extLst>
                <a:ext uri="{FF2B5EF4-FFF2-40B4-BE49-F238E27FC236}">
                  <a16:creationId xmlns:a16="http://schemas.microsoft.com/office/drawing/2014/main" id="{A161D8D4-8B37-44CB-A988-85B88A7336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4" y="1519"/>
              <a:ext cx="816" cy="23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Cytology triage</a:t>
              </a:r>
            </a:p>
          </p:txBody>
        </p:sp>
        <p:sp>
          <p:nvSpPr>
            <p:cNvPr id="14346" name="Text Box 10">
              <a:extLst>
                <a:ext uri="{FF2B5EF4-FFF2-40B4-BE49-F238E27FC236}">
                  <a16:creationId xmlns:a16="http://schemas.microsoft.com/office/drawing/2014/main" id="{110DB391-3121-451F-A095-40A8AFFB1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" y="1428"/>
              <a:ext cx="1122" cy="2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Routine recall 3y(25-49) 5y(</a:t>
              </a:r>
              <a:r>
                <a:rPr lang="en-GB" altLang="en-US" sz="1200">
                  <a:cs typeface="Arial" panose="020B0604020202020204" pitchFamily="34" charset="0"/>
                </a:rPr>
                <a:t>≥</a:t>
              </a:r>
              <a:r>
                <a:rPr lang="en-GB" altLang="en-US" sz="1200"/>
                <a:t>50)*</a:t>
              </a:r>
            </a:p>
          </p:txBody>
        </p:sp>
        <p:sp>
          <p:nvSpPr>
            <p:cNvPr id="14347" name="Text Box 11">
              <a:extLst>
                <a:ext uri="{FF2B5EF4-FFF2-40B4-BE49-F238E27FC236}">
                  <a16:creationId xmlns:a16="http://schemas.microsoft.com/office/drawing/2014/main" id="{B02E7A30-3B36-475E-A7FD-BDB0771061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" y="2020"/>
              <a:ext cx="1043" cy="23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Cytology normal</a:t>
              </a:r>
            </a:p>
          </p:txBody>
        </p:sp>
        <p:sp>
          <p:nvSpPr>
            <p:cNvPr id="14348" name="Text Box 12">
              <a:extLst>
                <a:ext uri="{FF2B5EF4-FFF2-40B4-BE49-F238E27FC236}">
                  <a16:creationId xmlns:a16="http://schemas.microsoft.com/office/drawing/2014/main" id="{100347F1-EF85-45CF-8190-89E0093B8C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0" y="1950"/>
              <a:ext cx="1032" cy="3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Cytology abnormal – borderline or worse</a:t>
              </a:r>
            </a:p>
          </p:txBody>
        </p:sp>
        <p:sp>
          <p:nvSpPr>
            <p:cNvPr id="14349" name="Text Box 13">
              <a:extLst>
                <a:ext uri="{FF2B5EF4-FFF2-40B4-BE49-F238E27FC236}">
                  <a16:creationId xmlns:a16="http://schemas.microsoft.com/office/drawing/2014/main" id="{08ABF467-22C1-4F88-9ED3-D0187A448D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" y="2383"/>
              <a:ext cx="1020" cy="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Screen in 2 years</a:t>
              </a:r>
              <a:r>
                <a:rPr lang="en-GB" altLang="en-US" sz="1200" baseline="30000">
                  <a:cs typeface="Arial" panose="020B0604020202020204" pitchFamily="34" charset="0"/>
                </a:rPr>
                <a:t>#</a:t>
              </a:r>
            </a:p>
          </p:txBody>
        </p:sp>
        <p:sp>
          <p:nvSpPr>
            <p:cNvPr id="14350" name="Text Box 14">
              <a:extLst>
                <a:ext uri="{FF2B5EF4-FFF2-40B4-BE49-F238E27FC236}">
                  <a16:creationId xmlns:a16="http://schemas.microsoft.com/office/drawing/2014/main" id="{438B013E-4EB3-4DAC-AD0E-B2B3B7A7F5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2789"/>
              <a:ext cx="714" cy="23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HR-HPV -ve</a:t>
              </a:r>
            </a:p>
          </p:txBody>
        </p:sp>
        <p:sp>
          <p:nvSpPr>
            <p:cNvPr id="14351" name="Text Box 15">
              <a:extLst>
                <a:ext uri="{FF2B5EF4-FFF2-40B4-BE49-F238E27FC236}">
                  <a16:creationId xmlns:a16="http://schemas.microsoft.com/office/drawing/2014/main" id="{26DE38DA-BD4E-43A8-B37B-4DBD0F7F2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5" y="4152"/>
              <a:ext cx="749" cy="23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HR-HPV +ve</a:t>
              </a:r>
            </a:p>
          </p:txBody>
        </p:sp>
        <p:sp>
          <p:nvSpPr>
            <p:cNvPr id="14352" name="Text Box 16">
              <a:extLst>
                <a:ext uri="{FF2B5EF4-FFF2-40B4-BE49-F238E27FC236}">
                  <a16:creationId xmlns:a16="http://schemas.microsoft.com/office/drawing/2014/main" id="{645D4E30-A823-4A5E-A61C-0CF64DD1B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" y="3199"/>
              <a:ext cx="953" cy="38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Routine recall 3y(25-49) 5y(≥50)*</a:t>
              </a:r>
            </a:p>
          </p:txBody>
        </p:sp>
        <p:sp>
          <p:nvSpPr>
            <p:cNvPr id="14353" name="Text Box 17">
              <a:extLst>
                <a:ext uri="{FF2B5EF4-FFF2-40B4-BE49-F238E27FC236}">
                  <a16:creationId xmlns:a16="http://schemas.microsoft.com/office/drawing/2014/main" id="{C37CCAC7-C96A-4792-B3E9-410014097A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0" y="2383"/>
              <a:ext cx="1032" cy="233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Colposcopy referral</a:t>
              </a:r>
            </a:p>
          </p:txBody>
        </p:sp>
        <p:sp>
          <p:nvSpPr>
            <p:cNvPr id="14354" name="Text Box 18">
              <a:extLst>
                <a:ext uri="{FF2B5EF4-FFF2-40B4-BE49-F238E27FC236}">
                  <a16:creationId xmlns:a16="http://schemas.microsoft.com/office/drawing/2014/main" id="{4498AB5F-A574-45A1-84AD-E8C7FE201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2" y="3197"/>
              <a:ext cx="816" cy="23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Cytology normal</a:t>
              </a:r>
            </a:p>
          </p:txBody>
        </p:sp>
        <p:sp>
          <p:nvSpPr>
            <p:cNvPr id="14355" name="Text Box 19">
              <a:extLst>
                <a:ext uri="{FF2B5EF4-FFF2-40B4-BE49-F238E27FC236}">
                  <a16:creationId xmlns:a16="http://schemas.microsoft.com/office/drawing/2014/main" id="{B5A9E251-19EA-49F7-A128-F53F09140E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0" y="3197"/>
              <a:ext cx="1032" cy="3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Cytology abnormal – borderline or worse</a:t>
              </a:r>
            </a:p>
          </p:txBody>
        </p:sp>
        <p:sp>
          <p:nvSpPr>
            <p:cNvPr id="14356" name="Text Box 20">
              <a:extLst>
                <a:ext uri="{FF2B5EF4-FFF2-40B4-BE49-F238E27FC236}">
                  <a16:creationId xmlns:a16="http://schemas.microsoft.com/office/drawing/2014/main" id="{94738D68-C057-4088-86D7-CB0D190BB5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4" y="3696"/>
              <a:ext cx="1032" cy="233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Colposcopy referral</a:t>
              </a:r>
            </a:p>
          </p:txBody>
        </p:sp>
        <p:sp>
          <p:nvSpPr>
            <p:cNvPr id="14357" name="Text Box 21">
              <a:extLst>
                <a:ext uri="{FF2B5EF4-FFF2-40B4-BE49-F238E27FC236}">
                  <a16:creationId xmlns:a16="http://schemas.microsoft.com/office/drawing/2014/main" id="{2554C17D-439D-4096-ABCD-1D1114FE2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5" y="3696"/>
              <a:ext cx="1043" cy="23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Screen in 2 years</a:t>
              </a:r>
            </a:p>
          </p:txBody>
        </p:sp>
        <p:sp>
          <p:nvSpPr>
            <p:cNvPr id="14358" name="Text Box 22">
              <a:extLst>
                <a:ext uri="{FF2B5EF4-FFF2-40B4-BE49-F238E27FC236}">
                  <a16:creationId xmlns:a16="http://schemas.microsoft.com/office/drawing/2014/main" id="{087EF36B-DFEF-4178-88CA-60739AF5A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1" y="4152"/>
              <a:ext cx="714" cy="23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HR-HPV -ve</a:t>
              </a:r>
            </a:p>
          </p:txBody>
        </p:sp>
        <p:sp>
          <p:nvSpPr>
            <p:cNvPr id="14359" name="Text Box 23">
              <a:extLst>
                <a:ext uri="{FF2B5EF4-FFF2-40B4-BE49-F238E27FC236}">
                  <a16:creationId xmlns:a16="http://schemas.microsoft.com/office/drawing/2014/main" id="{6E5D0E85-DF1E-4F05-9428-1AFB77098A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6" y="2789"/>
              <a:ext cx="749" cy="23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HR-HPV +ve</a:t>
              </a:r>
            </a:p>
          </p:txBody>
        </p:sp>
        <p:sp>
          <p:nvSpPr>
            <p:cNvPr id="14360" name="Text Box 24">
              <a:extLst>
                <a:ext uri="{FF2B5EF4-FFF2-40B4-BE49-F238E27FC236}">
                  <a16:creationId xmlns:a16="http://schemas.microsoft.com/office/drawing/2014/main" id="{AC945A6B-BAC1-4158-95B8-B4B59E7A31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1" y="4606"/>
              <a:ext cx="952" cy="38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Routine recall 3y(25-49) 5y(≥50)*</a:t>
              </a:r>
            </a:p>
          </p:txBody>
        </p:sp>
        <p:sp>
          <p:nvSpPr>
            <p:cNvPr id="14361" name="Text Box 25">
              <a:extLst>
                <a:ext uri="{FF2B5EF4-FFF2-40B4-BE49-F238E27FC236}">
                  <a16:creationId xmlns:a16="http://schemas.microsoft.com/office/drawing/2014/main" id="{52EF4ADE-743D-4521-A8F8-603FFC09D4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5" y="4606"/>
              <a:ext cx="1032" cy="233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/>
                <a:t>Colposcopy referral</a:t>
              </a:r>
            </a:p>
          </p:txBody>
        </p:sp>
        <p:sp>
          <p:nvSpPr>
            <p:cNvPr id="14362" name="Line 27">
              <a:extLst>
                <a:ext uri="{FF2B5EF4-FFF2-40B4-BE49-F238E27FC236}">
                  <a16:creationId xmlns:a16="http://schemas.microsoft.com/office/drawing/2014/main" id="{CB4C7146-41DE-409E-9543-2D110B5205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8" y="974"/>
              <a:ext cx="186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63" name="Line 28">
              <a:extLst>
                <a:ext uri="{FF2B5EF4-FFF2-40B4-BE49-F238E27FC236}">
                  <a16:creationId xmlns:a16="http://schemas.microsoft.com/office/drawing/2014/main" id="{3E4F886B-9623-4DC3-A366-5AFDB30B2F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5" y="83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64" name="Line 29">
              <a:extLst>
                <a:ext uri="{FF2B5EF4-FFF2-40B4-BE49-F238E27FC236}">
                  <a16:creationId xmlns:a16="http://schemas.microsoft.com/office/drawing/2014/main" id="{8E4C838A-1CB0-4B28-A6F9-C74B536B6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8" y="97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65" name="Line 30">
              <a:extLst>
                <a:ext uri="{FF2B5EF4-FFF2-40B4-BE49-F238E27FC236}">
                  <a16:creationId xmlns:a16="http://schemas.microsoft.com/office/drawing/2014/main" id="{AF2C876A-F661-4444-BA06-3B9A4FC27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8" y="97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66" name="Line 31">
              <a:extLst>
                <a:ext uri="{FF2B5EF4-FFF2-40B4-BE49-F238E27FC236}">
                  <a16:creationId xmlns:a16="http://schemas.microsoft.com/office/drawing/2014/main" id="{8F99210E-2687-4ABB-B706-74E1672E5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" y="1292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67" name="Line 32">
              <a:extLst>
                <a:ext uri="{FF2B5EF4-FFF2-40B4-BE49-F238E27FC236}">
                  <a16:creationId xmlns:a16="http://schemas.microsoft.com/office/drawing/2014/main" id="{77BA859C-E2AB-4B2D-A708-6369A84B52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8" y="1292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68" name="Line 33">
              <a:extLst>
                <a:ext uri="{FF2B5EF4-FFF2-40B4-BE49-F238E27FC236}">
                  <a16:creationId xmlns:a16="http://schemas.microsoft.com/office/drawing/2014/main" id="{58BE4425-725D-47E2-84C8-40622589C6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" y="170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69" name="Line 34">
              <a:extLst>
                <a:ext uri="{FF2B5EF4-FFF2-40B4-BE49-F238E27FC236}">
                  <a16:creationId xmlns:a16="http://schemas.microsoft.com/office/drawing/2014/main" id="{13BEC038-0FDD-492A-857E-B7E4B7F5D4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8" y="1836"/>
              <a:ext cx="181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0" name="Line 35">
              <a:extLst>
                <a:ext uri="{FF2B5EF4-FFF2-40B4-BE49-F238E27FC236}">
                  <a16:creationId xmlns:a16="http://schemas.microsoft.com/office/drawing/2014/main" id="{089ACFC4-22A1-496D-8FA9-D549411C0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" y="1791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1" name="Line 36">
              <a:extLst>
                <a:ext uri="{FF2B5EF4-FFF2-40B4-BE49-F238E27FC236}">
                  <a16:creationId xmlns:a16="http://schemas.microsoft.com/office/drawing/2014/main" id="{77F182A4-7160-4455-9F68-B8C0620F88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8" y="1836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2" name="Line 37">
              <a:extLst>
                <a:ext uri="{FF2B5EF4-FFF2-40B4-BE49-F238E27FC236}">
                  <a16:creationId xmlns:a16="http://schemas.microsoft.com/office/drawing/2014/main" id="{9F072A07-0DB6-4BB8-9CC0-BB744C68C5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8" y="219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3" name="Line 38">
              <a:extLst>
                <a:ext uri="{FF2B5EF4-FFF2-40B4-BE49-F238E27FC236}">
                  <a16:creationId xmlns:a16="http://schemas.microsoft.com/office/drawing/2014/main" id="{82E5CDFB-0164-4F11-87C9-5FD6AC7120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" y="224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4" name="Line 39">
              <a:extLst>
                <a:ext uri="{FF2B5EF4-FFF2-40B4-BE49-F238E27FC236}">
                  <a16:creationId xmlns:a16="http://schemas.microsoft.com/office/drawing/2014/main" id="{58744F17-0393-456F-8C7D-2F967421EE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8" y="2562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5" name="Line 40">
              <a:extLst>
                <a:ext uri="{FF2B5EF4-FFF2-40B4-BE49-F238E27FC236}">
                  <a16:creationId xmlns:a16="http://schemas.microsoft.com/office/drawing/2014/main" id="{D00F7A14-91FB-413E-BDBD-3BD84B9D84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1" y="2653"/>
              <a:ext cx="213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6" name="Line 41">
              <a:extLst>
                <a:ext uri="{FF2B5EF4-FFF2-40B4-BE49-F238E27FC236}">
                  <a16:creationId xmlns:a16="http://schemas.microsoft.com/office/drawing/2014/main" id="{2FCED88A-7E12-4188-96B4-4A6D53F10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1" y="265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7" name="Line 42">
              <a:extLst>
                <a:ext uri="{FF2B5EF4-FFF2-40B4-BE49-F238E27FC236}">
                  <a16:creationId xmlns:a16="http://schemas.microsoft.com/office/drawing/2014/main" id="{8CB3A77B-601C-4827-AAF7-4AB564D511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" y="265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8" name="Line 43">
              <a:extLst>
                <a:ext uri="{FF2B5EF4-FFF2-40B4-BE49-F238E27FC236}">
                  <a16:creationId xmlns:a16="http://schemas.microsoft.com/office/drawing/2014/main" id="{E614C47B-D497-4B89-BA1B-276FA00FF1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1" y="297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79" name="Line 44">
              <a:extLst>
                <a:ext uri="{FF2B5EF4-FFF2-40B4-BE49-F238E27FC236}">
                  <a16:creationId xmlns:a16="http://schemas.microsoft.com/office/drawing/2014/main" id="{74655F03-389D-4683-8B96-6904C4357B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" y="297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80" name="Line 45">
              <a:extLst>
                <a:ext uri="{FF2B5EF4-FFF2-40B4-BE49-F238E27FC236}">
                  <a16:creationId xmlns:a16="http://schemas.microsoft.com/office/drawing/2014/main" id="{D50EBBF5-7986-4D8A-BC8A-CFA22FA9C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69" y="3061"/>
              <a:ext cx="104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81" name="Line 46">
              <a:extLst>
                <a:ext uri="{FF2B5EF4-FFF2-40B4-BE49-F238E27FC236}">
                  <a16:creationId xmlns:a16="http://schemas.microsoft.com/office/drawing/2014/main" id="{667FCF52-5D00-456D-AEB0-339ED43446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3061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82" name="Line 47">
              <a:extLst>
                <a:ext uri="{FF2B5EF4-FFF2-40B4-BE49-F238E27FC236}">
                  <a16:creationId xmlns:a16="http://schemas.microsoft.com/office/drawing/2014/main" id="{2F2D3C5D-42DC-4781-BD50-E30CFBC942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3378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83" name="Line 48">
              <a:extLst>
                <a:ext uri="{FF2B5EF4-FFF2-40B4-BE49-F238E27FC236}">
                  <a16:creationId xmlns:a16="http://schemas.microsoft.com/office/drawing/2014/main" id="{BB2D0B34-21E8-443C-A87D-BA6CB7DF0C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" y="3469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84" name="Line 49">
              <a:extLst>
                <a:ext uri="{FF2B5EF4-FFF2-40B4-BE49-F238E27FC236}">
                  <a16:creationId xmlns:a16="http://schemas.microsoft.com/office/drawing/2014/main" id="{3314087B-7D34-453A-8C21-25DD237CC4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387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85" name="Line 50">
              <a:extLst>
                <a:ext uri="{FF2B5EF4-FFF2-40B4-BE49-F238E27FC236}">
                  <a16:creationId xmlns:a16="http://schemas.microsoft.com/office/drawing/2014/main" id="{EDC6DC06-7AEB-433A-9338-6CD2BAAD9C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" y="4013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86" name="Line 51">
              <a:extLst>
                <a:ext uri="{FF2B5EF4-FFF2-40B4-BE49-F238E27FC236}">
                  <a16:creationId xmlns:a16="http://schemas.microsoft.com/office/drawing/2014/main" id="{6561E434-07D5-4C47-A9B0-EBC920AC3D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69" y="4013"/>
              <a:ext cx="104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87" name="Line 52">
              <a:extLst>
                <a:ext uri="{FF2B5EF4-FFF2-40B4-BE49-F238E27FC236}">
                  <a16:creationId xmlns:a16="http://schemas.microsoft.com/office/drawing/2014/main" id="{4265B313-B7AB-4092-B3D0-B9B8DCB76F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4013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88" name="Line 53">
              <a:extLst>
                <a:ext uri="{FF2B5EF4-FFF2-40B4-BE49-F238E27FC236}">
                  <a16:creationId xmlns:a16="http://schemas.microsoft.com/office/drawing/2014/main" id="{149122EA-3694-44B2-BDAC-0F84E597D4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4331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89" name="Line 54">
              <a:extLst>
                <a:ext uri="{FF2B5EF4-FFF2-40B4-BE49-F238E27FC236}">
                  <a16:creationId xmlns:a16="http://schemas.microsoft.com/office/drawing/2014/main" id="{D442936F-5F90-4C93-8E85-C60019510F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" y="4331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341" name="Text Box 55">
            <a:extLst>
              <a:ext uri="{FF2B5EF4-FFF2-40B4-BE49-F238E27FC236}">
                <a16:creationId xmlns:a16="http://schemas.microsoft.com/office/drawing/2014/main" id="{FE4AF987-988A-41A7-B0F2-5BE952875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458788"/>
            <a:ext cx="5857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000" b="1"/>
              <a:t>All women aged 25-64 on routine call/recall and early recall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A250DF04-2D73-4488-978A-3FD7EC65B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07985F37-AD7B-4F42-BB1D-FB6C0C72487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5364" name="Content Placeholder 3">
            <a:extLst>
              <a:ext uri="{FF2B5EF4-FFF2-40B4-BE49-F238E27FC236}">
                <a16:creationId xmlns:a16="http://schemas.microsoft.com/office/drawing/2014/main" id="{538D2635-C36D-488F-8EE6-336B8C3B6B1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F1D6CC48-7937-4AC1-8197-C5A0ED840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7C566682-DB14-4FD8-A684-A400A1E8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0C80DB26-7E18-49CE-ABFE-342CED178CA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6388" name="Content Placeholder 3">
            <a:extLst>
              <a:ext uri="{FF2B5EF4-FFF2-40B4-BE49-F238E27FC236}">
                <a16:creationId xmlns:a16="http://schemas.microsoft.com/office/drawing/2014/main" id="{2B6A974E-B791-405C-ADC2-44E91F2D8D1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6389" name="Picture 2">
            <a:extLst>
              <a:ext uri="{FF2B5EF4-FFF2-40B4-BE49-F238E27FC236}">
                <a16:creationId xmlns:a16="http://schemas.microsoft.com/office/drawing/2014/main" id="{0BE539C2-73D0-4EF1-BEAB-06BE44202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92B439C5-F904-4252-8AD3-B97A6AEF3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ACFD8B3E-547B-4248-8459-0A9A365A89C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7412" name="Content Placeholder 3">
            <a:extLst>
              <a:ext uri="{FF2B5EF4-FFF2-40B4-BE49-F238E27FC236}">
                <a16:creationId xmlns:a16="http://schemas.microsoft.com/office/drawing/2014/main" id="{449DA772-58A8-4A8D-A3F8-90664017D44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7413" name="Picture 2">
            <a:extLst>
              <a:ext uri="{FF2B5EF4-FFF2-40B4-BE49-F238E27FC236}">
                <a16:creationId xmlns:a16="http://schemas.microsoft.com/office/drawing/2014/main" id="{D796A63D-CDAF-49C0-8466-6DAD8705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A55F5912-D12F-4963-B130-8B19002C5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3E1A8090-4758-4980-8759-ADF0B72AFC2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8436" name="Content Placeholder 3">
            <a:extLst>
              <a:ext uri="{FF2B5EF4-FFF2-40B4-BE49-F238E27FC236}">
                <a16:creationId xmlns:a16="http://schemas.microsoft.com/office/drawing/2014/main" id="{444832F8-3CD4-403D-8DED-5950D621550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8437" name="Picture 2">
            <a:extLst>
              <a:ext uri="{FF2B5EF4-FFF2-40B4-BE49-F238E27FC236}">
                <a16:creationId xmlns:a16="http://schemas.microsoft.com/office/drawing/2014/main" id="{639C4814-4C4C-4053-A485-D53A4AEB9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ThinPrep Sampling">
            <a:extLst>
              <a:ext uri="{FF2B5EF4-FFF2-40B4-BE49-F238E27FC236}">
                <a16:creationId xmlns:a16="http://schemas.microsoft.com/office/drawing/2014/main" id="{856F2DE0-B580-41DE-B62B-5B170B7938DF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8458200" cy="568483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0F8E1D55-BF02-4DD9-8363-2FA7D8AF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20713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latin typeface="Times New Roman" panose="02020603050405020304" pitchFamily="18" charset="0"/>
              </a:rPr>
              <a:t>Liquid Based Cytology – lab processing</a:t>
            </a:r>
          </a:p>
        </p:txBody>
      </p:sp>
      <p:pic>
        <p:nvPicPr>
          <p:cNvPr id="20483" name="Picture 5" descr="T3000 Open">
            <a:extLst>
              <a:ext uri="{FF2B5EF4-FFF2-40B4-BE49-F238E27FC236}">
                <a16:creationId xmlns:a16="http://schemas.microsoft.com/office/drawing/2014/main" id="{CDBB9C45-59B6-4CE1-9C59-B11123BF6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17700"/>
            <a:ext cx="4648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3">
            <a:extLst>
              <a:ext uri="{FF2B5EF4-FFF2-40B4-BE49-F238E27FC236}">
                <a16:creationId xmlns:a16="http://schemas.microsoft.com/office/drawing/2014/main" id="{772E9FED-DA85-4F84-A4DD-D34B3188D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43200"/>
            <a:ext cx="417671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33CF06C1-DD3F-448F-A9AD-7470F4CA7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228600"/>
            <a:ext cx="2971800" cy="6400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1507" name="Rectangle 5">
            <a:extLst>
              <a:ext uri="{FF2B5EF4-FFF2-40B4-BE49-F238E27FC236}">
                <a16:creationId xmlns:a16="http://schemas.microsoft.com/office/drawing/2014/main" id="{F326D572-F499-423A-9E46-ECAAB95D2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09600"/>
            <a:ext cx="28194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1508" name="Text Box 7">
            <a:extLst>
              <a:ext uri="{FF2B5EF4-FFF2-40B4-BE49-F238E27FC236}">
                <a16:creationId xmlns:a16="http://schemas.microsoft.com/office/drawing/2014/main" id="{67A2C331-4E3D-47F6-9749-649D77827E32}"/>
              </a:ext>
            </a:extLst>
          </p:cNvPr>
          <p:cNvSpPr>
            <a:spLocks/>
          </p:cNvSpPr>
          <p:nvPr>
            <p:ph type="title" idx="4294967295"/>
          </p:nvPr>
        </p:nvSpPr>
        <p:spPr>
          <a:xfrm>
            <a:off x="615950" y="874713"/>
            <a:ext cx="1676400" cy="1143000"/>
          </a:xfrm>
          <a:noFill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altLang="en-US" sz="2400">
                <a:solidFill>
                  <a:srgbClr val="000000"/>
                </a:solidFill>
              </a:rPr>
              <a:t>Jane Bloggs</a:t>
            </a:r>
            <a:br>
              <a:rPr lang="en-GB" altLang="en-US" sz="2400">
                <a:solidFill>
                  <a:srgbClr val="000000"/>
                </a:solidFill>
              </a:rPr>
            </a:br>
            <a:r>
              <a:rPr lang="en-GB" altLang="en-US" sz="2400">
                <a:solidFill>
                  <a:srgbClr val="000000"/>
                </a:solidFill>
              </a:rPr>
              <a:t>06/12345</a:t>
            </a: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21509" name="Text Box 24">
            <a:extLst>
              <a:ext uri="{FF2B5EF4-FFF2-40B4-BE49-F238E27FC236}">
                <a16:creationId xmlns:a16="http://schemas.microsoft.com/office/drawing/2014/main" id="{D27D0DF4-6DA5-4ABA-BF81-C38E613B888C}"/>
              </a:ext>
            </a:extLst>
          </p:cNvPr>
          <p:cNvSpPr>
            <a:spLocks noChangeArrowheads="1"/>
          </p:cNvSpPr>
          <p:nvPr>
            <p:ph type="body" idx="4294967295"/>
          </p:nvPr>
        </p:nvSpPr>
        <p:spPr>
          <a:xfrm>
            <a:off x="6588125" y="3048000"/>
            <a:ext cx="2030413" cy="1008063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/>
              <a:t>30% overlap of fields</a:t>
            </a:r>
            <a:endParaRPr lang="en-US" altLang="en-US" sz="2400"/>
          </a:p>
        </p:txBody>
      </p:sp>
      <p:sp>
        <p:nvSpPr>
          <p:cNvPr id="21510" name="Rectangle 8">
            <a:extLst>
              <a:ext uri="{FF2B5EF4-FFF2-40B4-BE49-F238E27FC236}">
                <a16:creationId xmlns:a16="http://schemas.microsoft.com/office/drawing/2014/main" id="{E504AFED-650D-4EA6-A631-F9873E8D4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04800"/>
            <a:ext cx="2286000" cy="1066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1511" name="Oval 10" descr="Large confetti">
            <a:extLst>
              <a:ext uri="{FF2B5EF4-FFF2-40B4-BE49-F238E27FC236}">
                <a16:creationId xmlns:a16="http://schemas.microsoft.com/office/drawing/2014/main" id="{6D155AC6-3503-4FC7-BF89-FBAFDF616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171700"/>
            <a:ext cx="2590800" cy="25146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1512" name="Line 11">
            <a:extLst>
              <a:ext uri="{FF2B5EF4-FFF2-40B4-BE49-F238E27FC236}">
                <a16:creationId xmlns:a16="http://schemas.microsoft.com/office/drawing/2014/main" id="{82EBA6A6-1260-4255-B921-487867523A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362200"/>
            <a:ext cx="2514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21513" name="Line 12">
            <a:extLst>
              <a:ext uri="{FF2B5EF4-FFF2-40B4-BE49-F238E27FC236}">
                <a16:creationId xmlns:a16="http://schemas.microsoft.com/office/drawing/2014/main" id="{2AD08062-2C77-4ABB-AB32-A3F835C3156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23622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21514" name="Line 13">
            <a:extLst>
              <a:ext uri="{FF2B5EF4-FFF2-40B4-BE49-F238E27FC236}">
                <a16:creationId xmlns:a16="http://schemas.microsoft.com/office/drawing/2014/main" id="{7A020BE3-BA2F-43C9-8A75-2DB0CCB027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2590800"/>
            <a:ext cx="2514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21515" name="Line 14">
            <a:extLst>
              <a:ext uri="{FF2B5EF4-FFF2-40B4-BE49-F238E27FC236}">
                <a16:creationId xmlns:a16="http://schemas.microsoft.com/office/drawing/2014/main" id="{894BA74C-7A25-4C92-912E-D904AA5C8C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5908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21516" name="Line 15">
            <a:extLst>
              <a:ext uri="{FF2B5EF4-FFF2-40B4-BE49-F238E27FC236}">
                <a16:creationId xmlns:a16="http://schemas.microsoft.com/office/drawing/2014/main" id="{908E7098-9C6D-4237-A47B-FDF191DA6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819400"/>
            <a:ext cx="2514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21517" name="Line 16">
            <a:extLst>
              <a:ext uri="{FF2B5EF4-FFF2-40B4-BE49-F238E27FC236}">
                <a16:creationId xmlns:a16="http://schemas.microsoft.com/office/drawing/2014/main" id="{664743A9-37F7-4EDA-827C-3BEEFE0811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2819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21518" name="Line 17">
            <a:extLst>
              <a:ext uri="{FF2B5EF4-FFF2-40B4-BE49-F238E27FC236}">
                <a16:creationId xmlns:a16="http://schemas.microsoft.com/office/drawing/2014/main" id="{D91961A9-F48A-4811-9991-1454410DA0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3048000"/>
            <a:ext cx="2514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21519" name="Line 18">
            <a:extLst>
              <a:ext uri="{FF2B5EF4-FFF2-40B4-BE49-F238E27FC236}">
                <a16:creationId xmlns:a16="http://schemas.microsoft.com/office/drawing/2014/main" id="{4CEADFC7-8E6F-4966-869D-C127B14F0D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048000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21520" name="Line 19">
            <a:extLst>
              <a:ext uri="{FF2B5EF4-FFF2-40B4-BE49-F238E27FC236}">
                <a16:creationId xmlns:a16="http://schemas.microsoft.com/office/drawing/2014/main" id="{EB91DF5D-836B-491C-973D-78A64C23B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429000"/>
            <a:ext cx="1981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21521" name="Text Box 20">
            <a:extLst>
              <a:ext uri="{FF2B5EF4-FFF2-40B4-BE49-F238E27FC236}">
                <a16:creationId xmlns:a16="http://schemas.microsoft.com/office/drawing/2014/main" id="{EC97B960-BB33-4FF6-A016-36BC6DC4C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1430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100% coverage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1522" name="Rectangle 21">
            <a:extLst>
              <a:ext uri="{FF2B5EF4-FFF2-40B4-BE49-F238E27FC236}">
                <a16:creationId xmlns:a16="http://schemas.microsoft.com/office/drawing/2014/main" id="{C53A1A17-6C25-4CAD-9CA5-EAEF26800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838200"/>
            <a:ext cx="2133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1523" name="Rectangle 22">
            <a:extLst>
              <a:ext uri="{FF2B5EF4-FFF2-40B4-BE49-F238E27FC236}">
                <a16:creationId xmlns:a16="http://schemas.microsoft.com/office/drawing/2014/main" id="{214077CA-0CC5-4FAE-8FE4-88A334B8D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048000"/>
            <a:ext cx="21336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F9626EC-EE52-4929-B5EA-7B159EC0B0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Screening a cervical cytology sample</a:t>
            </a:r>
            <a:endParaRPr lang="en-US" altLang="en-U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69651E5-0D28-4BB8-BE7A-80D1FF2DDE6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946275"/>
            <a:ext cx="7772400" cy="4114800"/>
          </a:xfrm>
        </p:spPr>
        <p:txBody>
          <a:bodyPr/>
          <a:lstStyle/>
          <a:p>
            <a:pPr eaLnBrk="1" hangingPunct="1"/>
            <a:r>
              <a:rPr lang="en-GB" altLang="en-US"/>
              <a:t>Need to look at all cells</a:t>
            </a:r>
          </a:p>
          <a:p>
            <a:pPr lvl="1" eaLnBrk="1" hangingPunct="1"/>
            <a:r>
              <a:rPr lang="en-GB" altLang="en-US"/>
              <a:t>LBC sample 10 000-70 000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GB" altLang="en-US"/>
          </a:p>
          <a:p>
            <a:pPr eaLnBrk="1" hangingPunct="1"/>
            <a:r>
              <a:rPr lang="en-GB" altLang="en-US"/>
              <a:t>Abnormal cells can be very scanty</a:t>
            </a:r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D98B2A93-8DAD-40F5-9B28-77AA21B2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Needs a new title…..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50834290-5876-4546-AD14-8C5BC61D4E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0">
            <a:extLst>
              <a:ext uri="{FF2B5EF4-FFF2-40B4-BE49-F238E27FC236}">
                <a16:creationId xmlns:a16="http://schemas.microsoft.com/office/drawing/2014/main" id="{B3E92BCA-EA3B-4BAB-9823-986B5CCA4A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30388" y="301625"/>
            <a:ext cx="7313612" cy="1143000"/>
          </a:xfrm>
        </p:spPr>
        <p:txBody>
          <a:bodyPr/>
          <a:lstStyle/>
          <a:p>
            <a:pPr eaLnBrk="1" hangingPunct="1"/>
            <a:r>
              <a:rPr lang="en-GB" altLang="en-US"/>
              <a:t>SCREENING PROCESS</a:t>
            </a:r>
          </a:p>
        </p:txBody>
      </p:sp>
      <p:graphicFrame>
        <p:nvGraphicFramePr>
          <p:cNvPr id="93337" name="Group 153">
            <a:extLst>
              <a:ext uri="{FF2B5EF4-FFF2-40B4-BE49-F238E27FC236}">
                <a16:creationId xmlns:a16="http://schemas.microsoft.com/office/drawing/2014/main" id="{AD75F781-D064-4A45-9B8D-4E9BBF6AA87E}"/>
              </a:ext>
            </a:extLst>
          </p:cNvPr>
          <p:cNvGraphicFramePr>
            <a:graphicFrameLocks noGrp="1"/>
          </p:cNvGraphicFramePr>
          <p:nvPr/>
        </p:nvGraphicFramePr>
        <p:xfrm>
          <a:off x="539750" y="1989138"/>
          <a:ext cx="8402638" cy="3876675"/>
        </p:xfrm>
        <a:graphic>
          <a:graphicData uri="http://schemas.openxmlformats.org/drawingml/2006/table">
            <a:tbl>
              <a:tblPr/>
              <a:tblGrid>
                <a:gridCol w="280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1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171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PRIMARY SCREENER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8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NORMAL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ABNORMAL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26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RESCREEN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CHECKER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8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NEGATIVE REPORT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PATHOLOGIST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577" name="Line 152">
            <a:extLst>
              <a:ext uri="{FF2B5EF4-FFF2-40B4-BE49-F238E27FC236}">
                <a16:creationId xmlns:a16="http://schemas.microsoft.com/office/drawing/2014/main" id="{D1BBF911-4AB4-40E6-94FC-E6374CF1FC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9975" y="2781300"/>
            <a:ext cx="9366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78" name="Line 154">
            <a:extLst>
              <a:ext uri="{FF2B5EF4-FFF2-40B4-BE49-F238E27FC236}">
                <a16:creationId xmlns:a16="http://schemas.microsoft.com/office/drawing/2014/main" id="{2B4C695E-D072-4A85-893D-28EDFD7D19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4163" y="2636838"/>
            <a:ext cx="863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79" name="Line 155">
            <a:extLst>
              <a:ext uri="{FF2B5EF4-FFF2-40B4-BE49-F238E27FC236}">
                <a16:creationId xmlns:a16="http://schemas.microsoft.com/office/drawing/2014/main" id="{8D835660-0032-4FD2-B2A9-03CDBD585B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1913" y="35734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80" name="Line 156">
            <a:extLst>
              <a:ext uri="{FF2B5EF4-FFF2-40B4-BE49-F238E27FC236}">
                <a16:creationId xmlns:a16="http://schemas.microsoft.com/office/drawing/2014/main" id="{1D7E41E4-0E75-48FE-9B07-4376F7BBE9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1913" y="45085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81" name="Line 157">
            <a:extLst>
              <a:ext uri="{FF2B5EF4-FFF2-40B4-BE49-F238E27FC236}">
                <a16:creationId xmlns:a16="http://schemas.microsoft.com/office/drawing/2014/main" id="{30A2E20C-C202-468C-9A16-95B7EB6489A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8488" y="3573463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82" name="Line 158">
            <a:extLst>
              <a:ext uri="{FF2B5EF4-FFF2-40B4-BE49-F238E27FC236}">
                <a16:creationId xmlns:a16="http://schemas.microsoft.com/office/drawing/2014/main" id="{A91598B0-CA1A-4656-B450-9730134142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8488" y="45085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IN">
            <a:extLst>
              <a:ext uri="{FF2B5EF4-FFF2-40B4-BE49-F238E27FC236}">
                <a16:creationId xmlns:a16="http://schemas.microsoft.com/office/drawing/2014/main" id="{5562A0C9-9F95-4ECE-A6D4-4801AAD959FE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765175"/>
            <a:ext cx="7827962" cy="535622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C8AB88CA-2AE5-4BA3-BB7B-F5573B282C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Koilocytosis</a:t>
            </a:r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FA9D772F-D386-4212-AD2E-BD7D06E26DD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557338"/>
            <a:ext cx="7977188" cy="5000625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8D2A00E6-30AB-4EE7-8412-E8504CD6BE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620713"/>
            <a:ext cx="6153150" cy="731837"/>
          </a:xfrm>
        </p:spPr>
        <p:txBody>
          <a:bodyPr/>
          <a:lstStyle/>
          <a:p>
            <a:pPr eaLnBrk="1" hangingPunct="1"/>
            <a:r>
              <a:rPr lang="en-GB" altLang="en-US"/>
              <a:t>CIN 1</a:t>
            </a: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A21FB5F8-DE1C-41D9-AE16-86C48E2492F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557338"/>
            <a:ext cx="7531100" cy="4786312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F2CCE68B-34A6-49A4-AA4A-125790B9A4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6463" y="333375"/>
            <a:ext cx="2944812" cy="863600"/>
          </a:xfrm>
        </p:spPr>
        <p:txBody>
          <a:bodyPr/>
          <a:lstStyle/>
          <a:p>
            <a:pPr eaLnBrk="1" hangingPunct="1"/>
            <a:r>
              <a:rPr lang="en-GB" altLang="en-US"/>
              <a:t>CIN2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69A4E648-527E-4302-BD9F-337FFBED00D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341438"/>
            <a:ext cx="7918450" cy="5214937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8EED9947-6F09-47E7-8393-8D57EB51E0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CIN3</a:t>
            </a:r>
          </a:p>
        </p:txBody>
      </p:sp>
      <p:pic>
        <p:nvPicPr>
          <p:cNvPr id="32771" name="Picture 5">
            <a:extLst>
              <a:ext uri="{FF2B5EF4-FFF2-40B4-BE49-F238E27FC236}">
                <a16:creationId xmlns:a16="http://schemas.microsoft.com/office/drawing/2014/main" id="{7D0FE732-A652-4E79-BD3B-346817BD000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84313"/>
            <a:ext cx="7454900" cy="4954587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AA59DB9-4D7C-4788-9E0A-5D8D233CBF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z="4000"/>
              <a:t>Morphology  - terminology</a:t>
            </a:r>
          </a:p>
        </p:txBody>
      </p:sp>
      <p:sp>
        <p:nvSpPr>
          <p:cNvPr id="34819" name="Rectangle 6">
            <a:extLst>
              <a:ext uri="{FF2B5EF4-FFF2-40B4-BE49-F238E27FC236}">
                <a16:creationId xmlns:a16="http://schemas.microsoft.com/office/drawing/2014/main" id="{0394F240-393E-4572-88F7-3E458008C6F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946275"/>
            <a:ext cx="7772400" cy="41148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GB" altLang="en-US" sz="2400"/>
          </a:p>
          <a:p>
            <a:pPr lvl="1" eaLnBrk="1" hangingPunct="1"/>
            <a:r>
              <a:rPr lang="en-GB" altLang="en-US" sz="2400"/>
              <a:t>Inadequate</a:t>
            </a:r>
          </a:p>
          <a:p>
            <a:pPr lvl="1" eaLnBrk="1" hangingPunct="1"/>
            <a:r>
              <a:rPr lang="en-GB" altLang="en-US" sz="2400"/>
              <a:t>Negative</a:t>
            </a:r>
          </a:p>
          <a:p>
            <a:pPr lvl="1" eaLnBrk="1" hangingPunct="1"/>
            <a:r>
              <a:rPr lang="en-GB" altLang="en-US" sz="2400"/>
              <a:t>Borderline change in squamous cells</a:t>
            </a:r>
          </a:p>
          <a:p>
            <a:pPr lvl="1" eaLnBrk="1" hangingPunct="1"/>
            <a:r>
              <a:rPr lang="en-GB" altLang="en-US" sz="2400"/>
              <a:t>Borderline change in endocervical cells</a:t>
            </a:r>
          </a:p>
          <a:p>
            <a:pPr lvl="1" eaLnBrk="1" hangingPunct="1"/>
            <a:r>
              <a:rPr lang="en-GB" altLang="en-US" sz="2400"/>
              <a:t>Low grade dyskaryosis</a:t>
            </a:r>
          </a:p>
          <a:p>
            <a:pPr lvl="1" eaLnBrk="1" hangingPunct="1"/>
            <a:r>
              <a:rPr lang="en-GB" altLang="en-US" sz="2400"/>
              <a:t>High grade dyskaryosis (moderate)</a:t>
            </a:r>
          </a:p>
          <a:p>
            <a:pPr lvl="1" eaLnBrk="1" hangingPunct="1"/>
            <a:r>
              <a:rPr lang="en-GB" altLang="en-US" sz="2400"/>
              <a:t>High Grade Dyskaryosis (severe)</a:t>
            </a:r>
          </a:p>
          <a:p>
            <a:pPr lvl="1" eaLnBrk="1" hangingPunct="1"/>
            <a:r>
              <a:rPr lang="en-GB" altLang="en-US" sz="2400"/>
              <a:t>?Invasive squamous carcinoma</a:t>
            </a:r>
          </a:p>
          <a:p>
            <a:pPr lvl="1" eaLnBrk="1" hangingPunct="1"/>
            <a:r>
              <a:rPr lang="en-GB" altLang="en-US" sz="2400"/>
              <a:t>Cervical glandular abnormality</a:t>
            </a:r>
          </a:p>
          <a:p>
            <a:pPr lvl="1" eaLnBrk="1" hangingPunct="1"/>
            <a:r>
              <a:rPr lang="en-GB" altLang="en-US" sz="2400"/>
              <a:t>Non cervical glandular abnormality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1CFBEA7-2065-4AB3-9CBA-5DB0D86A3A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  <a:noFill/>
        </p:spPr>
        <p:txBody>
          <a:bodyPr anchor="b"/>
          <a:lstStyle/>
          <a:p>
            <a:pPr eaLnBrk="1" hangingPunct="1"/>
            <a:r>
              <a:rPr lang="en-GB" altLang="en-GB"/>
              <a:t>Squamous Epithelium</a:t>
            </a:r>
            <a:endParaRPr lang="en-GB" altLang="en-US"/>
          </a:p>
        </p:txBody>
      </p:sp>
      <p:pic>
        <p:nvPicPr>
          <p:cNvPr id="35843" name="Picture 3" descr="Normal ectocervix_histo">
            <a:extLst>
              <a:ext uri="{FF2B5EF4-FFF2-40B4-BE49-F238E27FC236}">
                <a16:creationId xmlns:a16="http://schemas.microsoft.com/office/drawing/2014/main" id="{24068C5E-8E3B-4BCA-B991-BC3C11FAE592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3068638"/>
            <a:ext cx="3341687" cy="2571750"/>
          </a:xfrm>
          <a:noFill/>
        </p:spPr>
      </p:pic>
      <p:pic>
        <p:nvPicPr>
          <p:cNvPr id="35844" name="Picture 4" descr="Epithelial structure">
            <a:extLst>
              <a:ext uri="{FF2B5EF4-FFF2-40B4-BE49-F238E27FC236}">
                <a16:creationId xmlns:a16="http://schemas.microsoft.com/office/drawing/2014/main" id="{BFA3EDC0-7928-40B0-8283-0B57AD6982F7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4013" y="1946275"/>
            <a:ext cx="3709987" cy="4114800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2">
            <a:extLst>
              <a:ext uri="{FF2B5EF4-FFF2-40B4-BE49-F238E27FC236}">
                <a16:creationId xmlns:a16="http://schemas.microsoft.com/office/drawing/2014/main" id="{520E8161-9BF5-4E2B-AE55-861B1785568D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557338"/>
            <a:ext cx="5757863" cy="4114800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C950F96D-EE09-40FC-A336-FDDDC2766068}"/>
              </a:ext>
            </a:extLst>
          </p:cNvPr>
          <p:cNvSpPr>
            <a:spLocks noGrp="1"/>
          </p:cNvSpPr>
          <p:nvPr>
            <p:ph type="title" sz="quarter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Normal squamous cells</a:t>
            </a:r>
          </a:p>
        </p:txBody>
      </p:sp>
      <p:pic>
        <p:nvPicPr>
          <p:cNvPr id="38915" name="Picture 9" descr="Parabasal cells3">
            <a:extLst>
              <a:ext uri="{FF2B5EF4-FFF2-40B4-BE49-F238E27FC236}">
                <a16:creationId xmlns:a16="http://schemas.microsoft.com/office/drawing/2014/main" id="{BA111482-41F0-4B4E-BF24-2DD6D5B33852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9163" y="4221163"/>
            <a:ext cx="3455987" cy="2349500"/>
          </a:xfrm>
          <a:noFill/>
        </p:spPr>
      </p:pic>
      <p:pic>
        <p:nvPicPr>
          <p:cNvPr id="38916" name="Picture 10" descr="Superficial cell2">
            <a:extLst>
              <a:ext uri="{FF2B5EF4-FFF2-40B4-BE49-F238E27FC236}">
                <a16:creationId xmlns:a16="http://schemas.microsoft.com/office/drawing/2014/main" id="{7AAE968F-8BA7-4BA9-BBF1-CCEEF1C478C0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620838"/>
            <a:ext cx="3810000" cy="2443162"/>
          </a:xfrm>
          <a:noFill/>
        </p:spPr>
      </p:pic>
      <p:pic>
        <p:nvPicPr>
          <p:cNvPr id="38917" name="Picture 11" descr="Intermediate cells">
            <a:extLst>
              <a:ext uri="{FF2B5EF4-FFF2-40B4-BE49-F238E27FC236}">
                <a16:creationId xmlns:a16="http://schemas.microsoft.com/office/drawing/2014/main" id="{C23BAE20-88B9-4E94-AE94-61DCFA39AADB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1620838"/>
            <a:ext cx="3581400" cy="2474912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65DED5B6-6A6B-4E43-88F9-7C55E3982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Cervical Screening Pathology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5C5AC9FB-FE43-4D46-BFA2-3F4FCAD93F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6C65F34-75B4-47A6-BA62-3D9E09B53E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 rtlCol="0" anchor="b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GB" sz="4000"/>
              <a:t>Endocervical </a:t>
            </a:r>
            <a:br>
              <a:rPr lang="en-GB" altLang="en-GB" sz="4000"/>
            </a:br>
            <a:r>
              <a:rPr lang="en-GB" altLang="en-GB" sz="4000"/>
              <a:t>Cells</a:t>
            </a:r>
          </a:p>
        </p:txBody>
      </p:sp>
      <p:pic>
        <p:nvPicPr>
          <p:cNvPr id="39939" name="Picture 3" descr="Endocervical cells + cilia">
            <a:extLst>
              <a:ext uri="{FF2B5EF4-FFF2-40B4-BE49-F238E27FC236}">
                <a16:creationId xmlns:a16="http://schemas.microsoft.com/office/drawing/2014/main" id="{DCB68FAB-AC30-454F-B05D-761C9A5E6428}"/>
              </a:ext>
            </a:extLst>
          </p:cNvPr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2113" y="4005263"/>
            <a:ext cx="3671887" cy="2473325"/>
          </a:xfrm>
          <a:noFill/>
        </p:spPr>
      </p:pic>
      <p:pic>
        <p:nvPicPr>
          <p:cNvPr id="39940" name="Picture 4" descr="Endocervical cell sheet3">
            <a:extLst>
              <a:ext uri="{FF2B5EF4-FFF2-40B4-BE49-F238E27FC236}">
                <a16:creationId xmlns:a16="http://schemas.microsoft.com/office/drawing/2014/main" id="{2AE1B50C-68C6-444B-B7B9-AB652D62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03325"/>
            <a:ext cx="36004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Normal endocervix_histo">
            <a:extLst>
              <a:ext uri="{FF2B5EF4-FFF2-40B4-BE49-F238E27FC236}">
                <a16:creationId xmlns:a16="http://schemas.microsoft.com/office/drawing/2014/main" id="{1D8FA275-9040-4FC7-8C6A-607635273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08275"/>
            <a:ext cx="4659313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9518222C-4CA6-403D-A7B7-305317C105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763588"/>
          </a:xfrm>
        </p:spPr>
        <p:txBody>
          <a:bodyPr/>
          <a:lstStyle/>
          <a:p>
            <a:pPr eaLnBrk="1" hangingPunct="1"/>
            <a:r>
              <a:rPr lang="en-GB" altLang="en-GB"/>
              <a:t>Transformation Zone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C32525D7-CDB9-49CD-A6CB-68CB3B8C2DB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16013" y="1989138"/>
            <a:ext cx="6753225" cy="3816350"/>
          </a:xfrm>
        </p:spPr>
        <p:txBody>
          <a:bodyPr/>
          <a:lstStyle/>
          <a:p>
            <a:pPr eaLnBrk="1" hangingPunct="1"/>
            <a:r>
              <a:rPr lang="en-GB" altLang="en-GB"/>
              <a:t>The area where metaplasia occurs is called the </a:t>
            </a:r>
            <a:r>
              <a:rPr lang="en-GB" altLang="en-GB" u="sng"/>
              <a:t>TRANSFORMATION ZONE</a:t>
            </a:r>
          </a:p>
          <a:p>
            <a:pPr eaLnBrk="1" hangingPunct="1"/>
            <a:endParaRPr lang="en-GB" altLang="en-GB"/>
          </a:p>
          <a:p>
            <a:pPr eaLnBrk="1" hangingPunct="1"/>
            <a:r>
              <a:rPr lang="en-GB" altLang="en-GB"/>
              <a:t>This is the area where CERVICAL INTRAEPITHELIAL NEOPLASIA may arise</a:t>
            </a:r>
          </a:p>
          <a:p>
            <a:pPr eaLnBrk="1" hangingPunct="1"/>
            <a:endParaRPr lang="en-GB" altLang="en-GB"/>
          </a:p>
          <a:p>
            <a:pPr eaLnBrk="1" hangingPunct="1"/>
            <a:r>
              <a:rPr lang="en-GB" altLang="en-GB"/>
              <a:t>The whole of the TZ must be sampled when a cervical smear is taken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1CA34736-252E-4DEC-9127-B889626538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  <a:noFill/>
        </p:spPr>
        <p:txBody>
          <a:bodyPr anchor="b"/>
          <a:lstStyle/>
          <a:p>
            <a:pPr eaLnBrk="1" hangingPunct="1"/>
            <a:r>
              <a:rPr lang="en-GB" altLang="en-US"/>
              <a:t>Metaplastic Cells</a:t>
            </a:r>
          </a:p>
        </p:txBody>
      </p:sp>
      <p:pic>
        <p:nvPicPr>
          <p:cNvPr id="41987" name="Picture 3" descr="Spider metaplastics">
            <a:extLst>
              <a:ext uri="{FF2B5EF4-FFF2-40B4-BE49-F238E27FC236}">
                <a16:creationId xmlns:a16="http://schemas.microsoft.com/office/drawing/2014/main" id="{B5B7FDC3-2C92-4790-AACD-62500A27A187}"/>
              </a:ext>
            </a:extLst>
          </p:cNvPr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724150"/>
            <a:ext cx="4076700" cy="2824163"/>
          </a:xfrm>
          <a:noFill/>
        </p:spPr>
      </p:pic>
      <p:pic>
        <p:nvPicPr>
          <p:cNvPr id="41988" name="Picture 4" descr="Metaplastic sheet">
            <a:extLst>
              <a:ext uri="{FF2B5EF4-FFF2-40B4-BE49-F238E27FC236}">
                <a16:creationId xmlns:a16="http://schemas.microsoft.com/office/drawing/2014/main" id="{F33A09BE-F9F4-48D1-966D-DEE87C6DB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706688"/>
            <a:ext cx="410368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22FAEC9-5846-4B06-BEE2-9C459D84E1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Non cervical cells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3536D82-0DE7-440C-B36C-26689E3368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Endometrial Cells</a:t>
            </a:r>
          </a:p>
        </p:txBody>
      </p:sp>
      <p:pic>
        <p:nvPicPr>
          <p:cNvPr id="44035" name="Picture 3" descr="Endometrial cells loose cluster">
            <a:extLst>
              <a:ext uri="{FF2B5EF4-FFF2-40B4-BE49-F238E27FC236}">
                <a16:creationId xmlns:a16="http://schemas.microsoft.com/office/drawing/2014/main" id="{B795B609-5A18-45F3-ACE7-C7089C301427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2070100"/>
            <a:ext cx="4497388" cy="3351213"/>
          </a:xfrm>
          <a:noFill/>
        </p:spPr>
      </p:pic>
      <p:pic>
        <p:nvPicPr>
          <p:cNvPr id="44036" name="Picture 4" descr="Endometrial cells_Cytyc">
            <a:extLst>
              <a:ext uri="{FF2B5EF4-FFF2-40B4-BE49-F238E27FC236}">
                <a16:creationId xmlns:a16="http://schemas.microsoft.com/office/drawing/2014/main" id="{266B1180-9BB7-4636-9EAB-352F7F8B5CCE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332038"/>
            <a:ext cx="2995612" cy="3089275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300459D-AEFF-44B8-A0CC-DD4170B86100}"/>
              </a:ext>
            </a:extLst>
          </p:cNvPr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371600" y="609600"/>
            <a:ext cx="7772400" cy="381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/>
              <a:t>Non-Epithelial Cells</a:t>
            </a:r>
          </a:p>
        </p:txBody>
      </p:sp>
      <p:pic>
        <p:nvPicPr>
          <p:cNvPr id="45059" name="Picture 3" descr="Follicular cervicitis">
            <a:extLst>
              <a:ext uri="{FF2B5EF4-FFF2-40B4-BE49-F238E27FC236}">
                <a16:creationId xmlns:a16="http://schemas.microsoft.com/office/drawing/2014/main" id="{17189B69-1F42-4107-A155-7FE915C057F7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7963" y="1323975"/>
            <a:ext cx="3114675" cy="2151063"/>
          </a:xfrm>
        </p:spPr>
      </p:pic>
      <p:pic>
        <p:nvPicPr>
          <p:cNvPr id="45060" name="Picture 4" descr="Neutrophils + histiocytes">
            <a:extLst>
              <a:ext uri="{FF2B5EF4-FFF2-40B4-BE49-F238E27FC236}">
                <a16:creationId xmlns:a16="http://schemas.microsoft.com/office/drawing/2014/main" id="{53D4E7A7-F90E-4219-ADE2-189B49013FF4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323975"/>
            <a:ext cx="3176587" cy="2151063"/>
          </a:xfrm>
        </p:spPr>
      </p:pic>
      <p:pic>
        <p:nvPicPr>
          <p:cNvPr id="45061" name="Picture 6" descr="Sperm1">
            <a:extLst>
              <a:ext uri="{FF2B5EF4-FFF2-40B4-BE49-F238E27FC236}">
                <a16:creationId xmlns:a16="http://schemas.microsoft.com/office/drawing/2014/main" id="{3E7094FB-1A11-4AE4-96A5-F2934ADC8900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6713" y="3952875"/>
            <a:ext cx="2971800" cy="1987550"/>
          </a:xfrm>
        </p:spPr>
      </p:pic>
      <p:sp>
        <p:nvSpPr>
          <p:cNvPr id="45062" name="Text Box 7">
            <a:extLst>
              <a:ext uri="{FF2B5EF4-FFF2-40B4-BE49-F238E27FC236}">
                <a16:creationId xmlns:a16="http://schemas.microsoft.com/office/drawing/2014/main" id="{39A02AE2-40AC-4547-A0F3-584EF20DC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475038"/>
            <a:ext cx="1357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>
                <a:latin typeface="Verdana" panose="020B0604030504040204" pitchFamily="34" charset="0"/>
              </a:rPr>
              <a:t>Lymphocytes</a:t>
            </a:r>
          </a:p>
        </p:txBody>
      </p:sp>
      <p:sp>
        <p:nvSpPr>
          <p:cNvPr id="45063" name="Text Box 8">
            <a:extLst>
              <a:ext uri="{FF2B5EF4-FFF2-40B4-BE49-F238E27FC236}">
                <a16:creationId xmlns:a16="http://schemas.microsoft.com/office/drawing/2014/main" id="{D3873022-3B3D-40DD-931F-59AEA056E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475038"/>
            <a:ext cx="1227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>
                <a:latin typeface="Verdana" panose="020B0604030504040204" pitchFamily="34" charset="0"/>
              </a:rPr>
              <a:t>Polymorphs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34510B4A-7693-40E0-B9FD-004EF10EA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850" y="5962650"/>
            <a:ext cx="773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>
                <a:latin typeface="Verdana" panose="020B0604030504040204" pitchFamily="34" charset="0"/>
              </a:rPr>
              <a:t>Sperm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AE44088F-1C48-4A23-B0AD-E6032E18FA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Infections – </a:t>
            </a:r>
          </a:p>
        </p:txBody>
      </p:sp>
      <p:pic>
        <p:nvPicPr>
          <p:cNvPr id="46083" name="Picture 3" descr="Candida1">
            <a:extLst>
              <a:ext uri="{FF2B5EF4-FFF2-40B4-BE49-F238E27FC236}">
                <a16:creationId xmlns:a16="http://schemas.microsoft.com/office/drawing/2014/main" id="{A41E3B9A-7603-4146-BF10-6BC8618662C7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263" y="1585913"/>
            <a:ext cx="3589337" cy="2393950"/>
          </a:xfrm>
        </p:spPr>
      </p:pic>
      <p:pic>
        <p:nvPicPr>
          <p:cNvPr id="46084" name="Picture 9" descr="Herpes">
            <a:extLst>
              <a:ext uri="{FF2B5EF4-FFF2-40B4-BE49-F238E27FC236}">
                <a16:creationId xmlns:a16="http://schemas.microsoft.com/office/drawing/2014/main" id="{D126A5BA-EC28-45BA-B593-B309693C3392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590675"/>
            <a:ext cx="3455988" cy="2384425"/>
          </a:xfrm>
          <a:noFill/>
        </p:spPr>
      </p:pic>
      <p:sp>
        <p:nvSpPr>
          <p:cNvPr id="46085" name="Text Box 5">
            <a:extLst>
              <a:ext uri="{FF2B5EF4-FFF2-40B4-BE49-F238E27FC236}">
                <a16:creationId xmlns:a16="http://schemas.microsoft.com/office/drawing/2014/main" id="{AE74EF8C-CEC9-430D-9C34-D33556D9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5013325"/>
            <a:ext cx="1587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Verdana" panose="020B0604030504040204" pitchFamily="34" charset="0"/>
              </a:rPr>
              <a:t>HYPHAE</a:t>
            </a:r>
          </a:p>
        </p:txBody>
      </p:sp>
      <p:sp>
        <p:nvSpPr>
          <p:cNvPr id="46086" name="Text Box 6">
            <a:extLst>
              <a:ext uri="{FF2B5EF4-FFF2-40B4-BE49-F238E27FC236}">
                <a16:creationId xmlns:a16="http://schemas.microsoft.com/office/drawing/2014/main" id="{427D89B5-498B-4C78-856F-37AFFE13C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013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 b="1">
              <a:latin typeface="Verdana" panose="020B0604030504040204" pitchFamily="34" charset="0"/>
            </a:endParaRPr>
          </a:p>
        </p:txBody>
      </p:sp>
      <p:pic>
        <p:nvPicPr>
          <p:cNvPr id="46087" name="Picture 8" descr="actino">
            <a:extLst>
              <a:ext uri="{FF2B5EF4-FFF2-40B4-BE49-F238E27FC236}">
                <a16:creationId xmlns:a16="http://schemas.microsoft.com/office/drawing/2014/main" id="{7A27E1A5-8A68-4AF0-B135-76778CDD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70350"/>
            <a:ext cx="36004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0" descr="Koilocytes">
            <a:extLst>
              <a:ext uri="{FF2B5EF4-FFF2-40B4-BE49-F238E27FC236}">
                <a16:creationId xmlns:a16="http://schemas.microsoft.com/office/drawing/2014/main" id="{584E33D7-931F-435D-AA03-A3B532AE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4040188"/>
            <a:ext cx="3463925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Text Box 11">
            <a:extLst>
              <a:ext uri="{FF2B5EF4-FFF2-40B4-BE49-F238E27FC236}">
                <a16:creationId xmlns:a16="http://schemas.microsoft.com/office/drawing/2014/main" id="{C47C6881-8BB2-4090-A85D-7A7EF8469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3429000"/>
            <a:ext cx="17287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 sz="3200">
                <a:solidFill>
                  <a:schemeClr val="bg2"/>
                </a:solidFill>
                <a:latin typeface="Times New Roman" panose="02020603050405020304" pitchFamily="18" charset="0"/>
              </a:rPr>
              <a:t>Candida</a:t>
            </a:r>
          </a:p>
        </p:txBody>
      </p:sp>
      <p:sp>
        <p:nvSpPr>
          <p:cNvPr id="46090" name="Text Box 12">
            <a:extLst>
              <a:ext uri="{FF2B5EF4-FFF2-40B4-BE49-F238E27FC236}">
                <a16:creationId xmlns:a16="http://schemas.microsoft.com/office/drawing/2014/main" id="{8154DE14-F91D-4567-8DB6-D7F239E90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6021388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chemeClr val="bg2"/>
                </a:solidFill>
                <a:latin typeface="Times New Roman" panose="02020603050405020304" pitchFamily="18" charset="0"/>
              </a:rPr>
              <a:t>ALO</a:t>
            </a:r>
          </a:p>
        </p:txBody>
      </p:sp>
      <p:sp>
        <p:nvSpPr>
          <p:cNvPr id="46091" name="Text Box 13">
            <a:extLst>
              <a:ext uri="{FF2B5EF4-FFF2-40B4-BE49-F238E27FC236}">
                <a16:creationId xmlns:a16="http://schemas.microsoft.com/office/drawing/2014/main" id="{5F98BBB8-29BD-4F74-9909-2AA82328F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3500438"/>
            <a:ext cx="252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chemeClr val="bg2"/>
                </a:solidFill>
                <a:latin typeface="Times New Roman" panose="02020603050405020304" pitchFamily="18" charset="0"/>
              </a:rPr>
              <a:t>Herpes simplex</a:t>
            </a:r>
          </a:p>
        </p:txBody>
      </p:sp>
      <p:sp>
        <p:nvSpPr>
          <p:cNvPr id="46092" name="Text Box 14">
            <a:extLst>
              <a:ext uri="{FF2B5EF4-FFF2-40B4-BE49-F238E27FC236}">
                <a16:creationId xmlns:a16="http://schemas.microsoft.com/office/drawing/2014/main" id="{F693EC65-3484-4219-9388-668FC380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949950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chemeClr val="bg2"/>
                </a:solidFill>
                <a:latin typeface="Times New Roman" panose="02020603050405020304" pitchFamily="18" charset="0"/>
              </a:rPr>
              <a:t>HPV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9221F80-E71D-4A28-BE8E-BD99311DBE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388" y="609600"/>
            <a:ext cx="8964612" cy="1143000"/>
          </a:xfrm>
        </p:spPr>
        <p:txBody>
          <a:bodyPr/>
          <a:lstStyle/>
          <a:p>
            <a:pPr eaLnBrk="1" hangingPunct="1"/>
            <a:r>
              <a:rPr lang="en-GB" altLang="en-US"/>
              <a:t>Management – all HPV positive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11F3186E-C783-45EC-898D-85C2CFEE662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52600"/>
            <a:ext cx="7772400" cy="4114800"/>
          </a:xfrm>
        </p:spPr>
        <p:txBody>
          <a:bodyPr rtlCol="0">
            <a:normAutofit lnSpcReduction="10000"/>
          </a:bodyPr>
          <a:lstStyle/>
          <a:p>
            <a:pPr marL="3429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GB" altLang="en-US" sz="2400" dirty="0"/>
              <a:t>Borderline/low grade </a:t>
            </a:r>
          </a:p>
          <a:p>
            <a:pPr marL="1028700" lvl="3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GB" altLang="en-US" sz="2400" dirty="0"/>
              <a:t>Colposcopy</a:t>
            </a:r>
          </a:p>
          <a:p>
            <a:pPr marL="1028700" lvl="3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GB" altLang="en-US" sz="2400" dirty="0"/>
          </a:p>
          <a:p>
            <a:pPr marL="1028700" lvl="3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GB" altLang="en-US" sz="2400" dirty="0"/>
          </a:p>
          <a:p>
            <a:pPr marL="3429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GB" altLang="en-US" sz="2400" dirty="0"/>
              <a:t>HPV+, Cytology negative – repeat 12 months</a:t>
            </a:r>
          </a:p>
          <a:p>
            <a:pPr marL="3429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GB" altLang="en-US" sz="2400" dirty="0"/>
          </a:p>
          <a:p>
            <a:pPr marL="3429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GB" altLang="en-US" sz="2400" dirty="0"/>
              <a:t>High grade dyskaryosis – Colposcopy</a:t>
            </a:r>
          </a:p>
          <a:p>
            <a:pPr marL="3429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GB" altLang="en-US" sz="2400" dirty="0"/>
          </a:p>
          <a:p>
            <a:pPr marL="3429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GB" altLang="en-US" sz="2400" dirty="0"/>
              <a:t>Endocervical glandular abnormality – Urgent colposcopy</a:t>
            </a:r>
          </a:p>
          <a:p>
            <a:pPr marL="3429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GB" altLang="en-US" sz="2400" dirty="0"/>
              <a:t>?Invasive squamous carcinoma- – Urgent colposcopy</a:t>
            </a:r>
          </a:p>
          <a:p>
            <a:pPr marL="3429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GB" altLang="en-US" sz="2400" dirty="0"/>
          </a:p>
          <a:p>
            <a:pPr marL="3429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GB" altLang="en-US" sz="2400" dirty="0"/>
              <a:t>Non cervical glandular abnormality-gynae referral (2ww)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CD9D5BC4-0150-455C-93D4-E9A925F272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DYSKARYOSIS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8B667990-B1F1-4CAC-87FB-BCBE03088A5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47813" y="1884363"/>
            <a:ext cx="4973637" cy="14890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2400"/>
              <a:t>Abnormal chromatin (always present)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/>
              <a:t>Increased NC ratio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/>
              <a:t>Irregular nuclear margin</a:t>
            </a:r>
          </a:p>
        </p:txBody>
      </p:sp>
      <p:pic>
        <p:nvPicPr>
          <p:cNvPr id="48132" name="Picture 4" descr="Mod dysk 1">
            <a:extLst>
              <a:ext uri="{FF2B5EF4-FFF2-40B4-BE49-F238E27FC236}">
                <a16:creationId xmlns:a16="http://schemas.microsoft.com/office/drawing/2014/main" id="{D76BD568-FB41-4F85-B122-567565E0DA21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3506788"/>
            <a:ext cx="3803650" cy="2632075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2A8ECD0-0C3A-4D06-ADC5-3093A9BAC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GB"/>
              <a:t>Grading Dyskaryosis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3BABDC98-BDD3-4B9C-AADC-01BD28F50FE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09725" y="4122738"/>
            <a:ext cx="2962275" cy="6096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altLang="en-GB" sz="2400" dirty="0"/>
              <a:t>Low grade </a:t>
            </a:r>
            <a:r>
              <a:rPr lang="en-GB" altLang="en-GB" sz="2400" dirty="0">
                <a:cs typeface="Times New Roman" pitchFamily="18" charset="0"/>
              </a:rPr>
              <a:t>&lt; 50%</a:t>
            </a:r>
            <a:endParaRPr lang="en-GB" altLang="en-GB" sz="24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altLang="en-GB" sz="24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altLang="en-GB" sz="2400" dirty="0"/>
              <a:t>	</a:t>
            </a:r>
          </a:p>
        </p:txBody>
      </p:sp>
      <p:pic>
        <p:nvPicPr>
          <p:cNvPr id="49156" name="Picture 5" descr="Mild dysk + HPV">
            <a:extLst>
              <a:ext uri="{FF2B5EF4-FFF2-40B4-BE49-F238E27FC236}">
                <a16:creationId xmlns:a16="http://schemas.microsoft.com/office/drawing/2014/main" id="{225095F6-36C7-410F-A4DB-11F51643749A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541463"/>
            <a:ext cx="3276600" cy="2573337"/>
          </a:xfrm>
          <a:noFill/>
        </p:spPr>
      </p:pic>
      <p:pic>
        <p:nvPicPr>
          <p:cNvPr id="49157" name="Picture 7" descr="Severe dysk 4">
            <a:extLst>
              <a:ext uri="{FF2B5EF4-FFF2-40B4-BE49-F238E27FC236}">
                <a16:creationId xmlns:a16="http://schemas.microsoft.com/office/drawing/2014/main" id="{19419538-8937-4FCA-A27F-CE152F9E1AE3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188" y="4370388"/>
            <a:ext cx="3200400" cy="2286000"/>
          </a:xfrm>
        </p:spPr>
      </p:pic>
      <p:pic>
        <p:nvPicPr>
          <p:cNvPr id="49158" name="Picture 6" descr="Mod dysk 2">
            <a:extLst>
              <a:ext uri="{FF2B5EF4-FFF2-40B4-BE49-F238E27FC236}">
                <a16:creationId xmlns:a16="http://schemas.microsoft.com/office/drawing/2014/main" id="{22113BD7-26C0-473E-8107-59BFCCBA6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36576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8">
            <a:extLst>
              <a:ext uri="{FF2B5EF4-FFF2-40B4-BE49-F238E27FC236}">
                <a16:creationId xmlns:a16="http://schemas.microsoft.com/office/drawing/2014/main" id="{4784E40B-B218-4929-AE6F-429584387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4221163"/>
            <a:ext cx="3124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High Grade ( moderate) 50-66%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9160" name="Text Box 9">
            <a:extLst>
              <a:ext uri="{FF2B5EF4-FFF2-40B4-BE49-F238E27FC236}">
                <a16:creationId xmlns:a16="http://schemas.microsoft.com/office/drawing/2014/main" id="{81FABD3D-676E-4A2A-B23C-A9A993999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019800"/>
            <a:ext cx="34147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High grade (Severe) 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&gt;66%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5E04B22-D57C-4F8C-8AC8-E65ACC8E1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Normal Cervix</a:t>
            </a:r>
          </a:p>
        </p:txBody>
      </p:sp>
      <p:pic>
        <p:nvPicPr>
          <p:cNvPr id="7171" name="Picture 3" descr="Normal cervix_nulliparous">
            <a:extLst>
              <a:ext uri="{FF2B5EF4-FFF2-40B4-BE49-F238E27FC236}">
                <a16:creationId xmlns:a16="http://schemas.microsoft.com/office/drawing/2014/main" id="{6ABFDDC0-84C3-4F8C-B5B8-65C7B65A2C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9888" y="2868613"/>
            <a:ext cx="3324225" cy="226695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4EB6A72-C9A1-419F-A017-21E21C72CA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Low Grade Dyskaryosis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03C52173-F754-4585-9391-EC842739BD6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48263" y="1935163"/>
            <a:ext cx="3814762" cy="4114800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en-GB" altLang="en-US"/>
          </a:p>
        </p:txBody>
      </p:sp>
      <p:pic>
        <p:nvPicPr>
          <p:cNvPr id="50180" name="Picture 4" descr="Mild dysk + HPV">
            <a:extLst>
              <a:ext uri="{FF2B5EF4-FFF2-40B4-BE49-F238E27FC236}">
                <a16:creationId xmlns:a16="http://schemas.microsoft.com/office/drawing/2014/main" id="{456102CF-C3F8-40CA-841F-BCE442FCCC0F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388" y="1774825"/>
            <a:ext cx="4816475" cy="3238500"/>
          </a:xfrm>
          <a:noFill/>
        </p:spPr>
      </p:pic>
      <p:pic>
        <p:nvPicPr>
          <p:cNvPr id="50181" name="Picture 5" descr="Mild dysk2">
            <a:extLst>
              <a:ext uri="{FF2B5EF4-FFF2-40B4-BE49-F238E27FC236}">
                <a16:creationId xmlns:a16="http://schemas.microsoft.com/office/drawing/2014/main" id="{D0F79BB1-016C-4FFF-A461-1C085176E17E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5850" y="3967163"/>
            <a:ext cx="3814763" cy="2601912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AEA9C1E-7B2F-417E-85B1-37F47ACA7B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Koilocytes (HPV)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67E220A9-15A0-47BC-88AC-009CE304583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2133600"/>
            <a:ext cx="7772400" cy="4114800"/>
          </a:xfrm>
        </p:spPr>
        <p:txBody>
          <a:bodyPr/>
          <a:lstStyle/>
          <a:p>
            <a:pPr eaLnBrk="1" hangingPunct="1"/>
            <a:r>
              <a:rPr lang="en-GB" altLang="en-US" sz="2800"/>
              <a:t>Nucleus</a:t>
            </a:r>
          </a:p>
          <a:p>
            <a:pPr lvl="1" eaLnBrk="1" hangingPunct="1"/>
            <a:r>
              <a:rPr lang="en-GB" altLang="en-US"/>
              <a:t>Enlarged</a:t>
            </a:r>
          </a:p>
          <a:p>
            <a:pPr lvl="1" eaLnBrk="1" hangingPunct="1"/>
            <a:r>
              <a:rPr lang="en-GB" altLang="en-US"/>
              <a:t>Irregular shape and membrane</a:t>
            </a:r>
          </a:p>
          <a:p>
            <a:pPr eaLnBrk="1" hangingPunct="1"/>
            <a:r>
              <a:rPr lang="en-GB" altLang="en-US" sz="2800"/>
              <a:t>Cytoplasm</a:t>
            </a:r>
          </a:p>
          <a:p>
            <a:pPr lvl="1" eaLnBrk="1" hangingPunct="1"/>
            <a:r>
              <a:rPr lang="en-GB" altLang="en-US"/>
              <a:t>Sharp edged perinuclear halo</a:t>
            </a:r>
          </a:p>
          <a:p>
            <a:pPr lvl="1" eaLnBrk="1" hangingPunct="1"/>
            <a:r>
              <a:rPr lang="en-GB" altLang="en-US"/>
              <a:t>Compressed cytoplasm</a:t>
            </a:r>
          </a:p>
          <a:p>
            <a:pPr eaLnBrk="1" hangingPunct="1"/>
            <a:r>
              <a:rPr lang="en-GB" altLang="en-US" sz="2800"/>
              <a:t>Need both cyto &amp; nuclear features for diagnosis</a:t>
            </a:r>
          </a:p>
          <a:p>
            <a:pPr eaLnBrk="1" hangingPunct="1"/>
            <a:endParaRPr lang="en-GB" altLang="en-US" sz="2800"/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2800"/>
          </a:p>
          <a:p>
            <a:pPr eaLnBrk="1" hangingPunct="1"/>
            <a:endParaRPr lang="en-GB" altLang="en-US" sz="2800"/>
          </a:p>
          <a:p>
            <a:pPr eaLnBrk="1" hangingPunct="1"/>
            <a:endParaRPr lang="en-GB" altLang="en-US" sz="2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75BBFEC-7D52-436C-AADA-67A87332C5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z="4000"/>
              <a:t>Low grade dyskaryosis ( koilocytes)</a:t>
            </a:r>
          </a:p>
        </p:txBody>
      </p:sp>
      <p:pic>
        <p:nvPicPr>
          <p:cNvPr id="53251" name="Picture 3" descr="dscn0001">
            <a:extLst>
              <a:ext uri="{FF2B5EF4-FFF2-40B4-BE49-F238E27FC236}">
                <a16:creationId xmlns:a16="http://schemas.microsoft.com/office/drawing/2014/main" id="{2711E771-6904-4FD1-A1B4-97B1E14ED5C5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4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075" y="1981200"/>
            <a:ext cx="5773738" cy="4327525"/>
          </a:xfrm>
          <a:noFill/>
        </p:spPr>
      </p:pic>
      <p:graphicFrame>
        <p:nvGraphicFramePr>
          <p:cNvPr id="53252" name="Object 4">
            <a:extLst>
              <a:ext uri="{FF2B5EF4-FFF2-40B4-BE49-F238E27FC236}">
                <a16:creationId xmlns:a16="http://schemas.microsoft.com/office/drawing/2014/main" id="{E519F070-0812-4CB4-B4E2-22E0A8B941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24488" y="2492375"/>
          <a:ext cx="371951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3" name="Photo Editor Photo" r:id="rId5" imgW="6904762" imgH="7542857" progId="MSPhotoEd.3">
                  <p:embed/>
                </p:oleObj>
              </mc:Choice>
              <mc:Fallback>
                <p:oleObj name="Photo Editor Photo" r:id="rId5" imgW="6904762" imgH="754285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2492375"/>
                        <a:ext cx="3719512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743D16ED-B0C8-4124-B4F2-73A48C479E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High grade Dyskaryosis (moderate)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64202AF5-607E-4B41-A276-D4896AE32D2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29238" y="1946275"/>
            <a:ext cx="3814762" cy="41148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GB" altLang="en-US"/>
          </a:p>
        </p:txBody>
      </p:sp>
      <p:pic>
        <p:nvPicPr>
          <p:cNvPr id="55300" name="Picture 4" descr="Mod dysk 2">
            <a:extLst>
              <a:ext uri="{FF2B5EF4-FFF2-40B4-BE49-F238E27FC236}">
                <a16:creationId xmlns:a16="http://schemas.microsoft.com/office/drawing/2014/main" id="{2B59D96E-6808-47E5-B209-A9A212A41557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5350" y="1557338"/>
            <a:ext cx="3975100" cy="2735262"/>
          </a:xfrm>
        </p:spPr>
      </p:pic>
      <p:pic>
        <p:nvPicPr>
          <p:cNvPr id="55301" name="Picture 5" descr="Mod dysk 3">
            <a:extLst>
              <a:ext uri="{FF2B5EF4-FFF2-40B4-BE49-F238E27FC236}">
                <a16:creationId xmlns:a16="http://schemas.microsoft.com/office/drawing/2014/main" id="{872AE610-08B6-4605-947C-0C86C25524E7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638" y="3619500"/>
            <a:ext cx="4365625" cy="294957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A62A1F47-D1E4-4E47-9256-9C54981EBA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113" y="0"/>
            <a:ext cx="8243887" cy="1314450"/>
          </a:xfrm>
        </p:spPr>
        <p:txBody>
          <a:bodyPr/>
          <a:lstStyle/>
          <a:p>
            <a:pPr eaLnBrk="1" hangingPunct="1"/>
            <a:r>
              <a:rPr lang="en-GB" altLang="en-US"/>
              <a:t>High Grade Dyskaryosis (severe)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464580FD-2885-43C7-B0F8-11599521693B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29238" y="1946275"/>
            <a:ext cx="3814762" cy="41148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GB" altLang="en-US"/>
          </a:p>
        </p:txBody>
      </p:sp>
      <p:pic>
        <p:nvPicPr>
          <p:cNvPr id="56324" name="Picture 4" descr="Severe dysk 3">
            <a:extLst>
              <a:ext uri="{FF2B5EF4-FFF2-40B4-BE49-F238E27FC236}">
                <a16:creationId xmlns:a16="http://schemas.microsoft.com/office/drawing/2014/main" id="{DD1BF58F-6AE2-481F-9E34-F95C4B6B85D9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150" y="3549650"/>
            <a:ext cx="4192588" cy="2895600"/>
          </a:xfrm>
        </p:spPr>
      </p:pic>
      <p:pic>
        <p:nvPicPr>
          <p:cNvPr id="56325" name="Picture 5" descr="Severe dysk">
            <a:extLst>
              <a:ext uri="{FF2B5EF4-FFF2-40B4-BE49-F238E27FC236}">
                <a16:creationId xmlns:a16="http://schemas.microsoft.com/office/drawing/2014/main" id="{0136B432-59AB-46C8-91B0-0346FAD658D1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4788" y="1017588"/>
            <a:ext cx="4684712" cy="3490912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D0795E43-D55B-4B3F-8A25-55091624C7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z="4000"/>
              <a:t>Borderline Change in Squamous cells	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C15CF64C-6B95-4B6D-B844-47F8764D613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946275"/>
            <a:ext cx="7772400" cy="4114800"/>
          </a:xfrm>
        </p:spPr>
        <p:txBody>
          <a:bodyPr/>
          <a:lstStyle/>
          <a:p>
            <a:pPr eaLnBrk="1" hangingPunct="1"/>
            <a:r>
              <a:rPr lang="en-GB" altLang="en-US"/>
              <a:t>Many samples contain features associated with HPV infection but without koilocytes</a:t>
            </a:r>
          </a:p>
          <a:p>
            <a:pPr lvl="1" eaLnBrk="1" hangingPunct="1"/>
            <a:r>
              <a:rPr lang="en-GB" altLang="en-US"/>
              <a:t>Multinucleation</a:t>
            </a:r>
          </a:p>
          <a:p>
            <a:pPr lvl="1" eaLnBrk="1" hangingPunct="1"/>
            <a:r>
              <a:rPr lang="en-GB" altLang="en-US"/>
              <a:t>Abnormal keratinisation</a:t>
            </a:r>
          </a:p>
          <a:p>
            <a:pPr lvl="1" eaLnBrk="1" hangingPunct="1"/>
            <a:r>
              <a:rPr lang="en-GB" altLang="en-US"/>
              <a:t>Nuclear enlargement</a:t>
            </a:r>
          </a:p>
          <a:p>
            <a:pPr lvl="1" eaLnBrk="1" hangingPunct="1"/>
            <a:r>
              <a:rPr lang="en-GB" altLang="en-US"/>
              <a:t>Slightly hyperchromatic chromatin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3">
            <a:extLst>
              <a:ext uri="{FF2B5EF4-FFF2-40B4-BE49-F238E27FC236}">
                <a16:creationId xmlns:a16="http://schemas.microsoft.com/office/drawing/2014/main" id="{B1390849-7111-4AA1-A466-EB28D275BBF7}"/>
              </a:ext>
            </a:extLst>
          </p:cNvPr>
          <p:cNvGraphicFramePr>
            <a:graphicFrameLocks noChangeAspect="1"/>
          </p:cNvGraphicFramePr>
          <p:nvPr>
            <p:ph type="body" idx="4294967295"/>
          </p:nvPr>
        </p:nvGraphicFramePr>
        <p:xfrm>
          <a:off x="0" y="0"/>
          <a:ext cx="4662488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3" name="Photo Editor Photo" r:id="rId3" imgW="7257143" imgH="6047619" progId="MSPhotoEd.3">
                  <p:embed/>
                </p:oleObj>
              </mc:Choice>
              <mc:Fallback>
                <p:oleObj name="Photo Editor Photo" r:id="rId3" imgW="7257143" imgH="604761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662488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1" name="Object 4">
            <a:extLst>
              <a:ext uri="{FF2B5EF4-FFF2-40B4-BE49-F238E27FC236}">
                <a16:creationId xmlns:a16="http://schemas.microsoft.com/office/drawing/2014/main" id="{B423F63D-4A8A-4618-9C24-1EB7A1EEE3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9338" y="0"/>
          <a:ext cx="4146550" cy="458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4" name="Photo Editor Photo" r:id="rId5" imgW="7430537" imgH="8209524" progId="MSPhotoEd.3">
                  <p:embed/>
                </p:oleObj>
              </mc:Choice>
              <mc:Fallback>
                <p:oleObj name="Photo Editor Photo" r:id="rId5" imgW="7430537" imgH="820952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0"/>
                        <a:ext cx="4146550" cy="458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372" name="Picture 3" descr="bc kerat">
            <a:extLst>
              <a:ext uri="{FF2B5EF4-FFF2-40B4-BE49-F238E27FC236}">
                <a16:creationId xmlns:a16="http://schemas.microsoft.com/office/drawing/2014/main" id="{E533FBD1-2C33-40F3-BD2D-90521771C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0425"/>
            <a:ext cx="4572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5511B3D0-0FE9-4526-9587-1A1ED8039F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BCE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02FC4037-2350-4882-A39A-76809D8F9E1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946275"/>
            <a:ext cx="7772400" cy="4114800"/>
          </a:xfrm>
        </p:spPr>
        <p:txBody>
          <a:bodyPr/>
          <a:lstStyle/>
          <a:p>
            <a:pPr eaLnBrk="1" hangingPunct="1"/>
            <a:r>
              <a:rPr lang="en-GB" altLang="en-US"/>
              <a:t>Typically have nuclear or architectural features of CGIN but not both</a:t>
            </a:r>
          </a:p>
          <a:p>
            <a:pPr eaLnBrk="1" hangingPunct="1"/>
            <a:r>
              <a:rPr lang="en-GB" altLang="en-US"/>
              <a:t>Only some endocervical cells will be affected, other groups normal or reactive</a:t>
            </a:r>
          </a:p>
          <a:p>
            <a:pPr eaLnBrk="1" hangingPunct="1"/>
            <a:r>
              <a:rPr lang="en-GB" altLang="en-US"/>
              <a:t>Management – HPV triage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D41EAFE1-9D14-4F4C-883C-282C471BC9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8229600" cy="1371600"/>
          </a:xfrm>
        </p:spPr>
        <p:txBody>
          <a:bodyPr/>
          <a:lstStyle/>
          <a:p>
            <a:pPr eaLnBrk="1" hangingPunct="1"/>
            <a:r>
              <a:rPr lang="en-GB" altLang="en-US"/>
              <a:t>BCE</a:t>
            </a:r>
          </a:p>
        </p:txBody>
      </p:sp>
      <p:pic>
        <p:nvPicPr>
          <p:cNvPr id="60419" name="Picture 3" descr="BCE1">
            <a:extLst>
              <a:ext uri="{FF2B5EF4-FFF2-40B4-BE49-F238E27FC236}">
                <a16:creationId xmlns:a16="http://schemas.microsoft.com/office/drawing/2014/main" id="{68400DBA-95A0-4E79-9787-32346C203536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47825"/>
            <a:ext cx="5022850" cy="3560763"/>
          </a:xfrm>
          <a:noFill/>
        </p:spPr>
      </p:pic>
      <p:pic>
        <p:nvPicPr>
          <p:cNvPr id="60420" name="Picture 4" descr="BCE7">
            <a:extLst>
              <a:ext uri="{FF2B5EF4-FFF2-40B4-BE49-F238E27FC236}">
                <a16:creationId xmlns:a16="http://schemas.microsoft.com/office/drawing/2014/main" id="{DB31457E-1CB2-4BD0-BA82-97162A4CE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63925"/>
            <a:ext cx="4803775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17AFD571-0F80-4639-86D9-5BFAAC4296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Features of ? Endocervical glandular abnormality (6)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41F9EC7-FBC7-47EB-8453-E136792C9F9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27088" y="2060575"/>
            <a:ext cx="3814762" cy="4114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2400" dirty="0"/>
              <a:t>Nuclear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altLang="en-US" sz="2400" dirty="0"/>
              <a:t>Coarse irregular chromatin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altLang="en-US" sz="2400" dirty="0"/>
              <a:t>Raised NC ratio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2400" dirty="0"/>
              <a:t>Architectural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altLang="en-US" sz="2400" dirty="0"/>
              <a:t>Complex </a:t>
            </a:r>
            <a:r>
              <a:rPr lang="en-GB" altLang="en-US" sz="2400" dirty="0" err="1"/>
              <a:t>multilayered</a:t>
            </a:r>
            <a:r>
              <a:rPr lang="en-GB" altLang="en-US" sz="2400" dirty="0"/>
              <a:t> groups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altLang="en-US" sz="2400" dirty="0"/>
              <a:t>Radial arrangement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altLang="en-US" sz="2400" dirty="0"/>
              <a:t>Elongation of nuclei and cytoplasm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altLang="en-US" sz="2400" dirty="0"/>
              <a:t>Feathering and Tags</a:t>
            </a:r>
          </a:p>
        </p:txBody>
      </p:sp>
      <p:pic>
        <p:nvPicPr>
          <p:cNvPr id="62468" name="Picture 3" descr="CGIN 32 efi">
            <a:extLst>
              <a:ext uri="{FF2B5EF4-FFF2-40B4-BE49-F238E27FC236}">
                <a16:creationId xmlns:a16="http://schemas.microsoft.com/office/drawing/2014/main" id="{7DB31D52-F8DB-45DA-80D2-CF7E18D200EB}"/>
              </a:ext>
            </a:extLst>
          </p:cNvPr>
          <p:cNvPicPr>
            <a:picLocks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9238" y="1946275"/>
            <a:ext cx="3814762" cy="3065463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C52F58E-A159-48F4-8F72-C6772475EB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Squamo-columnar junction</a:t>
            </a:r>
            <a:br>
              <a:rPr lang="en-GB" altLang="en-US"/>
            </a:br>
            <a:r>
              <a:rPr lang="en-GB" altLang="en-US"/>
              <a:t>-SCJ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8740D134-4E95-4AF3-BD55-9C965986D922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92325"/>
            <a:ext cx="3582988" cy="4360863"/>
          </a:xfrm>
          <a:solidFill>
            <a:schemeClr val="folHlink"/>
          </a:solidFill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CEB1ACAC-2320-4C90-B975-0D1639DE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2565400"/>
            <a:ext cx="38274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Times New Roman" panose="02020603050405020304" pitchFamily="18" charset="0"/>
              </a:rPr>
              <a:t>Endocervical cells – delicate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Times New Roman" panose="02020603050405020304" pitchFamily="18" charset="0"/>
              </a:rPr>
              <a:t>columnar shaped cells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EDA867A2-613D-4AD7-9219-D3A21213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5" y="4797425"/>
            <a:ext cx="4016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Squamous cells - protective</a:t>
            </a:r>
          </a:p>
        </p:txBody>
      </p:sp>
      <p:sp>
        <p:nvSpPr>
          <p:cNvPr id="8198" name="Line 6">
            <a:extLst>
              <a:ext uri="{FF2B5EF4-FFF2-40B4-BE49-F238E27FC236}">
                <a16:creationId xmlns:a16="http://schemas.microsoft.com/office/drawing/2014/main" id="{EF92E0C2-A295-488F-854A-6434CDC338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3575" y="2852738"/>
            <a:ext cx="15843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9" name="Line 7">
            <a:extLst>
              <a:ext uri="{FF2B5EF4-FFF2-40B4-BE49-F238E27FC236}">
                <a16:creationId xmlns:a16="http://schemas.microsoft.com/office/drawing/2014/main" id="{599143C6-F545-4446-A7B6-A2459C4E49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00563" y="4868863"/>
            <a:ext cx="6477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0" name="Line 8">
            <a:extLst>
              <a:ext uri="{FF2B5EF4-FFF2-40B4-BE49-F238E27FC236}">
                <a16:creationId xmlns:a16="http://schemas.microsoft.com/office/drawing/2014/main" id="{846C5915-5E40-441B-B840-C203953EE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0338" y="4221163"/>
            <a:ext cx="71437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066FA8DD-F315-405C-A0C6-E9C25E331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5445125"/>
            <a:ext cx="638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Verdana" panose="020B0604030504040204" pitchFamily="34" charset="0"/>
              </a:rPr>
              <a:t>SCJ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1D5DB091-B589-4E7C-B1B9-F068CA7954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GB"/>
              <a:t>? Invasive Carcinoma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41D111CF-5320-4FFC-824E-45703F5CDA5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4213" y="1993900"/>
            <a:ext cx="3814762" cy="4114800"/>
          </a:xfrm>
        </p:spPr>
        <p:txBody>
          <a:bodyPr/>
          <a:lstStyle/>
          <a:p>
            <a:pPr eaLnBrk="1" hangingPunct="1"/>
            <a:endParaRPr lang="en-GB" altLang="en-GB" sz="2800"/>
          </a:p>
          <a:p>
            <a:pPr eaLnBrk="1" hangingPunct="1"/>
            <a:r>
              <a:rPr lang="en-GB" altLang="en-GB" sz="2800"/>
              <a:t>Cytological features can SUGGEST an abnormality may be worse than CIN3</a:t>
            </a:r>
          </a:p>
          <a:p>
            <a:pPr eaLnBrk="1" hangingPunct="1"/>
            <a:endParaRPr lang="en-GB" altLang="en-GB" sz="2800"/>
          </a:p>
          <a:p>
            <a:pPr eaLnBrk="1" hangingPunct="1"/>
            <a:r>
              <a:rPr lang="en-GB" altLang="en-GB" sz="2800"/>
              <a:t>Histological confirmation is essential</a:t>
            </a:r>
          </a:p>
        </p:txBody>
      </p:sp>
      <p:pic>
        <p:nvPicPr>
          <p:cNvPr id="63492" name="Picture 4" descr="Microinvasion">
            <a:extLst>
              <a:ext uri="{FF2B5EF4-FFF2-40B4-BE49-F238E27FC236}">
                <a16:creationId xmlns:a16="http://schemas.microsoft.com/office/drawing/2014/main" id="{7F5EE938-C1DA-42BB-B30F-E030794AA7C3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9613" y="2743200"/>
            <a:ext cx="3840162" cy="2616200"/>
          </a:xfr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42288AAC-57A6-4471-BF32-FB503A85A00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143000" y="609600"/>
            <a:ext cx="77724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4000"/>
              <a:t>Cytology of Invasive Squamous Cell Carcinoma</a:t>
            </a:r>
          </a:p>
        </p:txBody>
      </p:sp>
      <p:pic>
        <p:nvPicPr>
          <p:cNvPr id="64515" name="Picture 3" descr="Fibre Cell">
            <a:extLst>
              <a:ext uri="{FF2B5EF4-FFF2-40B4-BE49-F238E27FC236}">
                <a16:creationId xmlns:a16="http://schemas.microsoft.com/office/drawing/2014/main" id="{125C41E2-60AC-426D-9127-51EE49AA4C6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484313"/>
            <a:ext cx="3344862" cy="2305050"/>
          </a:xfrm>
          <a:noFill/>
        </p:spPr>
      </p:pic>
      <p:pic>
        <p:nvPicPr>
          <p:cNvPr id="64516" name="Picture 4" descr="Nuclear clearing">
            <a:extLst>
              <a:ext uri="{FF2B5EF4-FFF2-40B4-BE49-F238E27FC236}">
                <a16:creationId xmlns:a16="http://schemas.microsoft.com/office/drawing/2014/main" id="{E9137FC3-7F44-41F8-8D66-884F68D63C8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484313"/>
            <a:ext cx="3441700" cy="2309812"/>
          </a:xfrm>
          <a:noFill/>
        </p:spPr>
      </p:pic>
      <p:pic>
        <p:nvPicPr>
          <p:cNvPr id="64517" name="Picture 6" descr="Tadpole">
            <a:extLst>
              <a:ext uri="{FF2B5EF4-FFF2-40B4-BE49-F238E27FC236}">
                <a16:creationId xmlns:a16="http://schemas.microsoft.com/office/drawing/2014/main" id="{D93913B7-9AE6-4986-B403-FD99F4596A5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3933825"/>
            <a:ext cx="3311525" cy="2271713"/>
          </a:xfrm>
        </p:spPr>
      </p:pic>
      <p:pic>
        <p:nvPicPr>
          <p:cNvPr id="64518" name="Picture 5" descr="Malignant diathesis &amp; scanty dysk">
            <a:extLst>
              <a:ext uri="{FF2B5EF4-FFF2-40B4-BE49-F238E27FC236}">
                <a16:creationId xmlns:a16="http://schemas.microsoft.com/office/drawing/2014/main" id="{8ABCCCE5-733C-4EB5-B938-F592FD580D2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3933825"/>
            <a:ext cx="3448050" cy="2270125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5">
            <a:extLst>
              <a:ext uri="{FF2B5EF4-FFF2-40B4-BE49-F238E27FC236}">
                <a16:creationId xmlns:a16="http://schemas.microsoft.com/office/drawing/2014/main" id="{AE8E7AF5-B36F-4835-9027-1A181BB2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Centres for HPV primary screening delivery</a:t>
            </a:r>
          </a:p>
        </p:txBody>
      </p:sp>
      <p:pic>
        <p:nvPicPr>
          <p:cNvPr id="65539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68AEBDA-1FD9-4226-998B-0A14FBE7729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913" y="1825625"/>
            <a:ext cx="3749675" cy="4351338"/>
          </a:xfrm>
        </p:spPr>
      </p:pic>
      <p:sp>
        <p:nvSpPr>
          <p:cNvPr id="65540" name="Content Placeholder 6">
            <a:extLst>
              <a:ext uri="{FF2B5EF4-FFF2-40B4-BE49-F238E27FC236}">
                <a16:creationId xmlns:a16="http://schemas.microsoft.com/office/drawing/2014/main" id="{2B8B4A25-38C1-4F9F-9C8E-4FDFDF6018B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en-US"/>
              <a:t>Bristol</a:t>
            </a:r>
          </a:p>
          <a:p>
            <a:r>
              <a:rPr lang="en-GB" altLang="en-US"/>
              <a:t>HSL London</a:t>
            </a:r>
          </a:p>
          <a:p>
            <a:r>
              <a:rPr lang="en-GB" altLang="en-US"/>
              <a:t>BSPS Chertsey</a:t>
            </a:r>
          </a:p>
          <a:p>
            <a:r>
              <a:rPr lang="en-GB" altLang="en-US"/>
              <a:t>Derby</a:t>
            </a:r>
          </a:p>
          <a:p>
            <a:r>
              <a:rPr lang="en-GB" altLang="en-US"/>
              <a:t>Manchester</a:t>
            </a:r>
          </a:p>
          <a:p>
            <a:r>
              <a:rPr lang="en-GB" altLang="en-US"/>
              <a:t>Gateshead</a:t>
            </a:r>
          </a:p>
          <a:p>
            <a:r>
              <a:rPr lang="en-GB" altLang="en-US"/>
              <a:t>Norwich</a:t>
            </a:r>
          </a:p>
          <a:p>
            <a:r>
              <a:rPr lang="en-GB" altLang="en-US"/>
              <a:t>Wolverhampton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19FBABF4-9430-4890-B3FC-32798093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MDT meeting</a:t>
            </a:r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D537CC70-8B43-4BB3-8113-78D2E6F3488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GB" altLang="en-US"/>
              <a:t>NHS CSP standards have not changed</a:t>
            </a:r>
          </a:p>
          <a:p>
            <a:r>
              <a:rPr lang="en-GB" altLang="en-US"/>
              <a:t>Depending on geography quite likely this will need to be converted to video conferencing</a:t>
            </a:r>
          </a:p>
          <a:p>
            <a:r>
              <a:rPr lang="en-GB" altLang="en-US"/>
              <a:t>May need to be rescheduled</a:t>
            </a:r>
          </a:p>
          <a:p>
            <a:r>
              <a:rPr lang="en-GB" altLang="en-US"/>
              <a:t>Your histology provider will remain responsible for the histology component</a:t>
            </a:r>
          </a:p>
          <a:p>
            <a:r>
              <a:rPr lang="en-GB" altLang="en-US"/>
              <a:t>CSPL will have a key role</a:t>
            </a:r>
          </a:p>
        </p:txBody>
      </p:sp>
      <p:pic>
        <p:nvPicPr>
          <p:cNvPr id="66564" name="Content Placeholder 4">
            <a:extLst>
              <a:ext uri="{FF2B5EF4-FFF2-40B4-BE49-F238E27FC236}">
                <a16:creationId xmlns:a16="http://schemas.microsoft.com/office/drawing/2014/main" id="{2DEDD82F-C924-4E49-BCC0-FB2ACE3DC4A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9150" y="1925638"/>
            <a:ext cx="1865313" cy="1377950"/>
          </a:xfrm>
        </p:spPr>
      </p:pic>
      <p:pic>
        <p:nvPicPr>
          <p:cNvPr id="66565" name="Picture 2">
            <a:extLst>
              <a:ext uri="{FF2B5EF4-FFF2-40B4-BE49-F238E27FC236}">
                <a16:creationId xmlns:a16="http://schemas.microsoft.com/office/drawing/2014/main" id="{59ADAF1B-F5CD-48E7-B4FE-3FC0CE23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1722438"/>
            <a:ext cx="2087562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Content Placeholder 1">
            <a:extLst>
              <a:ext uri="{FF2B5EF4-FFF2-40B4-BE49-F238E27FC236}">
                <a16:creationId xmlns:a16="http://schemas.microsoft.com/office/drawing/2014/main" id="{ED762F1C-14E4-447B-A49B-C881BCAA5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3735388"/>
            <a:ext cx="23431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3E9EB200-DB0E-4FCD-949A-25AEE0B1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HPV Vaccine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302C9E-8B97-4DF2-B884-EA6E3AE61E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85900" y="2000251"/>
          <a:ext cx="61722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3C2DB734-A805-419E-AD21-B31060CC8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68611" name="Picture 2">
            <a:extLst>
              <a:ext uri="{FF2B5EF4-FFF2-40B4-BE49-F238E27FC236}">
                <a16:creationId xmlns:a16="http://schemas.microsoft.com/office/drawing/2014/main" id="{E1DF34FD-9910-4F12-9F28-4FB6BFEB06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22395" r="25674" b="30054"/>
          <a:stretch>
            <a:fillRect/>
          </a:stretch>
        </p:blipFill>
        <p:spPr>
          <a:xfrm>
            <a:off x="649288" y="2362200"/>
            <a:ext cx="6115050" cy="3509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2">
            <a:extLst>
              <a:ext uri="{FF2B5EF4-FFF2-40B4-BE49-F238E27FC236}">
                <a16:creationId xmlns:a16="http://schemas.microsoft.com/office/drawing/2014/main" id="{288A01DC-DE2A-4B57-B7A9-C5289AC0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1" t="22519" r="24339" b="61111"/>
          <a:stretch>
            <a:fillRect/>
          </a:stretch>
        </p:blipFill>
        <p:spPr bwMode="auto">
          <a:xfrm>
            <a:off x="468313" y="361950"/>
            <a:ext cx="5246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Rectangle 3">
            <a:extLst>
              <a:ext uri="{FF2B5EF4-FFF2-40B4-BE49-F238E27FC236}">
                <a16:creationId xmlns:a16="http://schemas.microsoft.com/office/drawing/2014/main" id="{DE8176F1-201E-4128-B7AD-EC9168CC9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150" y="1085850"/>
            <a:ext cx="1885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i="1"/>
              <a:t>BMJ 2019; 365 doi: </a:t>
            </a:r>
            <a:r>
              <a:rPr lang="en-GB" altLang="en-US" sz="1800" i="1">
                <a:hlinkClick r:id="rId4"/>
              </a:rPr>
              <a:t>https://doi.org/10.1136/bmj.l1161</a:t>
            </a:r>
            <a:r>
              <a:rPr lang="en-GB" altLang="en-US" sz="1800" i="1"/>
              <a:t> </a:t>
            </a:r>
            <a:endParaRPr lang="en-GB" altLang="en-US" sz="18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383F222A-3FCC-448B-B65C-0A69511E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Cervical screening – a sales pitch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81B39-069A-4DF5-8BC5-E69D92FF7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By far the biggest use of molecular testing in any branch of cellular pathology</a:t>
            </a:r>
          </a:p>
          <a:p>
            <a:pPr>
              <a:defRPr/>
            </a:pPr>
            <a:r>
              <a:rPr lang="en-GB" dirty="0"/>
              <a:t>Cutting edge changes, research opportunities</a:t>
            </a:r>
          </a:p>
          <a:p>
            <a:pPr>
              <a:defRPr/>
            </a:pPr>
            <a:r>
              <a:rPr lang="en-GB" dirty="0"/>
              <a:t>Making a really big difference to a large number of patients</a:t>
            </a:r>
          </a:p>
          <a:p>
            <a:pPr>
              <a:defRPr/>
            </a:pPr>
            <a:r>
              <a:rPr lang="en-GB" dirty="0"/>
              <a:t>High profile, well funded</a:t>
            </a:r>
          </a:p>
          <a:p>
            <a:pPr>
              <a:defRPr/>
            </a:pPr>
            <a:r>
              <a:rPr lang="en-GB" dirty="0"/>
              <a:t>Lots of opportunities for a keen young pathologist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dirty="0"/>
              <a:t>Cervical cancer will become more rare but some form of screening likely to be needed for many years to come.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BE7BE61-9D4D-4FDC-9D99-A744E750EA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/>
              <a:t>Wide Ectropion</a:t>
            </a:r>
          </a:p>
        </p:txBody>
      </p:sp>
      <p:pic>
        <p:nvPicPr>
          <p:cNvPr id="9219" name="Picture 3" descr="Wide ectropion">
            <a:extLst>
              <a:ext uri="{FF2B5EF4-FFF2-40B4-BE49-F238E27FC236}">
                <a16:creationId xmlns:a16="http://schemas.microsoft.com/office/drawing/2014/main" id="{52DD77AB-FCDC-41BE-A1C9-555392E97596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7725" y="2505075"/>
            <a:ext cx="4486275" cy="30416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612475A-F1F0-41A8-A818-B965B64ECF8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524000"/>
            <a:ext cx="8178800" cy="4533900"/>
          </a:xfrm>
        </p:spPr>
        <p:txBody>
          <a:bodyPr/>
          <a:lstStyle/>
          <a:p>
            <a:pPr eaLnBrk="1" hangingPunct="1"/>
            <a:r>
              <a:rPr lang="en-GB" altLang="en-GB"/>
              <a:t>At puberty &amp; in pregnancy the SCJ everts out beyond the cervical os.</a:t>
            </a:r>
          </a:p>
          <a:p>
            <a:pPr eaLnBrk="1" hangingPunct="1"/>
            <a:endParaRPr lang="en-GB" altLang="en-GB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GB"/>
              <a:t>          	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C8BF6F3-BBA1-4E57-A316-748B572C69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GB" b="1"/>
              <a:t>Ectropion / Erosion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4355712B-70C2-4368-8203-0E0725CA2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 bwMode="auto">
          <a:xfrm>
            <a:off x="1619250" y="3284538"/>
            <a:ext cx="60975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F81F5BD8-00B9-44CB-BDDC-1C268F324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5805488"/>
            <a:ext cx="112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Verdana" panose="020B0604030504040204" pitchFamily="34" charset="0"/>
              </a:rPr>
              <a:t>Normal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453E8C9D-8CA3-413C-B457-B133575D0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805488"/>
            <a:ext cx="1409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Verdana" panose="020B0604030504040204" pitchFamily="34" charset="0"/>
              </a:rPr>
              <a:t>Ectropion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ABFB0E9-0BF2-4839-8EB6-C814FE72CE38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68313" y="0"/>
            <a:ext cx="8243887" cy="1314450"/>
          </a:xfrm>
        </p:spPr>
        <p:txBody>
          <a:bodyPr/>
          <a:lstStyle/>
          <a:p>
            <a:pPr eaLnBrk="1" hangingPunct="1"/>
            <a:r>
              <a:rPr lang="en-GB" altLang="en-US"/>
              <a:t>Taking the Sample</a:t>
            </a:r>
          </a:p>
        </p:txBody>
      </p:sp>
      <p:pic>
        <p:nvPicPr>
          <p:cNvPr id="11267" name="Picture 3" descr="Taking a spatula sample">
            <a:extLst>
              <a:ext uri="{FF2B5EF4-FFF2-40B4-BE49-F238E27FC236}">
                <a16:creationId xmlns:a16="http://schemas.microsoft.com/office/drawing/2014/main" id="{13B33CE3-4C5B-430A-BE20-56740EFAFFF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8638" y="2017713"/>
            <a:ext cx="2552700" cy="1838325"/>
          </a:xfrm>
          <a:noFill/>
        </p:spPr>
      </p:pic>
      <p:pic>
        <p:nvPicPr>
          <p:cNvPr id="11268" name="Picture 4" descr="Taking an endocervical brush sample">
            <a:extLst>
              <a:ext uri="{FF2B5EF4-FFF2-40B4-BE49-F238E27FC236}">
                <a16:creationId xmlns:a16="http://schemas.microsoft.com/office/drawing/2014/main" id="{2200E867-AA1E-45B4-A993-AA721B7163E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4149725"/>
            <a:ext cx="2449512" cy="2189163"/>
          </a:xfrm>
          <a:noFill/>
        </p:spPr>
      </p:pic>
      <p:pic>
        <p:nvPicPr>
          <p:cNvPr id="11269" name="Picture 5" descr="Cervex brush sampling">
            <a:extLst>
              <a:ext uri="{FF2B5EF4-FFF2-40B4-BE49-F238E27FC236}">
                <a16:creationId xmlns:a16="http://schemas.microsoft.com/office/drawing/2014/main" id="{AA8D742F-EE32-47C1-AE3A-E5FDC99EBB4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484313"/>
            <a:ext cx="2663825" cy="2476500"/>
          </a:xfrm>
        </p:spPr>
      </p:pic>
      <p:pic>
        <p:nvPicPr>
          <p:cNvPr id="11270" name="Picture 6" descr="Cervex Broom Cross section">
            <a:extLst>
              <a:ext uri="{FF2B5EF4-FFF2-40B4-BE49-F238E27FC236}">
                <a16:creationId xmlns:a16="http://schemas.microsoft.com/office/drawing/2014/main" id="{E2B54604-15EA-470F-A4CA-DEEF2653365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4365625"/>
            <a:ext cx="4357687" cy="18335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1B92BBB8-D2BC-4A33-B66E-35A6652131A2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2291" name="Content Placeholder 7" descr="A picture containing toiletry&#10;&#10;Description automatically generated">
            <a:extLst>
              <a:ext uri="{FF2B5EF4-FFF2-40B4-BE49-F238E27FC236}">
                <a16:creationId xmlns:a16="http://schemas.microsoft.com/office/drawing/2014/main" id="{FFEEBF73-9B78-442E-A7F2-80D6674425A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4188" y="1946275"/>
            <a:ext cx="6219825" cy="4664075"/>
          </a:xfrm>
        </p:spPr>
      </p:pic>
      <p:sp>
        <p:nvSpPr>
          <p:cNvPr id="12292" name="Content Placeholder 3">
            <a:extLst>
              <a:ext uri="{FF2B5EF4-FFF2-40B4-BE49-F238E27FC236}">
                <a16:creationId xmlns:a16="http://schemas.microsoft.com/office/drawing/2014/main" id="{2A7AF3A1-A013-493C-AAFE-3415F00FE46E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2293" name="Content Placeholder 4">
            <a:extLst>
              <a:ext uri="{FF2B5EF4-FFF2-40B4-BE49-F238E27FC236}">
                <a16:creationId xmlns:a16="http://schemas.microsoft.com/office/drawing/2014/main" id="{48C064B7-F5A6-49C6-96C2-4857C3C89CA4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2294" name="Content Placeholder 5">
            <a:extLst>
              <a:ext uri="{FF2B5EF4-FFF2-40B4-BE49-F238E27FC236}">
                <a16:creationId xmlns:a16="http://schemas.microsoft.com/office/drawing/2014/main" id="{9F90DD7E-0710-453D-800B-DAF67A9534EF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3743</TotalTime>
  <Words>913</Words>
  <Application>Microsoft Office PowerPoint</Application>
  <PresentationFormat>On-screen Show (4:3)</PresentationFormat>
  <Paragraphs>219</Paragraphs>
  <Slides>56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Times New Roman</vt:lpstr>
      <vt:lpstr>Arial</vt:lpstr>
      <vt:lpstr>Calibri Light</vt:lpstr>
      <vt:lpstr>Calibri</vt:lpstr>
      <vt:lpstr>Verdana</vt:lpstr>
      <vt:lpstr>Wingdings</vt:lpstr>
      <vt:lpstr>Office Theme</vt:lpstr>
      <vt:lpstr>Microsoft Photo Editor 3.0 Photo</vt:lpstr>
      <vt:lpstr>Cervical Cytology</vt:lpstr>
      <vt:lpstr>Needs a new title…..</vt:lpstr>
      <vt:lpstr>Cervical Screening Pathology</vt:lpstr>
      <vt:lpstr>Normal Cervix</vt:lpstr>
      <vt:lpstr>Squamo-columnar junction -SCJ</vt:lpstr>
      <vt:lpstr>Wide Ectropion</vt:lpstr>
      <vt:lpstr>Ectropion / Erosion</vt:lpstr>
      <vt:lpstr>Taking the Sample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Jane Bloggs 06/12345</vt:lpstr>
      <vt:lpstr>Screening a cervical cytology sample</vt:lpstr>
      <vt:lpstr>SCREENING PROCESS</vt:lpstr>
      <vt:lpstr>PowerPoint Presentation</vt:lpstr>
      <vt:lpstr>Koilocytosis</vt:lpstr>
      <vt:lpstr>CIN 1</vt:lpstr>
      <vt:lpstr>CIN2</vt:lpstr>
      <vt:lpstr>CIN3</vt:lpstr>
      <vt:lpstr>Morphology  - terminology</vt:lpstr>
      <vt:lpstr>Squamous Epithelium</vt:lpstr>
      <vt:lpstr>PowerPoint Presentation</vt:lpstr>
      <vt:lpstr>Normal squamous cells</vt:lpstr>
      <vt:lpstr>Endocervical  Cells</vt:lpstr>
      <vt:lpstr>Transformation Zone</vt:lpstr>
      <vt:lpstr>Metaplastic Cells</vt:lpstr>
      <vt:lpstr>Non cervical cells</vt:lpstr>
      <vt:lpstr>Endometrial Cells</vt:lpstr>
      <vt:lpstr>Non-Epithelial Cells</vt:lpstr>
      <vt:lpstr>Infections – </vt:lpstr>
      <vt:lpstr>Management – all HPV positive</vt:lpstr>
      <vt:lpstr>DYSKARYOSIS</vt:lpstr>
      <vt:lpstr>Grading Dyskaryosis</vt:lpstr>
      <vt:lpstr>Low Grade Dyskaryosis</vt:lpstr>
      <vt:lpstr>Koilocytes (HPV)</vt:lpstr>
      <vt:lpstr>Low grade dyskaryosis ( koilocytes)</vt:lpstr>
      <vt:lpstr>High grade Dyskaryosis (moderate)</vt:lpstr>
      <vt:lpstr>High Grade Dyskaryosis (severe)</vt:lpstr>
      <vt:lpstr>Borderline Change in Squamous cells </vt:lpstr>
      <vt:lpstr>PowerPoint Presentation</vt:lpstr>
      <vt:lpstr>BCE</vt:lpstr>
      <vt:lpstr>BCE</vt:lpstr>
      <vt:lpstr>Features of ? Endocervical glandular abnormality (6)</vt:lpstr>
      <vt:lpstr>? Invasive Carcinoma</vt:lpstr>
      <vt:lpstr>Cytology of Invasive Squamous Cell Carcinoma</vt:lpstr>
      <vt:lpstr>Centres for HPV primary screening delivery</vt:lpstr>
      <vt:lpstr>MDT meeting</vt:lpstr>
      <vt:lpstr>HPV Vaccine</vt:lpstr>
      <vt:lpstr>PowerPoint Presentation</vt:lpstr>
      <vt:lpstr>Cervical screening – a sales pitch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Sohail</dc:creator>
  <cp:lastModifiedBy>Muhammed Sohail</cp:lastModifiedBy>
  <cp:revision>35</cp:revision>
  <cp:lastPrinted>2017-08-15T13:49:10Z</cp:lastPrinted>
  <dcterms:created xsi:type="dcterms:W3CDTF">1601-01-01T00:00:00Z</dcterms:created>
  <dcterms:modified xsi:type="dcterms:W3CDTF">2019-09-09T10:35:37Z</dcterms:modified>
</cp:coreProperties>
</file>