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2" r:id="rId4"/>
  </p:sldMasterIdLst>
  <p:notesMasterIdLst>
    <p:notesMasterId r:id="rId94"/>
  </p:notesMasterIdLst>
  <p:handoutMasterIdLst>
    <p:handoutMasterId r:id="rId95"/>
  </p:handoutMasterIdLst>
  <p:sldIdLst>
    <p:sldId id="365" r:id="rId5"/>
    <p:sldId id="258" r:id="rId6"/>
    <p:sldId id="257" r:id="rId7"/>
    <p:sldId id="277" r:id="rId8"/>
    <p:sldId id="371" r:id="rId9"/>
    <p:sldId id="370" r:id="rId10"/>
    <p:sldId id="369" r:id="rId11"/>
    <p:sldId id="278" r:id="rId12"/>
    <p:sldId id="362" r:id="rId13"/>
    <p:sldId id="286" r:id="rId14"/>
    <p:sldId id="287" r:id="rId15"/>
    <p:sldId id="288" r:id="rId16"/>
    <p:sldId id="289" r:id="rId17"/>
    <p:sldId id="337" r:id="rId18"/>
    <p:sldId id="279" r:id="rId19"/>
    <p:sldId id="281" r:id="rId20"/>
    <p:sldId id="282" r:id="rId21"/>
    <p:sldId id="284" r:id="rId22"/>
    <p:sldId id="280" r:id="rId23"/>
    <p:sldId id="283" r:id="rId24"/>
    <p:sldId id="295" r:id="rId25"/>
    <p:sldId id="297" r:id="rId26"/>
    <p:sldId id="298" r:id="rId27"/>
    <p:sldId id="299" r:id="rId28"/>
    <p:sldId id="300" r:id="rId29"/>
    <p:sldId id="303" r:id="rId30"/>
    <p:sldId id="305" r:id="rId31"/>
    <p:sldId id="306" r:id="rId32"/>
    <p:sldId id="285" r:id="rId33"/>
    <p:sldId id="290" r:id="rId34"/>
    <p:sldId id="291" r:id="rId35"/>
    <p:sldId id="292" r:id="rId36"/>
    <p:sldId id="293" r:id="rId37"/>
    <p:sldId id="308" r:id="rId38"/>
    <p:sldId id="340" r:id="rId39"/>
    <p:sldId id="341" r:id="rId40"/>
    <p:sldId id="301" r:id="rId41"/>
    <p:sldId id="302" r:id="rId42"/>
    <p:sldId id="342" r:id="rId43"/>
    <p:sldId id="343" r:id="rId44"/>
    <p:sldId id="344" r:id="rId45"/>
    <p:sldId id="339" r:id="rId46"/>
    <p:sldId id="307" r:id="rId47"/>
    <p:sldId id="309" r:id="rId48"/>
    <p:sldId id="310" r:id="rId49"/>
    <p:sldId id="311" r:id="rId50"/>
    <p:sldId id="338" r:id="rId51"/>
    <p:sldId id="313" r:id="rId52"/>
    <p:sldId id="314" r:id="rId53"/>
    <p:sldId id="315" r:id="rId54"/>
    <p:sldId id="335" r:id="rId55"/>
    <p:sldId id="316" r:id="rId56"/>
    <p:sldId id="317" r:id="rId57"/>
    <p:sldId id="318" r:id="rId58"/>
    <p:sldId id="334" r:id="rId59"/>
    <p:sldId id="319" r:id="rId60"/>
    <p:sldId id="320" r:id="rId61"/>
    <p:sldId id="321" r:id="rId62"/>
    <p:sldId id="322" r:id="rId63"/>
    <p:sldId id="323" r:id="rId64"/>
    <p:sldId id="336" r:id="rId65"/>
    <p:sldId id="324" r:id="rId66"/>
    <p:sldId id="326" r:id="rId67"/>
    <p:sldId id="325" r:id="rId68"/>
    <p:sldId id="327" r:id="rId69"/>
    <p:sldId id="328" r:id="rId70"/>
    <p:sldId id="329" r:id="rId71"/>
    <p:sldId id="330" r:id="rId72"/>
    <p:sldId id="331" r:id="rId73"/>
    <p:sldId id="332" r:id="rId74"/>
    <p:sldId id="359" r:id="rId75"/>
    <p:sldId id="345" r:id="rId76"/>
    <p:sldId id="368" r:id="rId77"/>
    <p:sldId id="346" r:id="rId78"/>
    <p:sldId id="367" r:id="rId79"/>
    <p:sldId id="366" r:id="rId80"/>
    <p:sldId id="347" r:id="rId81"/>
    <p:sldId id="364" r:id="rId82"/>
    <p:sldId id="348" r:id="rId83"/>
    <p:sldId id="356" r:id="rId84"/>
    <p:sldId id="349" r:id="rId85"/>
    <p:sldId id="350" r:id="rId86"/>
    <p:sldId id="351" r:id="rId87"/>
    <p:sldId id="352" r:id="rId88"/>
    <p:sldId id="363" r:id="rId89"/>
    <p:sldId id="355" r:id="rId90"/>
    <p:sldId id="357" r:id="rId91"/>
    <p:sldId id="361" r:id="rId92"/>
    <p:sldId id="333" r:id="rId93"/>
  </p:sldIdLst>
  <p:sldSz cx="9144000" cy="6858000" type="screen4x3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39" autoAdjust="0"/>
    <p:restoredTop sz="90929"/>
  </p:normalViewPr>
  <p:slideViewPr>
    <p:cSldViewPr>
      <p:cViewPr varScale="1">
        <p:scale>
          <a:sx n="65" d="100"/>
          <a:sy n="65" d="100"/>
        </p:scale>
        <p:origin x="1728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11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slide" Target="slides/slide72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97" Type="http://schemas.openxmlformats.org/officeDocument/2006/relationships/viewProps" Target="viewProp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87" Type="http://schemas.openxmlformats.org/officeDocument/2006/relationships/slide" Target="slides/slide83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90" Type="http://schemas.openxmlformats.org/officeDocument/2006/relationships/slide" Target="slides/slide86.xml"/><Relationship Id="rId95" Type="http://schemas.openxmlformats.org/officeDocument/2006/relationships/handoutMaster" Target="handoutMasters/handoutMaster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openxmlformats.org/officeDocument/2006/relationships/slide" Target="slides/slide89.xml"/><Relationship Id="rId98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notesMaster" Target="notesMasters/notesMaster1.xml"/><Relationship Id="rId9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92E4AB0F-B5FB-4202-AF77-0C45567B4AB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82348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A1A564-17CF-408D-9A9A-D74943CD54F4}" type="datetimeFigureOut">
              <a:rPr lang="en-GB" smtClean="0"/>
              <a:pPr/>
              <a:t>22/08/2019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7B47D8-A0C4-41ED-958E-7BC1F354B6D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0981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For</a:t>
            </a:r>
            <a:r>
              <a:rPr lang="en-US" baseline="0" dirty="0"/>
              <a:t> cutup there is n</a:t>
            </a:r>
            <a:r>
              <a:rPr lang="en-US" dirty="0"/>
              <a:t>o evidence better than C (case control / cohort studies) or D (case study, expert opinion)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71695D-2166-F04E-B057-513EBB81426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908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7054DB-E89A-44DA-B411-0EB84E3095F9}" type="datetime1">
              <a:rPr lang="en-US" altLang="en-US" smtClean="0">
                <a:solidFill>
                  <a:srgbClr val="FFFFFF"/>
                </a:solidFill>
              </a:rPr>
              <a:pPr>
                <a:defRPr/>
              </a:pPr>
              <a:t>8/22/2019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A5A9F9-3DDC-48FF-B7C0-FF88550258A0}" type="slidenum">
              <a:rPr lang="en-GB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309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7FF963D-FA5D-4EA4-B964-3B4029815F72}" type="datetime1">
              <a:rPr lang="en-US" altLang="en-US" smtClean="0">
                <a:solidFill>
                  <a:srgbClr val="FFFFFF"/>
                </a:solidFill>
              </a:rPr>
              <a:pPr>
                <a:defRPr/>
              </a:pPr>
              <a:t>8/22/2019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E518BB-0460-47F4-A341-1F4D02A71B51}" type="slidenum">
              <a:rPr lang="en-GB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1341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ACDA28-E64D-4357-B85B-02972708B5B9}" type="datetime1">
              <a:rPr lang="en-US" altLang="en-US" smtClean="0">
                <a:solidFill>
                  <a:srgbClr val="FFFFFF"/>
                </a:solidFill>
              </a:rPr>
              <a:pPr>
                <a:defRPr/>
              </a:pPr>
              <a:t>8/22/2019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BDA925-7DB5-4C65-B845-54D57D5F120D}" type="slidenum">
              <a:rPr lang="en-GB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344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86B4C83-1C71-42A8-B4A5-A8D2357D4741}" type="datetime1">
              <a:rPr lang="en-US" altLang="en-US" smtClean="0">
                <a:solidFill>
                  <a:srgbClr val="FFFFFF"/>
                </a:solidFill>
              </a:rPr>
              <a:pPr>
                <a:defRPr/>
              </a:pPr>
              <a:t>8/22/2019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1FC8E7-1C6B-4CCA-85A4-F06616DDEE1F}" type="slidenum">
              <a:rPr lang="en-GB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8840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142E782-A051-494B-B6F9-F564603A6832}" type="datetime1">
              <a:rPr lang="en-US" altLang="en-US" smtClean="0">
                <a:solidFill>
                  <a:srgbClr val="FFFFFF"/>
                </a:solidFill>
              </a:rPr>
              <a:pPr>
                <a:defRPr/>
              </a:pPr>
              <a:t>8/22/2019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6FCA4E-4EAE-420D-B698-EE649BBAD83B}" type="slidenum">
              <a:rPr lang="en-GB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2494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C6F7B93-5962-4798-89D5-E928EAC6EBA6}" type="datetime1">
              <a:rPr lang="en-US" altLang="en-US" smtClean="0">
                <a:solidFill>
                  <a:srgbClr val="FFFFFF"/>
                </a:solidFill>
              </a:rPr>
              <a:pPr>
                <a:defRPr/>
              </a:pPr>
              <a:t>8/22/2019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4D93DC-33C7-4557-B1DD-F4B35F64847E}" type="slidenum">
              <a:rPr lang="en-GB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173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8A4A17A-B26E-46BA-B6C5-22D82A25DDCB}" type="datetime1">
              <a:rPr lang="en-US" altLang="en-US" smtClean="0">
                <a:solidFill>
                  <a:srgbClr val="FFFFFF"/>
                </a:solidFill>
              </a:rPr>
              <a:pPr>
                <a:defRPr/>
              </a:pPr>
              <a:t>8/22/2019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026E8E-43D2-43BA-A5A6-57ACAB9537DC}" type="slidenum">
              <a:rPr lang="en-GB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9547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7434686-CBAB-42BD-B3F9-BB73EE421578}" type="datetime1">
              <a:rPr lang="en-US" altLang="en-US" smtClean="0">
                <a:solidFill>
                  <a:srgbClr val="FFFFFF"/>
                </a:solidFill>
              </a:rPr>
              <a:pPr>
                <a:defRPr/>
              </a:pPr>
              <a:t>8/22/2019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AEC8AB-F2EA-4C59-8C1A-86A3733E986C}" type="slidenum">
              <a:rPr lang="en-GB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941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DEEF8AD-6006-4401-9700-B68766AB095D}" type="datetime1">
              <a:rPr lang="en-US" altLang="en-US" smtClean="0">
                <a:solidFill>
                  <a:srgbClr val="FFFFFF"/>
                </a:solidFill>
              </a:rPr>
              <a:pPr>
                <a:defRPr/>
              </a:pPr>
              <a:t>8/22/2019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3AC707-0E53-499D-9087-E8437C64FCAC}" type="slidenum">
              <a:rPr lang="en-GB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4352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10C0CD-FC60-4B6C-977C-B6EFFD9FFFAA}" type="datetime1">
              <a:rPr lang="en-US" altLang="en-US" smtClean="0">
                <a:solidFill>
                  <a:srgbClr val="FFFFFF"/>
                </a:solidFill>
              </a:rPr>
              <a:pPr>
                <a:defRPr/>
              </a:pPr>
              <a:t>8/22/2019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490F7C-FB7A-40BF-AA7B-4C5D6BFED70F}" type="slidenum">
              <a:rPr lang="en-GB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597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EDEF175-5BD7-4264-B53C-E7FBF041C2F2}" type="datetime1">
              <a:rPr lang="en-US" altLang="en-US" smtClean="0">
                <a:solidFill>
                  <a:srgbClr val="FFFFFF"/>
                </a:solidFill>
              </a:rPr>
              <a:pPr>
                <a:defRPr/>
              </a:pPr>
              <a:t>8/22/2019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644F6B-4C85-4C33-BF0B-B594075E68CF}" type="slidenum">
              <a:rPr lang="en-GB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806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B810E6D-AA4A-43C5-B2DF-A61238BA56A6}" type="datetime1">
              <a:rPr lang="en-US" altLang="en-US" smtClean="0">
                <a:solidFill>
                  <a:srgbClr val="FFFFFF"/>
                </a:solidFill>
              </a:rPr>
              <a:pPr>
                <a:defRPr/>
              </a:pPr>
              <a:t>8/22/2019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A9703D3-2C73-40DC-8919-BA1979503557}" type="slidenum">
              <a:rPr lang="en-GB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621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1268760"/>
            <a:ext cx="7772400" cy="1470025"/>
          </a:xfrm>
        </p:spPr>
        <p:txBody>
          <a:bodyPr/>
          <a:lstStyle/>
          <a:p>
            <a:r>
              <a:rPr lang="en-GB" dirty="0"/>
              <a:t>Introduction to Surgical Pathology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640" y="2996952"/>
            <a:ext cx="6400800" cy="3240360"/>
          </a:xfrm>
        </p:spPr>
        <p:txBody>
          <a:bodyPr>
            <a:normAutofit/>
          </a:bodyPr>
          <a:lstStyle/>
          <a:p>
            <a:pPr eaLnBrk="0" hangingPunct="0">
              <a:spcBef>
                <a:spcPct val="0"/>
              </a:spcBef>
            </a:pPr>
            <a:r>
              <a:rPr kumimoji="1" lang="en-GB" altLang="en-US" b="1" dirty="0">
                <a:solidFill>
                  <a:schemeClr val="tx1"/>
                </a:solidFill>
              </a:rPr>
              <a:t>Angus McGregor</a:t>
            </a:r>
          </a:p>
          <a:p>
            <a:pPr eaLnBrk="0" hangingPunct="0">
              <a:spcBef>
                <a:spcPct val="0"/>
              </a:spcBef>
            </a:pPr>
            <a:r>
              <a:rPr kumimoji="1" lang="en-GB" altLang="en-US" b="1" dirty="0">
                <a:solidFill>
                  <a:schemeClr val="tx1"/>
                </a:solidFill>
              </a:rPr>
              <a:t>Leicester Royal Infirmary</a:t>
            </a:r>
          </a:p>
          <a:p>
            <a:pPr eaLnBrk="0" hangingPunct="0">
              <a:spcBef>
                <a:spcPct val="0"/>
              </a:spcBef>
            </a:pPr>
            <a:endParaRPr kumimoji="1" lang="en-GB" altLang="en-US" b="1" dirty="0">
              <a:solidFill>
                <a:schemeClr val="tx1"/>
              </a:solidFill>
            </a:endParaRPr>
          </a:p>
          <a:p>
            <a:pPr eaLnBrk="0" hangingPunct="0">
              <a:spcBef>
                <a:spcPct val="0"/>
              </a:spcBef>
            </a:pPr>
            <a:endParaRPr kumimoji="1" lang="en-GB" altLang="en-US" b="1" dirty="0">
              <a:solidFill>
                <a:schemeClr val="tx1"/>
              </a:solidFill>
            </a:endParaRPr>
          </a:p>
          <a:p>
            <a:pPr eaLnBrk="0" hangingPunct="0">
              <a:spcBef>
                <a:spcPct val="0"/>
              </a:spcBef>
            </a:pPr>
            <a:r>
              <a:rPr kumimoji="1" lang="en-GB" altLang="en-US" b="1" dirty="0">
                <a:solidFill>
                  <a:schemeClr val="tx1"/>
                </a:solidFill>
              </a:rPr>
              <a:t>September 2019</a:t>
            </a:r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7054DB-E89A-44DA-B411-0EB84E3095F9}" type="datetime1">
              <a:rPr lang="en-US" altLang="en-US" smtClean="0">
                <a:solidFill>
                  <a:srgbClr val="FFFFFF"/>
                </a:solidFill>
              </a:rPr>
              <a:pPr>
                <a:defRPr/>
              </a:pPr>
              <a:t>8/22/2019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A5A9F9-3DDC-48FF-B7C0-FF88550258A0}" type="slidenum">
              <a:rPr lang="en-GB" smtClean="0">
                <a:solidFill>
                  <a:srgbClr val="FFFFFF"/>
                </a:solidFill>
              </a:rPr>
              <a:pPr>
                <a:defRPr/>
              </a:pPr>
              <a:t>1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4255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SCN08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SCN082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2000" y="908720"/>
            <a:ext cx="350848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+mj-lt"/>
              </a:rPr>
              <a:t>Use mm not cm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SCN082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SCN082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19672" y="1052736"/>
            <a:ext cx="273630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u="sng" dirty="0">
                <a:solidFill>
                  <a:schemeClr val="bg2"/>
                </a:solidFill>
                <a:latin typeface="+mj-lt"/>
              </a:rPr>
              <a:t>Face Down</a:t>
            </a:r>
          </a:p>
          <a:p>
            <a:r>
              <a:rPr lang="en-GB" sz="2800" dirty="0">
                <a:solidFill>
                  <a:schemeClr val="bg2"/>
                </a:solidFill>
                <a:latin typeface="+mj-lt"/>
              </a:rPr>
              <a:t>The </a:t>
            </a:r>
            <a:r>
              <a:rPr lang="en-GB" sz="2800" b="1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BOTTOM</a:t>
            </a:r>
            <a:r>
              <a:rPr lang="en-GB" sz="28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 </a:t>
            </a:r>
            <a:r>
              <a:rPr lang="en-GB" sz="2800" dirty="0">
                <a:solidFill>
                  <a:schemeClr val="bg2"/>
                </a:solidFill>
                <a:latin typeface="+mj-lt"/>
              </a:rPr>
              <a:t>surface is the one the lab staff cut first</a:t>
            </a:r>
          </a:p>
          <a:p>
            <a:endParaRPr lang="en-GB" sz="2800" dirty="0">
              <a:solidFill>
                <a:schemeClr val="bg2"/>
              </a:solidFill>
              <a:latin typeface="+mj-lt"/>
            </a:endParaRPr>
          </a:p>
          <a:p>
            <a:r>
              <a:rPr lang="en-GB" sz="2800" dirty="0">
                <a:solidFill>
                  <a:schemeClr val="bg2"/>
                </a:solidFill>
                <a:latin typeface="+mj-lt"/>
              </a:rPr>
              <a:t>i.e. the surface </a:t>
            </a:r>
            <a:r>
              <a:rPr lang="en-GB" sz="2800" b="1" dirty="0">
                <a:solidFill>
                  <a:srgbClr val="0000BF"/>
                </a:solidFill>
                <a:latin typeface="+mj-lt"/>
              </a:rPr>
              <a:t>you want to see </a:t>
            </a:r>
            <a:r>
              <a:rPr lang="en-GB" sz="2800" dirty="0">
                <a:solidFill>
                  <a:schemeClr val="bg2"/>
                </a:solidFill>
                <a:latin typeface="+mj-lt"/>
              </a:rPr>
              <a:t>first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059285ulc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 descr="Appendix and tool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Appendix tip cu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Appendix end cu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Appendix in cassett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84168" y="1166842"/>
            <a:ext cx="2520280" cy="34163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latin typeface="+mj-lt"/>
              </a:rPr>
              <a:t>Use the space but don’t overfill the cassette</a:t>
            </a:r>
          </a:p>
          <a:p>
            <a:endParaRPr lang="en-GB" dirty="0">
              <a:latin typeface="+mj-lt"/>
            </a:endParaRPr>
          </a:p>
          <a:p>
            <a:r>
              <a:rPr lang="en-GB" dirty="0">
                <a:latin typeface="+mj-lt"/>
              </a:rPr>
              <a:t>Extra stains?</a:t>
            </a:r>
          </a:p>
          <a:p>
            <a:endParaRPr lang="en-GB" dirty="0">
              <a:latin typeface="+mj-lt"/>
            </a:endParaRPr>
          </a:p>
          <a:p>
            <a:r>
              <a:rPr lang="en-GB" dirty="0">
                <a:latin typeface="+mj-lt"/>
              </a:rPr>
              <a:t>CT/US guided Needle cores</a:t>
            </a:r>
          </a:p>
          <a:p>
            <a:r>
              <a:rPr lang="en-GB" dirty="0">
                <a:latin typeface="+mj-lt"/>
              </a:rPr>
              <a:t>1/cassette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Appendix and po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81000"/>
            <a:ext cx="7772400" cy="685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altLang="en-US">
                <a:latin typeface="Arial Unicode MS" pitchFamily="34" charset="-128"/>
              </a:rPr>
              <a:t>CELLULAR PATHOLOGY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524000"/>
            <a:ext cx="7772400" cy="4648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altLang="en-US" dirty="0">
                <a:latin typeface="Arial Unicode MS" pitchFamily="34" charset="-128"/>
              </a:rPr>
              <a:t>HISTOPATHOLOGY</a:t>
            </a:r>
          </a:p>
          <a:p>
            <a:pPr lvl="1" eaLnBrk="1" hangingPunct="1">
              <a:lnSpc>
                <a:spcPct val="90000"/>
              </a:lnSpc>
            </a:pPr>
            <a:r>
              <a:rPr lang="en-GB" altLang="en-US" dirty="0">
                <a:latin typeface="Arial Unicode MS" pitchFamily="34" charset="-128"/>
              </a:rPr>
              <a:t>Diagnostic biopsies</a:t>
            </a:r>
          </a:p>
          <a:p>
            <a:pPr lvl="1" eaLnBrk="1" hangingPunct="1">
              <a:lnSpc>
                <a:spcPct val="90000"/>
              </a:lnSpc>
            </a:pPr>
            <a:r>
              <a:rPr lang="en-GB" altLang="en-US" dirty="0">
                <a:latin typeface="Arial Unicode MS" pitchFamily="34" charset="-128"/>
              </a:rPr>
              <a:t>Resection specimens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dirty="0">
                <a:latin typeface="Arial Unicode MS" pitchFamily="34" charset="-128"/>
              </a:rPr>
              <a:t>CYTOPATHOLOGY</a:t>
            </a:r>
          </a:p>
          <a:p>
            <a:pPr lvl="1" eaLnBrk="1" hangingPunct="1">
              <a:lnSpc>
                <a:spcPct val="90000"/>
              </a:lnSpc>
            </a:pPr>
            <a:r>
              <a:rPr lang="en-GB" altLang="en-US" dirty="0">
                <a:latin typeface="Arial Unicode MS" pitchFamily="34" charset="-128"/>
              </a:rPr>
              <a:t>Cervical Screening Programme</a:t>
            </a:r>
          </a:p>
          <a:p>
            <a:pPr lvl="1" eaLnBrk="1" hangingPunct="1">
              <a:lnSpc>
                <a:spcPct val="90000"/>
              </a:lnSpc>
            </a:pPr>
            <a:r>
              <a:rPr lang="en-GB" altLang="en-US" dirty="0">
                <a:latin typeface="Arial Unicode MS" pitchFamily="34" charset="-128"/>
              </a:rPr>
              <a:t>Non-Gynaecological Cytology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dirty="0">
                <a:latin typeface="Arial Unicode MS" pitchFamily="34" charset="-128"/>
              </a:rPr>
              <a:t>AUTOPSY</a:t>
            </a:r>
          </a:p>
          <a:p>
            <a:pPr lvl="1" eaLnBrk="1" hangingPunct="1">
              <a:lnSpc>
                <a:spcPct val="90000"/>
              </a:lnSpc>
            </a:pPr>
            <a:r>
              <a:rPr lang="en-GB" altLang="en-US" dirty="0">
                <a:latin typeface="Arial Unicode MS" pitchFamily="34" charset="-128"/>
              </a:rPr>
              <a:t>Coroner’s cases (Forensic Pathology)</a:t>
            </a:r>
          </a:p>
          <a:p>
            <a:pPr lvl="1" eaLnBrk="1" hangingPunct="1">
              <a:lnSpc>
                <a:spcPct val="90000"/>
              </a:lnSpc>
            </a:pPr>
            <a:r>
              <a:rPr lang="en-GB" altLang="en-US" dirty="0">
                <a:latin typeface="Arial Unicode MS" pitchFamily="34" charset="-128"/>
              </a:rPr>
              <a:t>Consent cases</a:t>
            </a:r>
          </a:p>
          <a:p>
            <a:pPr lvl="1" eaLnBrk="1" hangingPunct="1">
              <a:lnSpc>
                <a:spcPct val="90000"/>
              </a:lnSpc>
            </a:pPr>
            <a:endParaRPr lang="en-GB" altLang="en-US" dirty="0">
              <a:latin typeface="Arial Unicode MS" pitchFamily="34" charset="-128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Appendix sections faecolit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DSCN083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DSCN083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DSCN084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DSCN084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DSCN084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DSCN084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6553200" y="5257800"/>
            <a:ext cx="2438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dirty="0">
                <a:solidFill>
                  <a:schemeClr val="bg2"/>
                </a:solidFill>
                <a:latin typeface="+mj-lt"/>
              </a:rPr>
              <a:t>Superficial multifocal BCC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DSCN084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DSCN084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DSCN0828rotate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0"/>
            <a:ext cx="5715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685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altLang="en-US" dirty="0">
                <a:latin typeface="Arial Unicode MS" pitchFamily="34" charset="-128"/>
              </a:rPr>
              <a:t>What is a Histopathologist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685800" y="1143000"/>
            <a:ext cx="3810000" cy="4876800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90000"/>
              </a:lnSpc>
            </a:pPr>
            <a:r>
              <a:rPr lang="en-GB" altLang="en-US" b="1" dirty="0">
                <a:solidFill>
                  <a:schemeClr val="accent1"/>
                </a:solidFill>
                <a:latin typeface="Arial Unicode MS" pitchFamily="34" charset="-128"/>
              </a:rPr>
              <a:t>Doctor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dirty="0">
                <a:latin typeface="Arial Unicode MS" pitchFamily="34" charset="-128"/>
              </a:rPr>
              <a:t>Scientist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dirty="0">
                <a:latin typeface="Arial Unicode MS" pitchFamily="34" charset="-128"/>
              </a:rPr>
              <a:t>Student/Reader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dirty="0" err="1">
                <a:latin typeface="Arial Unicode MS" pitchFamily="34" charset="-128"/>
              </a:rPr>
              <a:t>Microscopist</a:t>
            </a:r>
            <a:endParaRPr lang="en-GB" altLang="en-US" dirty="0">
              <a:latin typeface="Arial Unicode MS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GB" altLang="en-US" dirty="0">
                <a:solidFill>
                  <a:srgbClr val="FFFFFF"/>
                </a:solidFill>
                <a:latin typeface="Arial Unicode MS" pitchFamily="34" charset="-128"/>
              </a:rPr>
              <a:t>Anatomist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dirty="0">
                <a:latin typeface="Arial Unicode MS" pitchFamily="34" charset="-128"/>
              </a:rPr>
              <a:t>Artist 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dirty="0">
                <a:latin typeface="Arial Unicode MS" pitchFamily="34" charset="-128"/>
              </a:rPr>
              <a:t>Photographer </a:t>
            </a:r>
          </a:p>
          <a:p>
            <a:pPr eaLnBrk="1" hangingPunct="1"/>
            <a:r>
              <a:rPr lang="en-GB" altLang="en-US" dirty="0">
                <a:latin typeface="Arial Unicode MS" pitchFamily="34" charset="-128"/>
              </a:rPr>
              <a:t>Detective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dirty="0">
                <a:latin typeface="Arial Unicode MS" pitchFamily="34" charset="-128"/>
              </a:rPr>
              <a:t>Communicator written and verbal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dirty="0">
                <a:latin typeface="Arial Unicode MS" pitchFamily="34" charset="-128"/>
              </a:rPr>
              <a:t>Team mate</a:t>
            </a:r>
          </a:p>
          <a:p>
            <a:pPr eaLnBrk="1" hangingPunct="1">
              <a:lnSpc>
                <a:spcPct val="90000"/>
              </a:lnSpc>
            </a:pPr>
            <a:endParaRPr lang="en-GB" altLang="en-US" dirty="0">
              <a:latin typeface="Arial Unicode MS" pitchFamily="34" charset="-128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altLang="en-US" sz="2000" dirty="0">
                <a:latin typeface="Arial Unicode MS" pitchFamily="34" charset="-128"/>
              </a:rPr>
              <a:t>	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4932040" y="1052736"/>
            <a:ext cx="3810000" cy="5105400"/>
          </a:xfrm>
        </p:spPr>
        <p:txBody>
          <a:bodyPr>
            <a:normAutofit fontScale="92500" lnSpcReduction="20000"/>
          </a:bodyPr>
          <a:lstStyle/>
          <a:p>
            <a:pPr eaLnBrk="1" hangingPunct="1"/>
            <a:r>
              <a:rPr lang="en-GB" altLang="en-US" dirty="0">
                <a:latin typeface="Arial Unicode MS" pitchFamily="34" charset="-128"/>
              </a:rPr>
              <a:t>Teacher</a:t>
            </a:r>
          </a:p>
          <a:p>
            <a:pPr eaLnBrk="1" hangingPunct="1"/>
            <a:r>
              <a:rPr lang="en-GB" altLang="en-US" dirty="0">
                <a:latin typeface="Arial Unicode MS" pitchFamily="34" charset="-128"/>
              </a:rPr>
              <a:t>Collector</a:t>
            </a:r>
          </a:p>
          <a:p>
            <a:pPr eaLnBrk="1" hangingPunct="1"/>
            <a:r>
              <a:rPr lang="en-GB" altLang="en-US" dirty="0">
                <a:latin typeface="Arial Unicode MS" pitchFamily="34" charset="-128"/>
              </a:rPr>
              <a:t>Colleague</a:t>
            </a:r>
          </a:p>
          <a:p>
            <a:pPr eaLnBrk="1" hangingPunct="1"/>
            <a:r>
              <a:rPr lang="en-GB" altLang="en-US" dirty="0">
                <a:latin typeface="Arial Unicode MS" pitchFamily="34" charset="-128"/>
              </a:rPr>
              <a:t>Mentor</a:t>
            </a:r>
          </a:p>
          <a:p>
            <a:pPr eaLnBrk="1" hangingPunct="1"/>
            <a:r>
              <a:rPr lang="en-GB" altLang="en-US" dirty="0">
                <a:latin typeface="Arial Unicode MS" pitchFamily="34" charset="-128"/>
              </a:rPr>
              <a:t>Technophile</a:t>
            </a:r>
          </a:p>
          <a:p>
            <a:pPr eaLnBrk="1" hangingPunct="1"/>
            <a:r>
              <a:rPr lang="en-GB" altLang="en-US" dirty="0">
                <a:latin typeface="Arial Unicode MS" pitchFamily="34" charset="-128"/>
              </a:rPr>
              <a:t>Sceptic 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dirty="0">
                <a:latin typeface="Arial Unicode MS" pitchFamily="34" charset="-128"/>
              </a:rPr>
              <a:t>Team Leader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dirty="0">
                <a:latin typeface="Arial Unicode MS" pitchFamily="34" charset="-128"/>
              </a:rPr>
              <a:t>Manager</a:t>
            </a:r>
          </a:p>
          <a:p>
            <a:pPr eaLnBrk="1" hangingPunct="1"/>
            <a:r>
              <a:rPr lang="en-GB" altLang="en-US" dirty="0">
                <a:latin typeface="Arial Unicode MS" pitchFamily="34" charset="-128"/>
              </a:rPr>
              <a:t>Obsessive</a:t>
            </a:r>
          </a:p>
          <a:p>
            <a:pPr eaLnBrk="1" hangingPunct="1"/>
            <a:endParaRPr lang="en-GB" altLang="en-US" dirty="0">
              <a:latin typeface="Arial Unicode MS" pitchFamily="34" charset="-128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DSCN082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685800" y="6019800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dirty="0" err="1">
                <a:latin typeface="+mj-lt"/>
              </a:rPr>
              <a:t>hemithyroidectomy</a:t>
            </a:r>
            <a:endParaRPr lang="en-GB" altLang="en-US" dirty="0">
              <a:latin typeface="+mj-lt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DSCN083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DSCN083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DSCN083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DSCN083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059300a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059300ak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DSCN0843ro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-228600"/>
            <a:ext cx="624840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593725" y="803275"/>
            <a:ext cx="19970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GB" altLang="en-US">
                <a:latin typeface="Arial Unicode MS" pitchFamily="34" charset="-128"/>
              </a:rPr>
              <a:t>parotid adenoma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DSCN084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059306ps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4" descr="1Dr Keen Pathologis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404664"/>
            <a:ext cx="4681538" cy="624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779912" y="5805264"/>
            <a:ext cx="18168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Charlie Keen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059306psa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059306psa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059309SUPBC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DSCN084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DSCN085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544" y="5301208"/>
            <a:ext cx="3075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+mj-lt"/>
              </a:rPr>
              <a:t>Loop biopsy of cervix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DSCN085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395536" y="4941168"/>
            <a:ext cx="1752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dirty="0">
                <a:solidFill>
                  <a:srgbClr val="000000"/>
                </a:solidFill>
                <a:latin typeface="+mj-lt"/>
              </a:rPr>
              <a:t>CIN 3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DSCN085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059316lletzcin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DSCN085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FF0000"/>
                </a:solidFill>
              </a:rPr>
              <a:t>The job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>
                <a:solidFill>
                  <a:srgbClr val="FF0000"/>
                </a:solidFill>
              </a:rPr>
              <a:t>Cutup</a:t>
            </a:r>
          </a:p>
          <a:p>
            <a:r>
              <a:rPr lang="en-GB" dirty="0"/>
              <a:t>Is not a chore</a:t>
            </a:r>
          </a:p>
          <a:p>
            <a:r>
              <a:rPr lang="en-GB" dirty="0"/>
              <a:t>Is easier the more you do</a:t>
            </a:r>
          </a:p>
          <a:p>
            <a:r>
              <a:rPr lang="en-GB" dirty="0"/>
              <a:t>Good cutup makes tomorrow better</a:t>
            </a:r>
          </a:p>
          <a:p>
            <a:r>
              <a:rPr lang="en-GB" dirty="0"/>
              <a:t>Bad cutup makes headaches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>
                <a:solidFill>
                  <a:srgbClr val="FF0000"/>
                </a:solidFill>
              </a:rPr>
              <a:t>Reporting</a:t>
            </a:r>
          </a:p>
          <a:p>
            <a:r>
              <a:rPr lang="en-GB" dirty="0"/>
              <a:t>Can be hard work</a:t>
            </a:r>
          </a:p>
          <a:p>
            <a:r>
              <a:rPr lang="en-GB" dirty="0"/>
              <a:t>Is easier the more you do</a:t>
            </a:r>
          </a:p>
          <a:p>
            <a:r>
              <a:rPr lang="en-GB" dirty="0"/>
              <a:t>Is where you can add most value</a:t>
            </a:r>
          </a:p>
          <a:p>
            <a:r>
              <a:rPr lang="en-GB" dirty="0"/>
              <a:t>Is where you can make the worst mistakes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C6F7B93-5962-4798-89D5-E928EAC6EBA6}" type="datetime1">
              <a:rPr lang="en-US" altLang="en-US" smtClean="0">
                <a:solidFill>
                  <a:srgbClr val="FFFFFF"/>
                </a:solidFill>
              </a:rPr>
              <a:pPr>
                <a:defRPr/>
              </a:pPr>
              <a:t>8/22/2019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4D93DC-33C7-4557-B1DD-F4B35F64847E}" type="slidenum">
              <a:rPr lang="en-GB" smtClean="0">
                <a:solidFill>
                  <a:srgbClr val="FFFFFF"/>
                </a:solidFill>
              </a:rPr>
              <a:pPr>
                <a:defRPr/>
              </a:pPr>
              <a:t>5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5465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DSCN085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059255miren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DSCN085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DSCN085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DSCN086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059332adenomyosi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DSCN086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DSCN08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DSCN086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DSCN086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Approach to Cutup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11605"/>
            <a:ext cx="8229600" cy="4114558"/>
          </a:xfrm>
        </p:spPr>
        <p:txBody>
          <a:bodyPr>
            <a:normAutofit/>
          </a:bodyPr>
          <a:lstStyle/>
          <a:p>
            <a:pPr marL="514350" indent="-514350">
              <a:lnSpc>
                <a:spcPct val="90000"/>
              </a:lnSpc>
              <a:buAutoNum type="arabicPeriod"/>
            </a:pPr>
            <a:r>
              <a:rPr lang="en-GB" dirty="0">
                <a:latin typeface="Verdana" charset="0"/>
              </a:rPr>
              <a:t>Ensure sufficient formalin for fixation (incise to assist fixation)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GB" dirty="0">
                <a:latin typeface="Verdana" charset="0"/>
              </a:rPr>
              <a:t>2. DESCRIBE carefully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GB" dirty="0">
                <a:latin typeface="Verdana" charset="0"/>
              </a:rPr>
              <a:t>3. If in doubt use the largest knife you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GB" dirty="0">
                <a:latin typeface="Verdana" charset="0"/>
              </a:rPr>
              <a:t>    have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GB" dirty="0">
                <a:latin typeface="Verdana" charset="0"/>
              </a:rPr>
              <a:t>4. Take sufficient and appropriate     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GB" dirty="0">
                <a:latin typeface="Verdana" charset="0"/>
              </a:rPr>
              <a:t>    blocks, each one for a reason</a:t>
            </a:r>
          </a:p>
        </p:txBody>
      </p:sp>
    </p:spTree>
    <p:extLst>
      <p:ext uri="{BB962C8B-B14F-4D97-AF65-F5344CB8AC3E}">
        <p14:creationId xmlns:p14="http://schemas.microsoft.com/office/powerpoint/2010/main" val="30944707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DSCN086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059332scj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DSCN086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DSCN086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DSCN087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DSCN08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DSCN087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DSCN087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DSCN087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DSCN087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GB" dirty="0">
                <a:latin typeface="Verdana" charset="0"/>
              </a:rPr>
              <a:t>General Cutup</a:t>
            </a:r>
            <a:endParaRPr lang="en-US" dirty="0">
              <a:solidFill>
                <a:schemeClr val="bg1"/>
              </a:solidFill>
              <a:latin typeface="Verdana" charset="0"/>
            </a:endParaRPr>
          </a:p>
        </p:txBody>
      </p:sp>
      <p:sp>
        <p:nvSpPr>
          <p:cNvPr id="14338" name="Rectangle 3"/>
          <p:cNvSpPr>
            <a:spLocks noGrp="1" noRot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GB" dirty="0">
                <a:latin typeface="Verdana" charset="0"/>
              </a:rPr>
              <a:t>Know what to do before you start</a:t>
            </a:r>
          </a:p>
          <a:p>
            <a:pPr>
              <a:lnSpc>
                <a:spcPct val="90000"/>
              </a:lnSpc>
            </a:pPr>
            <a:endParaRPr lang="en-GB" dirty="0">
              <a:latin typeface="Verdana" charset="0"/>
            </a:endParaRPr>
          </a:p>
          <a:p>
            <a:pPr>
              <a:lnSpc>
                <a:spcPct val="90000"/>
              </a:lnSpc>
            </a:pPr>
            <a:r>
              <a:rPr lang="en-GB" dirty="0">
                <a:latin typeface="Verdana" charset="0"/>
              </a:rPr>
              <a:t>Departmental SOPs and </a:t>
            </a:r>
            <a:r>
              <a:rPr lang="en-GB" dirty="0" err="1">
                <a:latin typeface="Verdana" charset="0"/>
              </a:rPr>
              <a:t>RCPath</a:t>
            </a:r>
            <a:r>
              <a:rPr lang="en-GB" dirty="0">
                <a:latin typeface="Verdana" charset="0"/>
              </a:rPr>
              <a:t> tissue pathways and datasets provide guidance</a:t>
            </a:r>
          </a:p>
          <a:p>
            <a:pPr>
              <a:lnSpc>
                <a:spcPct val="90000"/>
              </a:lnSpc>
            </a:pPr>
            <a:endParaRPr lang="en-GB" dirty="0">
              <a:latin typeface="Verdana" charset="0"/>
            </a:endParaRPr>
          </a:p>
          <a:p>
            <a:pPr>
              <a:lnSpc>
                <a:spcPct val="90000"/>
              </a:lnSpc>
            </a:pPr>
            <a:r>
              <a:rPr lang="en-GB" dirty="0">
                <a:latin typeface="Verdana" charset="0"/>
              </a:rPr>
              <a:t>Some important items are not histological i.e. </a:t>
            </a:r>
            <a:r>
              <a:rPr lang="en-GB">
                <a:latin typeface="Verdana" charset="0"/>
              </a:rPr>
              <a:t>must be </a:t>
            </a:r>
            <a:r>
              <a:rPr lang="en-GB" dirty="0">
                <a:latin typeface="Verdana" charset="0"/>
              </a:rPr>
              <a:t>documented at cutup</a:t>
            </a:r>
          </a:p>
          <a:p>
            <a:pPr>
              <a:lnSpc>
                <a:spcPct val="90000"/>
              </a:lnSpc>
            </a:pPr>
            <a:endParaRPr lang="en-GB" dirty="0">
              <a:latin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3103405"/>
      </p:ext>
    </p:extLst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DSCN087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81000"/>
            <a:ext cx="8153400" cy="533400"/>
          </a:xfrm>
        </p:spPr>
        <p:txBody>
          <a:bodyPr/>
          <a:lstStyle/>
          <a:p>
            <a:pPr eaLnBrk="1" hangingPunct="1"/>
            <a:r>
              <a:rPr lang="en-GB" altLang="en-US" sz="2800">
                <a:latin typeface="Arial Unicode MS" pitchFamily="34" charset="-128"/>
              </a:rPr>
              <a:t>Processes involved in reporting a histology case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04800" y="990600"/>
            <a:ext cx="4191000" cy="51816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n-GB" altLang="en-US" sz="2000" dirty="0">
                <a:latin typeface="Arial Unicode MS" pitchFamily="34" charset="-128"/>
              </a:rPr>
              <a:t>Cut Up Room</a:t>
            </a:r>
          </a:p>
          <a:p>
            <a:pPr marL="533400" indent="-533400" eaLnBrk="1" hangingPunct="1">
              <a:lnSpc>
                <a:spcPct val="90000"/>
              </a:lnSpc>
              <a:buFontTx/>
              <a:buAutoNum type="arabicPeriod"/>
            </a:pPr>
            <a:r>
              <a:rPr lang="en-GB" altLang="en-US" sz="2000" dirty="0">
                <a:solidFill>
                  <a:srgbClr val="FF0000"/>
                </a:solidFill>
                <a:latin typeface="Arial Unicode MS" pitchFamily="34" charset="-128"/>
              </a:rPr>
              <a:t>Check identity </a:t>
            </a:r>
            <a:r>
              <a:rPr lang="en-GB" altLang="en-US" sz="2000" dirty="0">
                <a:latin typeface="Arial Unicode MS" pitchFamily="34" charset="-128"/>
              </a:rPr>
              <a:t>of specimen</a:t>
            </a:r>
          </a:p>
          <a:p>
            <a:pPr marL="533400" indent="-533400" eaLnBrk="1" hangingPunct="1">
              <a:lnSpc>
                <a:spcPct val="90000"/>
              </a:lnSpc>
              <a:buFontTx/>
              <a:buAutoNum type="arabicPeriod"/>
            </a:pPr>
            <a:r>
              <a:rPr lang="en-GB" altLang="en-US" sz="2000" dirty="0">
                <a:latin typeface="Arial Unicode MS" pitchFamily="34" charset="-128"/>
              </a:rPr>
              <a:t>Dictate gross examination</a:t>
            </a:r>
          </a:p>
          <a:p>
            <a:pPr marL="533400" indent="-533400" eaLnBrk="1" hangingPunct="1">
              <a:lnSpc>
                <a:spcPct val="90000"/>
              </a:lnSpc>
              <a:buFontTx/>
              <a:buAutoNum type="arabicPeriod"/>
            </a:pPr>
            <a:r>
              <a:rPr lang="en-GB" altLang="en-US" sz="2000" dirty="0">
                <a:latin typeface="Arial Unicode MS" pitchFamily="34" charset="-128"/>
              </a:rPr>
              <a:t>Dissect specimen</a:t>
            </a:r>
          </a:p>
          <a:p>
            <a:pPr marL="533400" indent="-533400" eaLnBrk="1" hangingPunct="1">
              <a:lnSpc>
                <a:spcPct val="90000"/>
              </a:lnSpc>
              <a:buFontTx/>
              <a:buAutoNum type="arabicPeriod"/>
            </a:pPr>
            <a:r>
              <a:rPr lang="en-GB" altLang="en-US" sz="2000" dirty="0">
                <a:latin typeface="Arial Unicode MS" pitchFamily="34" charset="-128"/>
              </a:rPr>
              <a:t>Dictate further as required</a:t>
            </a:r>
          </a:p>
          <a:p>
            <a:pPr marL="533400" indent="-533400" eaLnBrk="1" hangingPunct="1">
              <a:lnSpc>
                <a:spcPct val="90000"/>
              </a:lnSpc>
              <a:buFontTx/>
              <a:buAutoNum type="arabicPeriod"/>
            </a:pPr>
            <a:r>
              <a:rPr lang="en-GB" altLang="en-US" sz="2000" dirty="0">
                <a:latin typeface="Arial Unicode MS" pitchFamily="34" charset="-128"/>
              </a:rPr>
              <a:t>Select and cut blocks</a:t>
            </a:r>
          </a:p>
          <a:p>
            <a:pPr marL="533400" indent="-533400" eaLnBrk="1" hangingPunct="1">
              <a:lnSpc>
                <a:spcPct val="90000"/>
              </a:lnSpc>
              <a:buFontTx/>
              <a:buAutoNum type="arabicPeriod"/>
            </a:pPr>
            <a:r>
              <a:rPr lang="en-GB" altLang="en-US" sz="2000" dirty="0">
                <a:solidFill>
                  <a:srgbClr val="FF0000"/>
                </a:solidFill>
                <a:latin typeface="Arial Unicode MS" pitchFamily="34" charset="-128"/>
              </a:rPr>
              <a:t>Recheck identity </a:t>
            </a:r>
            <a:r>
              <a:rPr lang="en-GB" altLang="en-US" sz="2000" dirty="0">
                <a:latin typeface="Arial Unicode MS" pitchFamily="34" charset="-128"/>
              </a:rPr>
              <a:t>and cassette blocks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sz="2000" dirty="0">
                <a:latin typeface="Arial Unicode MS" pitchFamily="34" charset="-128"/>
              </a:rPr>
              <a:t>Microscope / computer</a:t>
            </a:r>
          </a:p>
          <a:p>
            <a:pPr marL="533400" indent="-533400" eaLnBrk="1" hangingPunct="1">
              <a:lnSpc>
                <a:spcPct val="90000"/>
              </a:lnSpc>
              <a:buFontTx/>
              <a:buAutoNum type="arabicPeriod"/>
            </a:pPr>
            <a:r>
              <a:rPr lang="en-GB" altLang="en-US" sz="2000" dirty="0">
                <a:latin typeface="Arial Unicode MS" pitchFamily="34" charset="-128"/>
              </a:rPr>
              <a:t>Receive slides</a:t>
            </a:r>
          </a:p>
          <a:p>
            <a:pPr marL="533400" indent="-533400" eaLnBrk="1" hangingPunct="1">
              <a:lnSpc>
                <a:spcPct val="90000"/>
              </a:lnSpc>
              <a:buFontTx/>
              <a:buAutoNum type="arabicPeriod"/>
            </a:pPr>
            <a:r>
              <a:rPr lang="en-GB" altLang="en-US" sz="2000" dirty="0">
                <a:solidFill>
                  <a:srgbClr val="FF0000"/>
                </a:solidFill>
                <a:latin typeface="Arial Unicode MS" pitchFamily="34" charset="-128"/>
              </a:rPr>
              <a:t>Check identity</a:t>
            </a:r>
          </a:p>
          <a:p>
            <a:pPr marL="533400" indent="-533400" eaLnBrk="1" hangingPunct="1">
              <a:lnSpc>
                <a:spcPct val="90000"/>
              </a:lnSpc>
              <a:buFontTx/>
              <a:buAutoNum type="arabicPeriod"/>
            </a:pPr>
            <a:r>
              <a:rPr lang="en-GB" altLang="en-US" sz="2000" dirty="0">
                <a:latin typeface="Arial Unicode MS" pitchFamily="34" charset="-128"/>
              </a:rPr>
              <a:t>Examine slides</a:t>
            </a:r>
          </a:p>
          <a:p>
            <a:pPr marL="533400" indent="-533400" eaLnBrk="1" hangingPunct="1">
              <a:lnSpc>
                <a:spcPct val="90000"/>
              </a:lnSpc>
              <a:buFontTx/>
              <a:buAutoNum type="arabicPeriod"/>
            </a:pPr>
            <a:r>
              <a:rPr lang="en-GB" altLang="en-US" sz="2000" dirty="0">
                <a:latin typeface="Arial Unicode MS" pitchFamily="34" charset="-128"/>
              </a:rPr>
              <a:t>Make preliminary assessment – dictate or write report if possible at this stage</a:t>
            </a:r>
          </a:p>
          <a:p>
            <a:pPr marL="533400" indent="-533400" eaLnBrk="1" hangingPunct="1">
              <a:lnSpc>
                <a:spcPct val="90000"/>
              </a:lnSpc>
              <a:buFontTx/>
              <a:buAutoNum type="arabicPeriod"/>
            </a:pPr>
            <a:r>
              <a:rPr lang="en-GB" altLang="en-US" sz="2000" dirty="0">
                <a:latin typeface="Arial Unicode MS" pitchFamily="34" charset="-128"/>
              </a:rPr>
              <a:t>Request special stains, </a:t>
            </a:r>
            <a:r>
              <a:rPr lang="en-GB" altLang="en-US" sz="2000" dirty="0" err="1">
                <a:latin typeface="Arial Unicode MS" pitchFamily="34" charset="-128"/>
              </a:rPr>
              <a:t>deepers</a:t>
            </a:r>
            <a:r>
              <a:rPr lang="en-GB" altLang="en-US" sz="2000" dirty="0">
                <a:latin typeface="Arial Unicode MS" pitchFamily="34" charset="-128"/>
              </a:rPr>
              <a:t> </a:t>
            </a:r>
            <a:r>
              <a:rPr lang="en-GB" altLang="en-US" sz="2000" dirty="0" err="1">
                <a:latin typeface="Arial Unicode MS" pitchFamily="34" charset="-128"/>
              </a:rPr>
              <a:t>etc</a:t>
            </a:r>
            <a:r>
              <a:rPr lang="en-GB" altLang="en-US" sz="2000" dirty="0">
                <a:latin typeface="Arial Unicode MS" pitchFamily="34" charset="-128"/>
              </a:rPr>
              <a:t> as appropriate</a:t>
            </a:r>
          </a:p>
        </p:txBody>
      </p:sp>
      <p:sp>
        <p:nvSpPr>
          <p:cNvPr id="72708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4648200" y="990600"/>
            <a:ext cx="4191000" cy="5181600"/>
          </a:xfrm>
        </p:spPr>
        <p:txBody>
          <a:bodyPr>
            <a:normAutofit lnSpcReduction="10000"/>
          </a:bodyPr>
          <a:lstStyle/>
          <a:p>
            <a:pPr marL="533400" indent="-533400" eaLnBrk="1" hangingPunct="1">
              <a:lnSpc>
                <a:spcPct val="90000"/>
              </a:lnSpc>
              <a:buFontTx/>
              <a:buAutoNum type="arabicPeriod" startAt="12"/>
            </a:pPr>
            <a:r>
              <a:rPr lang="en-GB" altLang="en-US" sz="2000" dirty="0">
                <a:latin typeface="Arial Unicode MS" pitchFamily="34" charset="-128"/>
              </a:rPr>
              <a:t>Communicate with clinicians in charge of the case if required</a:t>
            </a:r>
          </a:p>
          <a:p>
            <a:pPr marL="533400" indent="-533400" eaLnBrk="1" hangingPunct="1">
              <a:lnSpc>
                <a:spcPct val="90000"/>
              </a:lnSpc>
              <a:buFontTx/>
              <a:buAutoNum type="arabicPeriod" startAt="12"/>
            </a:pPr>
            <a:r>
              <a:rPr lang="en-GB" altLang="en-US" sz="2000" dirty="0">
                <a:latin typeface="Arial Unicode MS" pitchFamily="34" charset="-128"/>
              </a:rPr>
              <a:t>Discuss with colleagues </a:t>
            </a:r>
            <a:r>
              <a:rPr lang="en-GB" altLang="en-US" sz="2000" dirty="0" err="1">
                <a:latin typeface="Arial Unicode MS" pitchFamily="34" charset="-128"/>
              </a:rPr>
              <a:t>etc</a:t>
            </a:r>
            <a:endParaRPr lang="en-GB" altLang="en-US" sz="2000" dirty="0">
              <a:latin typeface="Arial Unicode MS" pitchFamily="34" charset="-128"/>
            </a:endParaRPr>
          </a:p>
          <a:p>
            <a:pPr marL="533400" indent="-533400" eaLnBrk="1" hangingPunct="1">
              <a:lnSpc>
                <a:spcPct val="90000"/>
              </a:lnSpc>
              <a:buFontTx/>
              <a:buAutoNum type="arabicPeriod" startAt="12"/>
            </a:pPr>
            <a:r>
              <a:rPr lang="en-GB" altLang="en-US" sz="2000" dirty="0">
                <a:latin typeface="Arial Unicode MS" pitchFamily="34" charset="-128"/>
              </a:rPr>
              <a:t>Receive specials </a:t>
            </a:r>
            <a:r>
              <a:rPr lang="en-GB" altLang="en-US" sz="2000" dirty="0" err="1">
                <a:latin typeface="Arial Unicode MS" pitchFamily="34" charset="-128"/>
              </a:rPr>
              <a:t>etc</a:t>
            </a:r>
            <a:endParaRPr lang="en-GB" altLang="en-US" sz="2000" dirty="0">
              <a:latin typeface="Arial Unicode MS" pitchFamily="34" charset="-128"/>
            </a:endParaRPr>
          </a:p>
          <a:p>
            <a:pPr marL="533400" indent="-533400" eaLnBrk="1" hangingPunct="1">
              <a:lnSpc>
                <a:spcPct val="90000"/>
              </a:lnSpc>
              <a:buFontTx/>
              <a:buAutoNum type="arabicPeriod" startAt="12"/>
            </a:pPr>
            <a:r>
              <a:rPr lang="en-GB" altLang="en-US" sz="2000" dirty="0">
                <a:solidFill>
                  <a:srgbClr val="FF0000"/>
                </a:solidFill>
                <a:latin typeface="Arial Unicode MS" pitchFamily="34" charset="-128"/>
              </a:rPr>
              <a:t>Check identity</a:t>
            </a:r>
          </a:p>
          <a:p>
            <a:pPr marL="533400" indent="-533400" eaLnBrk="1" hangingPunct="1">
              <a:lnSpc>
                <a:spcPct val="90000"/>
              </a:lnSpc>
              <a:buFontTx/>
              <a:buAutoNum type="arabicPeriod" startAt="12"/>
            </a:pPr>
            <a:r>
              <a:rPr lang="en-GB" altLang="en-US" sz="2000" dirty="0">
                <a:latin typeface="Arial Unicode MS" pitchFamily="34" charset="-128"/>
              </a:rPr>
              <a:t>Review all slides and information gathered</a:t>
            </a:r>
          </a:p>
          <a:p>
            <a:pPr marL="533400" indent="-533400" eaLnBrk="1" hangingPunct="1">
              <a:lnSpc>
                <a:spcPct val="90000"/>
              </a:lnSpc>
              <a:buFontTx/>
              <a:buAutoNum type="arabicPeriod" startAt="12"/>
            </a:pPr>
            <a:r>
              <a:rPr lang="en-GB" altLang="en-US" sz="2000" dirty="0">
                <a:latin typeface="Arial Unicode MS" pitchFamily="34" charset="-128"/>
              </a:rPr>
              <a:t>Dictate/write final report</a:t>
            </a:r>
          </a:p>
          <a:p>
            <a:pPr marL="533400" indent="-533400" eaLnBrk="1" hangingPunct="1">
              <a:lnSpc>
                <a:spcPct val="90000"/>
              </a:lnSpc>
              <a:buFontTx/>
              <a:buAutoNum type="arabicPeriod" startAt="12"/>
            </a:pPr>
            <a:r>
              <a:rPr lang="en-GB" altLang="en-US" sz="2000" dirty="0">
                <a:latin typeface="Arial Unicode MS" pitchFamily="34" charset="-128"/>
              </a:rPr>
              <a:t>Receive transcribed report</a:t>
            </a:r>
          </a:p>
          <a:p>
            <a:pPr marL="533400" indent="-533400" eaLnBrk="1" hangingPunct="1">
              <a:lnSpc>
                <a:spcPct val="90000"/>
              </a:lnSpc>
              <a:buFontTx/>
              <a:buAutoNum type="arabicPeriod" startAt="12"/>
            </a:pPr>
            <a:r>
              <a:rPr lang="en-GB" altLang="en-US" sz="2000" dirty="0">
                <a:solidFill>
                  <a:srgbClr val="FF0000"/>
                </a:solidFill>
                <a:latin typeface="Arial Unicode MS" pitchFamily="34" charset="-128"/>
              </a:rPr>
              <a:t>Check identity</a:t>
            </a:r>
          </a:p>
          <a:p>
            <a:pPr marL="533400" indent="-533400" eaLnBrk="1" hangingPunct="1">
              <a:lnSpc>
                <a:spcPct val="90000"/>
              </a:lnSpc>
              <a:buFontTx/>
              <a:buAutoNum type="arabicPeriod" startAt="12"/>
            </a:pPr>
            <a:r>
              <a:rPr lang="en-GB" altLang="en-US" sz="2000" dirty="0">
                <a:latin typeface="Arial Unicode MS" pitchFamily="34" charset="-128"/>
              </a:rPr>
              <a:t>Review transcribed report, amending as appropriate</a:t>
            </a:r>
          </a:p>
          <a:p>
            <a:pPr marL="533400" indent="-533400" eaLnBrk="1" hangingPunct="1">
              <a:lnSpc>
                <a:spcPct val="90000"/>
              </a:lnSpc>
              <a:buFontTx/>
              <a:buAutoNum type="arabicPeriod" startAt="12"/>
            </a:pPr>
            <a:r>
              <a:rPr lang="en-GB" altLang="en-US" sz="2000" dirty="0">
                <a:latin typeface="Arial Unicode MS" pitchFamily="34" charset="-128"/>
              </a:rPr>
              <a:t>Assign Codes (SNOMED)</a:t>
            </a:r>
          </a:p>
          <a:p>
            <a:pPr marL="533400" indent="-533400" eaLnBrk="1" hangingPunct="1">
              <a:lnSpc>
                <a:spcPct val="90000"/>
              </a:lnSpc>
              <a:buFontTx/>
              <a:buAutoNum type="arabicPeriod" startAt="12"/>
            </a:pPr>
            <a:r>
              <a:rPr lang="en-GB" altLang="en-US" sz="2000" dirty="0">
                <a:latin typeface="Arial Unicode MS" pitchFamily="34" charset="-128"/>
              </a:rPr>
              <a:t>Sign/authorise</a:t>
            </a:r>
          </a:p>
          <a:p>
            <a:pPr marL="533400" indent="-533400" eaLnBrk="1" hangingPunct="1">
              <a:lnSpc>
                <a:spcPct val="90000"/>
              </a:lnSpc>
              <a:buFontTx/>
              <a:buAutoNum type="arabicPeriod" startAt="12"/>
            </a:pPr>
            <a:endParaRPr lang="en-GB" altLang="en-US" sz="2000" dirty="0">
              <a:latin typeface="Arial Unicode MS" pitchFamily="34" charset="-128"/>
            </a:endParaRPr>
          </a:p>
          <a:p>
            <a:pPr marL="533400" indent="-533400" eaLnBrk="1" hangingPunct="1">
              <a:lnSpc>
                <a:spcPct val="90000"/>
              </a:lnSpc>
              <a:buFontTx/>
              <a:buAutoNum type="arabicPeriod" startAt="12"/>
            </a:pPr>
            <a:endParaRPr lang="en-GB" altLang="en-US" sz="1800" dirty="0">
              <a:latin typeface="Arial Unicode MS" pitchFamily="34" charset="-128"/>
            </a:endParaRPr>
          </a:p>
          <a:p>
            <a:pPr marL="533400" indent="-533400" eaLnBrk="1" hangingPunct="1">
              <a:lnSpc>
                <a:spcPct val="90000"/>
              </a:lnSpc>
              <a:buFontTx/>
              <a:buNone/>
            </a:pPr>
            <a:endParaRPr lang="en-GB" altLang="en-US" sz="1800" dirty="0">
              <a:latin typeface="Arial Unicode MS" pitchFamily="34" charset="-128"/>
            </a:endParaRPr>
          </a:p>
          <a:p>
            <a:pPr marL="533400" indent="-533400" eaLnBrk="1" hangingPunct="1">
              <a:lnSpc>
                <a:spcPct val="90000"/>
              </a:lnSpc>
              <a:buFontTx/>
              <a:buAutoNum type="arabicPeriod" startAt="12"/>
            </a:pPr>
            <a:endParaRPr lang="en-GB" altLang="en-US" sz="1800" dirty="0">
              <a:latin typeface="Arial Unicode MS" pitchFamily="34" charset="-128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dirty="0">
                <a:latin typeface="Arial Unicode MS" pitchFamily="34" charset="-128"/>
              </a:rPr>
              <a:t>REPORT WRITING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628800"/>
            <a:ext cx="7772400" cy="41148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n-GB" altLang="en-US" dirty="0">
                <a:latin typeface="Arial Unicode MS" pitchFamily="34" charset="-128"/>
              </a:rPr>
              <a:t>Who is the report for? </a:t>
            </a:r>
          </a:p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GB" altLang="en-US" dirty="0">
                <a:latin typeface="Arial Unicode MS" pitchFamily="34" charset="-128"/>
              </a:rPr>
              <a:t>CLINICIAN </a:t>
            </a:r>
          </a:p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GB" altLang="en-US" dirty="0">
                <a:latin typeface="Arial Unicode MS" pitchFamily="34" charset="-128"/>
              </a:rPr>
              <a:t>COLLEAGUE </a:t>
            </a:r>
          </a:p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GB" altLang="en-US" dirty="0">
                <a:latin typeface="Arial Unicode MS" pitchFamily="34" charset="-128"/>
              </a:rPr>
              <a:t>YOURSELF </a:t>
            </a:r>
          </a:p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GB" altLang="en-US" dirty="0">
                <a:latin typeface="Arial Unicode MS" pitchFamily="34" charset="-128"/>
              </a:rPr>
              <a:t>REVIEWER </a:t>
            </a:r>
          </a:p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GB" altLang="en-US" dirty="0">
                <a:latin typeface="Arial Unicode MS" pitchFamily="34" charset="-128"/>
              </a:rPr>
              <a:t>CORONER </a:t>
            </a:r>
          </a:p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GB" altLang="en-US" dirty="0">
                <a:latin typeface="Arial Unicode MS" pitchFamily="34" charset="-128"/>
              </a:rPr>
              <a:t>PATIENT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dirty="0">
                <a:latin typeface="Arial Unicode MS" pitchFamily="34" charset="-128"/>
              </a:rPr>
              <a:t>Good reports are good for everyone   </a:t>
            </a:r>
          </a:p>
          <a:p>
            <a:pPr eaLnBrk="1" hangingPunct="1">
              <a:lnSpc>
                <a:spcPct val="90000"/>
              </a:lnSpc>
            </a:pPr>
            <a:endParaRPr lang="en-GB" altLang="en-US" dirty="0">
              <a:latin typeface="Arial Unicode MS" pitchFamily="34" charset="-128"/>
            </a:endParaRPr>
          </a:p>
          <a:p>
            <a:pPr marL="0" indent="0" algn="ctr" eaLnBrk="1" hangingPunct="1">
              <a:lnSpc>
                <a:spcPct val="90000"/>
              </a:lnSpc>
              <a:buNone/>
            </a:pPr>
            <a:endParaRPr lang="en-GB" altLang="en-US" dirty="0">
              <a:latin typeface="Arial Unicode MS" pitchFamily="34" charset="-128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REPORT WRITING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600200"/>
            <a:ext cx="8640960" cy="452596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3500" dirty="0">
                <a:solidFill>
                  <a:srgbClr val="0000FF"/>
                </a:solidFill>
              </a:rPr>
              <a:t>“You only get one shot to make a first impression”</a:t>
            </a:r>
          </a:p>
          <a:p>
            <a:endParaRPr lang="en-US" dirty="0"/>
          </a:p>
          <a:p>
            <a:r>
              <a:rPr lang="en-US" dirty="0"/>
              <a:t>Your report is the first impression many will have of you</a:t>
            </a:r>
          </a:p>
          <a:p>
            <a:endParaRPr lang="en-US" dirty="0"/>
          </a:p>
          <a:p>
            <a:r>
              <a:rPr lang="en-US" dirty="0"/>
              <a:t>It should READ WELL and LOOK GOOD.</a:t>
            </a:r>
          </a:p>
          <a:p>
            <a:endParaRPr lang="en-US" dirty="0"/>
          </a:p>
          <a:p>
            <a:r>
              <a:rPr lang="en-US" dirty="0"/>
              <a:t>Try not to make silly mistakes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86B4C83-1C71-42A8-B4A5-A8D2357D4741}" type="datetime1">
              <a:rPr lang="en-US" altLang="en-US" smtClean="0">
                <a:solidFill>
                  <a:srgbClr val="FFFFFF"/>
                </a:solidFill>
              </a:rPr>
              <a:pPr>
                <a:defRPr/>
              </a:pPr>
              <a:t>8/22/2019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1FC8E7-1C6B-4CCA-85A4-F06616DDEE1F}" type="slidenum">
              <a:rPr lang="en-GB" smtClean="0">
                <a:solidFill>
                  <a:srgbClr val="FFFFFF"/>
                </a:solidFill>
              </a:rPr>
              <a:pPr>
                <a:defRPr/>
              </a:pPr>
              <a:t>73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02848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>
                <a:latin typeface="Arial Unicode MS" pitchFamily="34" charset="-128"/>
              </a:rPr>
              <a:t>FREE TEXT REPORT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GB" altLang="en-US" dirty="0">
                <a:latin typeface="Arial Unicode MS" pitchFamily="34" charset="-128"/>
              </a:rPr>
              <a:t>Clinical Details</a:t>
            </a:r>
          </a:p>
          <a:p>
            <a:pPr eaLnBrk="1" hangingPunct="1"/>
            <a:endParaRPr lang="en-GB" altLang="en-US" dirty="0">
              <a:latin typeface="Arial Unicode MS" pitchFamily="34" charset="-128"/>
            </a:endParaRPr>
          </a:p>
          <a:p>
            <a:pPr eaLnBrk="1" hangingPunct="1"/>
            <a:r>
              <a:rPr lang="en-GB" altLang="en-US" dirty="0">
                <a:latin typeface="Arial Unicode MS" pitchFamily="34" charset="-128"/>
              </a:rPr>
              <a:t>Macroscopic</a:t>
            </a:r>
          </a:p>
          <a:p>
            <a:pPr eaLnBrk="1" hangingPunct="1"/>
            <a:endParaRPr lang="en-GB" altLang="en-US" dirty="0">
              <a:latin typeface="Arial Unicode MS" pitchFamily="34" charset="-128"/>
            </a:endParaRPr>
          </a:p>
          <a:p>
            <a:pPr eaLnBrk="1" hangingPunct="1"/>
            <a:r>
              <a:rPr lang="en-GB" altLang="en-US" dirty="0">
                <a:latin typeface="Arial Unicode MS" pitchFamily="34" charset="-128"/>
              </a:rPr>
              <a:t>Microscopic</a:t>
            </a:r>
          </a:p>
          <a:p>
            <a:pPr eaLnBrk="1" hangingPunct="1"/>
            <a:endParaRPr lang="en-GB" altLang="en-US" dirty="0">
              <a:latin typeface="Arial Unicode MS" pitchFamily="34" charset="-128"/>
            </a:endParaRPr>
          </a:p>
          <a:p>
            <a:pPr eaLnBrk="1" hangingPunct="1"/>
            <a:r>
              <a:rPr lang="en-GB" altLang="en-US" dirty="0">
                <a:latin typeface="Arial Unicode MS" pitchFamily="34" charset="-128"/>
              </a:rPr>
              <a:t>Conclusion / Comment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dirty="0">
                <a:latin typeface="Arial Unicode MS" pitchFamily="34" charset="-128"/>
              </a:rPr>
              <a:t>CLINICAL DETAILS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GB" altLang="en-US" dirty="0">
                <a:latin typeface="Arial Unicode MS" pitchFamily="34" charset="-128"/>
              </a:rPr>
              <a:t>Verbatim or summarised?</a:t>
            </a:r>
          </a:p>
          <a:p>
            <a:pPr eaLnBrk="1" hangingPunct="1"/>
            <a:endParaRPr lang="en-GB" altLang="en-US" dirty="0">
              <a:latin typeface="Arial Unicode MS" pitchFamily="34" charset="-128"/>
            </a:endParaRPr>
          </a:p>
          <a:p>
            <a:pPr eaLnBrk="1" hangingPunct="1"/>
            <a:r>
              <a:rPr lang="en-GB" altLang="en-US" dirty="0">
                <a:latin typeface="Arial Unicode MS" pitchFamily="34" charset="-128"/>
              </a:rPr>
              <a:t>It’s not your job to reiterate the patient’s clinical notes</a:t>
            </a:r>
          </a:p>
          <a:p>
            <a:pPr eaLnBrk="1" hangingPunct="1"/>
            <a:endParaRPr lang="en-GB" altLang="en-US" dirty="0">
              <a:latin typeface="Arial Unicode MS" pitchFamily="34" charset="-128"/>
            </a:endParaRPr>
          </a:p>
          <a:p>
            <a:pPr eaLnBrk="1" hangingPunct="1"/>
            <a:r>
              <a:rPr lang="en-GB" altLang="en-US" dirty="0">
                <a:latin typeface="Arial Unicode MS" pitchFamily="34" charset="-128"/>
              </a:rPr>
              <a:t>But you should provide the information that you have used in diagnosis</a:t>
            </a:r>
          </a:p>
          <a:p>
            <a:pPr eaLnBrk="1" hangingPunct="1">
              <a:buFontTx/>
              <a:buNone/>
            </a:pPr>
            <a:r>
              <a:rPr lang="en-GB" altLang="en-US" sz="2000" dirty="0">
                <a:latin typeface="Arial Unicode MS" pitchFamily="34" charset="-128"/>
              </a:rPr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93519224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dirty="0">
                <a:latin typeface="Arial Unicode MS" pitchFamily="34" charset="-128"/>
              </a:rPr>
              <a:t>MACROSCOPIC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GB" altLang="en-US" dirty="0">
                <a:latin typeface="Arial Unicode MS" pitchFamily="34" charset="-128"/>
              </a:rPr>
              <a:t>Specimen type(s)</a:t>
            </a:r>
          </a:p>
          <a:p>
            <a:pPr eaLnBrk="1" hangingPunct="1"/>
            <a:r>
              <a:rPr lang="en-GB" altLang="en-US" dirty="0">
                <a:latin typeface="Arial Unicode MS" pitchFamily="34" charset="-128"/>
              </a:rPr>
              <a:t>Measurements</a:t>
            </a:r>
          </a:p>
          <a:p>
            <a:pPr eaLnBrk="1" hangingPunct="1"/>
            <a:r>
              <a:rPr lang="en-GB" altLang="en-US" dirty="0">
                <a:latin typeface="Arial Unicode MS" pitchFamily="34" charset="-128"/>
              </a:rPr>
              <a:t>Description of findings </a:t>
            </a:r>
          </a:p>
          <a:p>
            <a:pPr eaLnBrk="1" hangingPunct="1"/>
            <a:r>
              <a:rPr lang="en-GB" altLang="en-US" dirty="0">
                <a:latin typeface="Arial Unicode MS" pitchFamily="34" charset="-128"/>
              </a:rPr>
              <a:t>Block key</a:t>
            </a:r>
            <a:endParaRPr lang="en-GB" altLang="en-US" sz="2000" dirty="0">
              <a:latin typeface="Arial Unicode MS" pitchFamily="34" charset="-128"/>
            </a:endParaRPr>
          </a:p>
          <a:p>
            <a:pPr eaLnBrk="1" hangingPunct="1"/>
            <a:r>
              <a:rPr lang="en-GB" altLang="en-US" dirty="0">
                <a:latin typeface="Arial Unicode MS" pitchFamily="34" charset="-128"/>
              </a:rPr>
              <a:t>Perhaps diagram / photo</a:t>
            </a:r>
          </a:p>
          <a:p>
            <a:pPr eaLnBrk="1" hangingPunct="1">
              <a:buFontTx/>
              <a:buNone/>
            </a:pPr>
            <a:r>
              <a:rPr lang="en-GB" altLang="en-US" sz="2000" dirty="0">
                <a:latin typeface="Arial Unicode MS" pitchFamily="34" charset="-128"/>
              </a:rPr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93519224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>
                <a:latin typeface="Arial Unicode MS" pitchFamily="34" charset="-128"/>
              </a:rPr>
              <a:t>MICROSCOPIC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GB" altLang="en-US" dirty="0">
                <a:latin typeface="Arial Unicode MS" pitchFamily="34" charset="-128"/>
              </a:rPr>
              <a:t>What is on the slide?</a:t>
            </a:r>
          </a:p>
          <a:p>
            <a:pPr eaLnBrk="1" hangingPunct="1"/>
            <a:r>
              <a:rPr lang="en-GB" altLang="en-US" dirty="0">
                <a:latin typeface="Arial Unicode MS" pitchFamily="34" charset="-128"/>
              </a:rPr>
              <a:t>Pathological changes</a:t>
            </a:r>
          </a:p>
          <a:p>
            <a:pPr eaLnBrk="1" hangingPunct="1"/>
            <a:r>
              <a:rPr lang="en-GB" altLang="en-US" dirty="0">
                <a:latin typeface="Arial Unicode MS" pitchFamily="34" charset="-128"/>
              </a:rPr>
              <a:t>Special stains</a:t>
            </a:r>
          </a:p>
          <a:p>
            <a:pPr eaLnBrk="1" hangingPunct="1"/>
            <a:r>
              <a:rPr lang="en-GB" altLang="en-US" dirty="0">
                <a:latin typeface="Arial Unicode MS" pitchFamily="34" charset="-128"/>
              </a:rPr>
              <a:t>Margins – NB Terminology</a:t>
            </a:r>
          </a:p>
          <a:p>
            <a:pPr eaLnBrk="1" hangingPunct="1">
              <a:buFontTx/>
              <a:buNone/>
            </a:pPr>
            <a:r>
              <a:rPr lang="en-GB" altLang="en-US" sz="2000" dirty="0">
                <a:latin typeface="Arial Unicode MS" pitchFamily="34" charset="-128"/>
              </a:rPr>
              <a:t>		The peripheral margin is clear by …..mm (PRM)</a:t>
            </a:r>
          </a:p>
          <a:p>
            <a:pPr eaLnBrk="1" hangingPunct="1">
              <a:buFontTx/>
              <a:buNone/>
            </a:pPr>
            <a:r>
              <a:rPr lang="en-GB" altLang="en-US" sz="2000" dirty="0">
                <a:latin typeface="Arial Unicode MS" pitchFamily="34" charset="-128"/>
              </a:rPr>
              <a:t>		 The deep margin is clear by …..mm (DRM)</a:t>
            </a:r>
          </a:p>
          <a:p>
            <a:pPr eaLnBrk="1" hangingPunct="1"/>
            <a:r>
              <a:rPr lang="en-GB" altLang="en-US" dirty="0">
                <a:latin typeface="Arial Unicode MS" pitchFamily="34" charset="-128"/>
              </a:rPr>
              <a:t>Relevant negatives</a:t>
            </a:r>
          </a:p>
          <a:p>
            <a:pPr eaLnBrk="1" hangingPunct="1">
              <a:buFontTx/>
              <a:buNone/>
            </a:pPr>
            <a:r>
              <a:rPr lang="en-GB" altLang="en-US" sz="2000" dirty="0">
                <a:latin typeface="Arial Unicode MS" pitchFamily="34" charset="-128"/>
              </a:rPr>
              <a:t>		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PROFORMA REPORT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en-GB" altLang="en-US" b="1" dirty="0">
                <a:latin typeface="Arial Unicode MS" pitchFamily="34" charset="-128"/>
              </a:rPr>
              <a:t>Content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dirty="0">
                <a:latin typeface="Arial Unicode MS" pitchFamily="34" charset="-128"/>
              </a:rPr>
              <a:t>Only essential information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dirty="0">
                <a:latin typeface="Arial Unicode MS" pitchFamily="34" charset="-128"/>
              </a:rPr>
              <a:t>Minimum Datasets – Cancer Standards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dirty="0">
                <a:latin typeface="Arial Unicode MS" pitchFamily="34" charset="-128"/>
              </a:rPr>
              <a:t>Tissue pathways – best practice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GB" altLang="en-US" dirty="0">
              <a:latin typeface="Arial Unicode MS" pitchFamily="34" charset="-128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GB" altLang="en-US" b="1" dirty="0">
                <a:latin typeface="Arial Unicode MS" pitchFamily="34" charset="-128"/>
              </a:rPr>
              <a:t>Accuracy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dirty="0">
                <a:latin typeface="Arial Unicode MS" pitchFamily="34" charset="-128"/>
              </a:rPr>
              <a:t>Demographics / Labelling / Pitfalls /Transpositions / Voice recognition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86B4C83-1C71-42A8-B4A5-A8D2357D4741}" type="datetime1">
              <a:rPr lang="en-US" altLang="en-US" smtClean="0">
                <a:solidFill>
                  <a:srgbClr val="FFFFFF"/>
                </a:solidFill>
              </a:rPr>
              <a:pPr>
                <a:defRPr/>
              </a:pPr>
              <a:t>8/22/2019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1FC8E7-1C6B-4CCA-85A4-F06616DDEE1F}" type="slidenum">
              <a:rPr lang="en-GB" smtClean="0">
                <a:solidFill>
                  <a:srgbClr val="FFFFFF"/>
                </a:solidFill>
              </a:rPr>
              <a:pPr>
                <a:defRPr/>
              </a:pPr>
              <a:t>78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48062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GB" altLang="en-US" dirty="0">
                <a:latin typeface="Arial Unicode MS" pitchFamily="34" charset="-128"/>
              </a:rPr>
              <a:t>COMMENT, CONCLUSION OR DIAGNOSIS?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GB" altLang="en-US" dirty="0">
                <a:latin typeface="Arial Unicode MS" pitchFamily="34" charset="-128"/>
              </a:rPr>
              <a:t>Pathological vs. </a:t>
            </a:r>
            <a:r>
              <a:rPr lang="en-GB" altLang="en-US" dirty="0" err="1">
                <a:latin typeface="Arial Unicode MS" pitchFamily="34" charset="-128"/>
              </a:rPr>
              <a:t>Clinicopathological</a:t>
            </a:r>
            <a:endParaRPr lang="en-GB" altLang="en-US" dirty="0">
              <a:latin typeface="Arial Unicode MS" pitchFamily="34" charset="-128"/>
            </a:endParaRPr>
          </a:p>
          <a:p>
            <a:pPr eaLnBrk="1" hangingPunct="1"/>
            <a:r>
              <a:rPr lang="en-GB" altLang="en-US" dirty="0">
                <a:latin typeface="Arial Unicode MS" pitchFamily="34" charset="-128"/>
              </a:rPr>
              <a:t>Gold Standard vs. Shades of Grey</a:t>
            </a:r>
          </a:p>
          <a:p>
            <a:pPr eaLnBrk="1" hangingPunct="1"/>
            <a:r>
              <a:rPr lang="en-GB" altLang="en-US" dirty="0">
                <a:latin typeface="Arial Unicode MS" pitchFamily="34" charset="-128"/>
              </a:rPr>
              <a:t>Degrees of Certainty</a:t>
            </a:r>
          </a:p>
          <a:p>
            <a:pPr eaLnBrk="1" hangingPunct="1"/>
            <a:r>
              <a:rPr lang="en-GB" altLang="en-US" dirty="0">
                <a:latin typeface="Arial Unicode MS" pitchFamily="34" charset="-128"/>
              </a:rPr>
              <a:t>Try to answer the question the clinician poses	</a:t>
            </a:r>
            <a:r>
              <a:rPr lang="en-GB" altLang="en-US" sz="2800" dirty="0">
                <a:latin typeface="Arial Unicode MS" pitchFamily="34" charset="-128"/>
              </a:rPr>
              <a:t>(frequently unstated)</a:t>
            </a:r>
            <a:endParaRPr lang="en-GB" altLang="en-US" dirty="0">
              <a:latin typeface="Arial Unicode MS" pitchFamily="34" charset="-128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331640" y="1268760"/>
            <a:ext cx="6660232" cy="5301208"/>
            <a:chOff x="0" y="0"/>
            <a:chExt cx="9144000" cy="6858000"/>
          </a:xfrm>
        </p:grpSpPr>
        <p:pic>
          <p:nvPicPr>
            <p:cNvPr id="7170" name="Picture 2" descr="CutupTools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" name="Straight Arrow Connector 2"/>
            <p:cNvCxnSpPr/>
            <p:nvPr/>
          </p:nvCxnSpPr>
          <p:spPr bwMode="auto">
            <a:xfrm>
              <a:off x="3923928" y="764704"/>
              <a:ext cx="2592288" cy="504056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bg2"/>
              </a:solidFill>
              <a:prstDash val="solid"/>
              <a:round/>
              <a:headEnd type="none" w="sm" len="sm"/>
              <a:tailEnd type="arrow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" name="TextBox 3"/>
            <p:cNvSpPr txBox="1"/>
            <p:nvPr/>
          </p:nvSpPr>
          <p:spPr>
            <a:xfrm>
              <a:off x="2339752" y="548680"/>
              <a:ext cx="174143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bg2"/>
                  </a:solidFill>
                  <a:latin typeface="+mj-lt"/>
                </a:rPr>
                <a:t>Very sharp!</a:t>
              </a:r>
            </a:p>
          </p:txBody>
        </p:sp>
        <p:sp>
          <p:nvSpPr>
            <p:cNvPr id="5" name="Oval 4"/>
            <p:cNvSpPr/>
            <p:nvPr/>
          </p:nvSpPr>
          <p:spPr bwMode="auto">
            <a:xfrm>
              <a:off x="3347864" y="3645024"/>
              <a:ext cx="1296144" cy="936104"/>
            </a:xfrm>
            <a:prstGeom prst="ellipse">
              <a:avLst/>
            </a:prstGeom>
            <a:noFill/>
            <a:ln w="12700" cap="flat" cmpd="sng" algn="ctr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>
                <a:ln>
                  <a:noFill/>
                </a:ln>
                <a:solidFill>
                  <a:schemeClr val="folHlink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977384" y="1268760"/>
              <a:ext cx="1005954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bg2"/>
                  </a:solidFill>
                  <a:latin typeface="+mj-lt"/>
                </a:rPr>
                <a:t>Sharp</a:t>
              </a:r>
            </a:p>
          </p:txBody>
        </p:sp>
        <p:cxnSp>
          <p:nvCxnSpPr>
            <p:cNvPr id="8" name="Straight Arrow Connector 7"/>
            <p:cNvCxnSpPr/>
            <p:nvPr/>
          </p:nvCxnSpPr>
          <p:spPr bwMode="auto">
            <a:xfrm>
              <a:off x="3995936" y="1499592"/>
              <a:ext cx="1800200" cy="921296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bg2"/>
              </a:solidFill>
              <a:prstDash val="solid"/>
              <a:round/>
              <a:headEnd type="none" w="sm" len="sm"/>
              <a:tailEnd type="arrow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9" name="TextBox 8"/>
            <p:cNvSpPr txBox="1"/>
            <p:nvPr/>
          </p:nvSpPr>
          <p:spPr>
            <a:xfrm>
              <a:off x="2315489" y="4941168"/>
              <a:ext cx="459888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bg2"/>
                  </a:solidFill>
                  <a:latin typeface="+mj-lt"/>
                </a:rPr>
                <a:t>Keep your eye on the specimen!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339752" y="332656"/>
            <a:ext cx="449313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Arial"/>
                <a:cs typeface="Arial"/>
              </a:rPr>
              <a:t>Choose the right too</a:t>
            </a:r>
            <a:r>
              <a:rPr lang="en-US" sz="3200" dirty="0">
                <a:latin typeface="Arial"/>
                <a:cs typeface="Arial"/>
              </a:rPr>
              <a:t>ls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>
                <a:latin typeface="Arial Unicode MS" pitchFamily="34" charset="-128"/>
              </a:rPr>
              <a:t>COMPOSE WHILST LOOKING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GB" altLang="en-US" dirty="0">
                <a:latin typeface="Arial Unicode MS" pitchFamily="34" charset="-128"/>
              </a:rPr>
              <a:t>Selecting descriptive phrases</a:t>
            </a:r>
          </a:p>
          <a:p>
            <a:pPr eaLnBrk="1" hangingPunct="1"/>
            <a:r>
              <a:rPr lang="en-GB" altLang="en-US" dirty="0">
                <a:latin typeface="Arial Unicode MS" pitchFamily="34" charset="-128"/>
              </a:rPr>
              <a:t>Dataset checklist</a:t>
            </a:r>
          </a:p>
          <a:p>
            <a:pPr eaLnBrk="1" hangingPunct="1"/>
            <a:r>
              <a:rPr lang="en-GB" altLang="en-US" dirty="0">
                <a:latin typeface="Arial Unicode MS" pitchFamily="34" charset="-128"/>
              </a:rPr>
              <a:t>Classical features checklist</a:t>
            </a:r>
          </a:p>
          <a:p>
            <a:pPr eaLnBrk="1" hangingPunct="1"/>
            <a:r>
              <a:rPr lang="en-GB" altLang="en-US" dirty="0">
                <a:latin typeface="Arial Unicode MS" pitchFamily="34" charset="-128"/>
              </a:rPr>
              <a:t>Degrees of certainty</a:t>
            </a:r>
          </a:p>
          <a:p>
            <a:pPr eaLnBrk="1" hangingPunct="1"/>
            <a:endParaRPr lang="en-GB" altLang="en-US" dirty="0">
              <a:latin typeface="Arial Unicode MS" pitchFamily="34" charset="-128"/>
            </a:endParaRPr>
          </a:p>
          <a:p>
            <a:pPr eaLnBrk="1" hangingPunct="1"/>
            <a:r>
              <a:rPr lang="en-GB" altLang="en-US" dirty="0">
                <a:latin typeface="Arial Unicode MS" pitchFamily="34" charset="-128"/>
              </a:rPr>
              <a:t>DESCRIBE first, CONCLUDE after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GB" altLang="en-US" sz="3200" b="1" dirty="0">
                <a:latin typeface="Arial Unicode MS" pitchFamily="34" charset="-128"/>
              </a:rPr>
              <a:t>DIAGNOSTIC CONFIDENCE 100%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idx="1"/>
          </p:nvPr>
        </p:nvSpPr>
        <p:spPr>
          <a:xfrm>
            <a:off x="611560" y="2060848"/>
            <a:ext cx="7772400" cy="3680048"/>
          </a:xfrm>
        </p:spPr>
        <p:txBody>
          <a:bodyPr/>
          <a:lstStyle/>
          <a:p>
            <a:pPr marL="0" indent="0">
              <a:buNone/>
            </a:pPr>
            <a:r>
              <a:rPr lang="en-GB" altLang="en-US" dirty="0">
                <a:latin typeface="Arial Unicode MS" pitchFamily="34" charset="-128"/>
              </a:rPr>
              <a:t>“The appearances are……………..XYZ”</a:t>
            </a:r>
          </a:p>
          <a:p>
            <a:pPr eaLnBrk="1" hangingPunct="1"/>
            <a:r>
              <a:rPr lang="en-GB" altLang="en-US" dirty="0">
                <a:latin typeface="Arial Unicode MS" pitchFamily="34" charset="-128"/>
              </a:rPr>
              <a:t>diagnostic of….</a:t>
            </a:r>
          </a:p>
          <a:p>
            <a:pPr eaLnBrk="1" hangingPunct="1"/>
            <a:r>
              <a:rPr lang="en-GB" altLang="en-US" dirty="0">
                <a:latin typeface="Arial Unicode MS" pitchFamily="34" charset="-128"/>
              </a:rPr>
              <a:t>those of….</a:t>
            </a:r>
          </a:p>
          <a:p>
            <a:pPr eaLnBrk="1" hangingPunct="1"/>
            <a:r>
              <a:rPr lang="en-GB" altLang="en-US" dirty="0">
                <a:latin typeface="Arial Unicode MS" pitchFamily="34" charset="-128"/>
              </a:rPr>
              <a:t>represent….</a:t>
            </a:r>
          </a:p>
          <a:p>
            <a:pPr eaLnBrk="1" hangingPunct="1"/>
            <a:r>
              <a:rPr lang="en-GB" altLang="en-US" dirty="0">
                <a:latin typeface="Arial Unicode MS" pitchFamily="34" charset="-128"/>
              </a:rPr>
              <a:t>indicative of….</a:t>
            </a:r>
          </a:p>
          <a:p>
            <a:pPr eaLnBrk="1" hangingPunct="1"/>
            <a:endParaRPr lang="en-GB" altLang="en-US" dirty="0">
              <a:latin typeface="Arial Unicode MS" pitchFamily="34" charset="-128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764704"/>
            <a:ext cx="77724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GB" altLang="en-US" sz="3600" b="1" dirty="0">
                <a:latin typeface="Arial Unicode MS" pitchFamily="34" charset="-128"/>
              </a:rPr>
              <a:t>Confidence 80-90%</a:t>
            </a:r>
            <a:br>
              <a:rPr lang="en-GB" altLang="en-US" sz="3600" b="1" dirty="0">
                <a:latin typeface="Arial Unicode MS" pitchFamily="34" charset="-128"/>
              </a:rPr>
            </a:br>
            <a:endParaRPr lang="en-GB" altLang="en-US" sz="3200" dirty="0">
              <a:latin typeface="Arial Unicode MS" pitchFamily="34" charset="-128"/>
            </a:endParaRPr>
          </a:p>
        </p:txBody>
      </p:sp>
      <p:sp>
        <p:nvSpPr>
          <p:cNvPr id="79875" name="Rectangle 3"/>
          <p:cNvSpPr>
            <a:spLocks noGrp="1" noChangeArrowheads="1"/>
          </p:cNvSpPr>
          <p:nvPr>
            <p:ph idx="1"/>
          </p:nvPr>
        </p:nvSpPr>
        <p:spPr>
          <a:xfrm>
            <a:off x="611560" y="2060848"/>
            <a:ext cx="7772400" cy="3243064"/>
          </a:xfrm>
        </p:spPr>
        <p:txBody>
          <a:bodyPr>
            <a:normAutofit lnSpcReduction="10000"/>
          </a:bodyPr>
          <a:lstStyle/>
          <a:p>
            <a:r>
              <a:rPr lang="en-GB" altLang="en-US" dirty="0">
                <a:latin typeface="Arial Unicode MS" pitchFamily="34" charset="-128"/>
              </a:rPr>
              <a:t>“The appearances………XYZ”</a:t>
            </a:r>
            <a:br>
              <a:rPr lang="en-GB" altLang="en-US" dirty="0">
                <a:latin typeface="Arial Unicode MS" pitchFamily="34" charset="-128"/>
              </a:rPr>
            </a:br>
            <a:endParaRPr lang="en-GB" altLang="en-US" dirty="0">
              <a:latin typeface="Arial Unicode MS" pitchFamily="34" charset="-128"/>
            </a:endParaRPr>
          </a:p>
          <a:p>
            <a:pPr eaLnBrk="1" hangingPunct="1"/>
            <a:r>
              <a:rPr lang="en-GB" altLang="en-US" dirty="0">
                <a:latin typeface="Arial Unicode MS" pitchFamily="34" charset="-128"/>
              </a:rPr>
              <a:t>Almost certainly represent…</a:t>
            </a:r>
          </a:p>
          <a:p>
            <a:pPr eaLnBrk="1" hangingPunct="1"/>
            <a:r>
              <a:rPr lang="en-GB" altLang="en-US" dirty="0">
                <a:latin typeface="Arial Unicode MS" pitchFamily="34" charset="-128"/>
              </a:rPr>
              <a:t>Highly suggestive of…..</a:t>
            </a:r>
          </a:p>
          <a:p>
            <a:pPr eaLnBrk="1" hangingPunct="1"/>
            <a:r>
              <a:rPr lang="en-GB" altLang="en-US" dirty="0">
                <a:latin typeface="Arial Unicode MS" pitchFamily="34" charset="-128"/>
              </a:rPr>
              <a:t>Most suggestive of….</a:t>
            </a:r>
          </a:p>
          <a:p>
            <a:pPr eaLnBrk="1" hangingPunct="1"/>
            <a:r>
              <a:rPr lang="en-GB" altLang="en-US" dirty="0">
                <a:latin typeface="Arial Unicode MS" pitchFamily="34" charset="-128"/>
              </a:rPr>
              <a:t>Consistent with…</a:t>
            </a:r>
          </a:p>
          <a:p>
            <a:pPr eaLnBrk="1" hangingPunct="1"/>
            <a:endParaRPr lang="en-GB" altLang="en-US" dirty="0">
              <a:latin typeface="Arial Unicode MS" pitchFamily="34" charset="-128"/>
            </a:endParaRPr>
          </a:p>
          <a:p>
            <a:pPr eaLnBrk="1" hangingPunct="1"/>
            <a:endParaRPr lang="en-GB" altLang="en-US" dirty="0">
              <a:latin typeface="Arial Unicode MS" pitchFamily="34" charset="-128"/>
            </a:endParaRPr>
          </a:p>
          <a:p>
            <a:pPr eaLnBrk="1" hangingPunct="1"/>
            <a:endParaRPr lang="en-GB" altLang="en-US" dirty="0">
              <a:latin typeface="Arial Unicode MS" pitchFamily="34" charset="-128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GB" altLang="en-US" sz="3200" b="1" dirty="0">
                <a:latin typeface="Arial Unicode MS" pitchFamily="34" charset="-128"/>
              </a:rPr>
              <a:t>Confidence approximately 75%</a:t>
            </a:r>
            <a:br>
              <a:rPr lang="en-GB" altLang="en-US" sz="3200" b="1" dirty="0">
                <a:latin typeface="Arial Unicode MS" pitchFamily="34" charset="-128"/>
              </a:rPr>
            </a:br>
            <a:endParaRPr lang="en-GB" altLang="en-US" sz="3200" b="1" dirty="0">
              <a:latin typeface="Arial Unicode MS" pitchFamily="34" charset="-128"/>
            </a:endParaRPr>
          </a:p>
        </p:txBody>
      </p:sp>
      <p:sp>
        <p:nvSpPr>
          <p:cNvPr id="8089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altLang="en-US" dirty="0">
                <a:latin typeface="Arial Unicode MS" pitchFamily="34" charset="-128"/>
              </a:rPr>
              <a:t>“The appearances………”</a:t>
            </a:r>
            <a:br>
              <a:rPr lang="en-GB" altLang="en-US" dirty="0">
                <a:latin typeface="Arial Unicode MS" pitchFamily="34" charset="-128"/>
              </a:rPr>
            </a:br>
            <a:endParaRPr lang="en-GB" altLang="en-US" dirty="0">
              <a:latin typeface="Arial Unicode MS" pitchFamily="34" charset="-128"/>
            </a:endParaRPr>
          </a:p>
          <a:p>
            <a:r>
              <a:rPr lang="en-GB" altLang="en-US" dirty="0">
                <a:latin typeface="Arial Unicode MS" pitchFamily="34" charset="-128"/>
              </a:rPr>
              <a:t>Most likely represent….</a:t>
            </a:r>
          </a:p>
          <a:p>
            <a:pPr eaLnBrk="1" hangingPunct="1"/>
            <a:r>
              <a:rPr lang="en-GB" altLang="en-US" dirty="0">
                <a:latin typeface="Arial Unicode MS" pitchFamily="34" charset="-128"/>
              </a:rPr>
              <a:t>Most suggestive of…</a:t>
            </a:r>
          </a:p>
          <a:p>
            <a:pPr eaLnBrk="1" hangingPunct="1"/>
            <a:r>
              <a:rPr lang="en-GB" altLang="en-US" dirty="0">
                <a:latin typeface="Arial Unicode MS" pitchFamily="34" charset="-128"/>
              </a:rPr>
              <a:t>Likely to be….</a:t>
            </a:r>
          </a:p>
          <a:p>
            <a:pPr eaLnBrk="1" hangingPunct="1"/>
            <a:r>
              <a:rPr lang="en-GB" altLang="en-US" dirty="0">
                <a:latin typeface="Arial Unicode MS" pitchFamily="34" charset="-128"/>
              </a:rPr>
              <a:t>Favour….</a:t>
            </a:r>
          </a:p>
          <a:p>
            <a:pPr marL="0" indent="0" eaLnBrk="1" hangingPunct="1">
              <a:buNone/>
            </a:pPr>
            <a:endParaRPr lang="en-GB" altLang="en-US" dirty="0">
              <a:latin typeface="Arial Unicode MS" pitchFamily="34" charset="-128"/>
            </a:endParaRPr>
          </a:p>
          <a:p>
            <a:pPr marL="0" indent="0" eaLnBrk="1" hangingPunct="1">
              <a:buNone/>
            </a:pPr>
            <a:endParaRPr lang="en-GB" altLang="en-US" dirty="0">
              <a:latin typeface="Arial Unicode MS" pitchFamily="34" charset="-128"/>
            </a:endParaRPr>
          </a:p>
          <a:p>
            <a:pPr eaLnBrk="1" hangingPunct="1"/>
            <a:endParaRPr lang="en-GB" altLang="en-US" dirty="0">
              <a:latin typeface="Arial Unicode MS" pitchFamily="34" charset="-128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GB" altLang="en-US" sz="3200" dirty="0">
                <a:latin typeface="Arial Unicode MS" pitchFamily="34" charset="-128"/>
              </a:rPr>
              <a:t>Confidence 50%</a:t>
            </a:r>
            <a:br>
              <a:rPr lang="en-GB" altLang="en-US" sz="3200" dirty="0">
                <a:latin typeface="Arial Unicode MS" pitchFamily="34" charset="-128"/>
              </a:rPr>
            </a:br>
            <a:r>
              <a:rPr lang="en-GB" altLang="en-US" sz="3200" dirty="0">
                <a:latin typeface="Arial Unicode MS" pitchFamily="34" charset="-128"/>
              </a:rPr>
              <a:t> or less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altLang="en-US" dirty="0">
                <a:latin typeface="Arial Unicode MS" pitchFamily="34" charset="-128"/>
              </a:rPr>
              <a:t>“The appearances ……………..”</a:t>
            </a:r>
            <a:br>
              <a:rPr lang="en-GB" altLang="en-US" dirty="0">
                <a:latin typeface="Arial Unicode MS" pitchFamily="34" charset="-128"/>
              </a:rPr>
            </a:br>
            <a:endParaRPr lang="en-GB" altLang="en-US" dirty="0">
              <a:latin typeface="Arial Unicode MS" pitchFamily="34" charset="-128"/>
            </a:endParaRPr>
          </a:p>
          <a:p>
            <a:pPr eaLnBrk="1" hangingPunct="1"/>
            <a:r>
              <a:rPr lang="en-GB" altLang="en-US" dirty="0">
                <a:latin typeface="Arial Unicode MS" pitchFamily="34" charset="-128"/>
              </a:rPr>
              <a:t>Could represent…</a:t>
            </a:r>
          </a:p>
          <a:p>
            <a:pPr eaLnBrk="1" hangingPunct="1"/>
            <a:r>
              <a:rPr lang="en-GB" altLang="en-US" dirty="0">
                <a:latin typeface="Arial Unicode MS" pitchFamily="34" charset="-128"/>
              </a:rPr>
              <a:t>Are consistent with…</a:t>
            </a:r>
          </a:p>
          <a:p>
            <a:pPr eaLnBrk="1" hangingPunct="1"/>
            <a:r>
              <a:rPr lang="en-GB" altLang="en-US" dirty="0">
                <a:latin typeface="Arial Unicode MS" pitchFamily="34" charset="-128"/>
              </a:rPr>
              <a:t>Are suggestive of…</a:t>
            </a:r>
          </a:p>
          <a:p>
            <a:pPr eaLnBrk="1" hangingPunct="1"/>
            <a:r>
              <a:rPr lang="en-GB" altLang="en-US" dirty="0">
                <a:latin typeface="Arial Unicode MS" pitchFamily="34" charset="-128"/>
              </a:rPr>
              <a:t>Might be consistent with… (40%)</a:t>
            </a:r>
          </a:p>
          <a:p>
            <a:pPr eaLnBrk="1" hangingPunct="1"/>
            <a:endParaRPr lang="en-GB" altLang="en-US" dirty="0">
              <a:latin typeface="Arial Unicode MS" pitchFamily="34" charset="-128"/>
            </a:endParaRPr>
          </a:p>
          <a:p>
            <a:pPr eaLnBrk="1" hangingPunct="1"/>
            <a:r>
              <a:rPr lang="en-GB" altLang="en-US" dirty="0">
                <a:latin typeface="Arial Unicode MS" pitchFamily="34" charset="-128"/>
              </a:rPr>
              <a:t>Beware weasel words</a:t>
            </a:r>
          </a:p>
          <a:p>
            <a:pPr eaLnBrk="1" hangingPunct="1"/>
            <a:endParaRPr lang="en-GB" altLang="en-US" dirty="0">
              <a:latin typeface="Arial Unicode MS" pitchFamily="34" charset="-128"/>
            </a:endParaRPr>
          </a:p>
          <a:p>
            <a:pPr eaLnBrk="1" hangingPunct="1"/>
            <a:endParaRPr lang="en-GB" altLang="en-US" dirty="0">
              <a:latin typeface="Arial Unicode MS" pitchFamily="34" charset="-128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Give Differential Diagnosis</a:t>
            </a:r>
            <a:br>
              <a:rPr lang="en-GB" dirty="0"/>
            </a:br>
            <a:r>
              <a:rPr lang="en-GB" dirty="0"/>
              <a:t>plus advice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latin typeface="+mj-lt"/>
              </a:rPr>
              <a:t>The appearances could be due to mucosal prolapse, ischaemic colitis or clostridium difficile infection.</a:t>
            </a:r>
          </a:p>
          <a:p>
            <a:pPr lvl="1"/>
            <a:r>
              <a:rPr lang="en-GB" dirty="0">
                <a:latin typeface="+mj-lt"/>
              </a:rPr>
              <a:t>Have you checked the microbiology or radiology reports?</a:t>
            </a:r>
          </a:p>
          <a:p>
            <a:r>
              <a:rPr lang="en-GB" dirty="0">
                <a:latin typeface="+mj-lt"/>
              </a:rPr>
              <a:t>In the correct clinical context the features are of coeliac disease.</a:t>
            </a:r>
          </a:p>
          <a:p>
            <a:pPr lvl="1"/>
            <a:r>
              <a:rPr lang="en-GB" dirty="0">
                <a:latin typeface="+mj-lt"/>
              </a:rPr>
              <a:t>Have you checked the TTG?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86B4C83-1C71-42A8-B4A5-A8D2357D4741}" type="datetime1">
              <a:rPr lang="en-US" altLang="en-US" smtClean="0">
                <a:solidFill>
                  <a:srgbClr val="FFFFFF"/>
                </a:solidFill>
              </a:rPr>
              <a:pPr>
                <a:defRPr/>
              </a:pPr>
              <a:t>8/22/2019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1FC8E7-1C6B-4CCA-85A4-F06616DDEE1F}" type="slidenum">
              <a:rPr lang="en-GB" smtClean="0">
                <a:solidFill>
                  <a:srgbClr val="FFFFFF"/>
                </a:solidFill>
              </a:rPr>
              <a:pPr>
                <a:defRPr/>
              </a:pPr>
              <a:t>85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98031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dirty="0">
                <a:latin typeface="Arial Unicode MS" pitchFamily="34" charset="-128"/>
              </a:rPr>
              <a:t>Expressing Uncertainty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n-GB" altLang="en-US" sz="2800" dirty="0">
                <a:latin typeface="Arial Unicode MS" pitchFamily="34" charset="-128"/>
              </a:rPr>
              <a:t>If the sample is non-diagnostic or inadequate, clearly state why </a:t>
            </a:r>
          </a:p>
          <a:p>
            <a:pPr eaLnBrk="1" hangingPunct="1">
              <a:lnSpc>
                <a:spcPct val="90000"/>
              </a:lnSpc>
            </a:pPr>
            <a:endParaRPr lang="en-GB" altLang="en-US" sz="2800" dirty="0">
              <a:latin typeface="Arial Unicode MS" pitchFamily="34" charset="-128"/>
            </a:endParaRPr>
          </a:p>
          <a:p>
            <a:pPr>
              <a:lnSpc>
                <a:spcPct val="90000"/>
              </a:lnSpc>
            </a:pPr>
            <a:r>
              <a:rPr lang="en-GB" altLang="en-US" sz="2800" dirty="0">
                <a:latin typeface="Arial Unicode MS" pitchFamily="34" charset="-128"/>
              </a:rPr>
              <a:t>No tissue present</a:t>
            </a:r>
          </a:p>
          <a:p>
            <a:pPr>
              <a:lnSpc>
                <a:spcPct val="90000"/>
              </a:lnSpc>
            </a:pPr>
            <a:r>
              <a:rPr lang="en-GB" altLang="en-US" sz="2800" dirty="0">
                <a:latin typeface="Arial Unicode MS" pitchFamily="34" charset="-128"/>
              </a:rPr>
              <a:t>Too superficial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sz="2800" dirty="0">
                <a:latin typeface="Arial Unicode MS" pitchFamily="34" charset="-128"/>
              </a:rPr>
              <a:t>Artefact (e.g. thermal or crush)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sz="2800" dirty="0">
                <a:latin typeface="Arial Unicode MS" pitchFamily="34" charset="-128"/>
              </a:rPr>
              <a:t>Imperfectly oriented (and can’t be fixed)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sz="2800" dirty="0">
                <a:latin typeface="Arial Unicode MS" pitchFamily="34" charset="-128"/>
              </a:rPr>
              <a:t>Does not explain what they saw (e.g. no explanation for a polyp)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sz="2800" dirty="0">
                <a:latin typeface="Arial Unicode MS" pitchFamily="34" charset="-128"/>
              </a:rPr>
              <a:t>Too inflamed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GB" altLang="en-US" dirty="0">
                <a:latin typeface="Arial Unicode MS" pitchFamily="34" charset="-128"/>
              </a:rPr>
              <a:t>What do you need or will help the patient?</a:t>
            </a:r>
          </a:p>
        </p:txBody>
      </p:sp>
      <p:sp>
        <p:nvSpPr>
          <p:cNvPr id="860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GB" altLang="en-US" sz="2400" dirty="0">
                <a:latin typeface="Arial Unicode MS" pitchFamily="34" charset="-128"/>
              </a:rPr>
              <a:t>Please consider (repeat) (larger) (deeper) biopsy</a:t>
            </a:r>
          </a:p>
          <a:p>
            <a:pPr marL="0" indent="0" eaLnBrk="1" hangingPunct="1">
              <a:buNone/>
            </a:pPr>
            <a:r>
              <a:rPr lang="en-GB" altLang="en-US" sz="2400" dirty="0">
                <a:latin typeface="Arial Unicode MS" pitchFamily="34" charset="-128"/>
              </a:rPr>
              <a:t>	(with more tissue I will be more certain)</a:t>
            </a:r>
          </a:p>
          <a:p>
            <a:pPr marL="0" indent="0" eaLnBrk="1" hangingPunct="1">
              <a:buNone/>
            </a:pPr>
            <a:endParaRPr lang="en-GB" altLang="en-US" sz="2400" dirty="0">
              <a:latin typeface="Arial Unicode MS" pitchFamily="34" charset="-128"/>
            </a:endParaRPr>
          </a:p>
          <a:p>
            <a:pPr eaLnBrk="1" hangingPunct="1"/>
            <a:r>
              <a:rPr lang="en-GB" altLang="en-US" sz="2400" dirty="0">
                <a:latin typeface="Arial Unicode MS" pitchFamily="34" charset="-128"/>
              </a:rPr>
              <a:t>Wide excision (with a margin of normal tissue)</a:t>
            </a:r>
          </a:p>
          <a:p>
            <a:pPr marL="0" indent="0" eaLnBrk="1" hangingPunct="1">
              <a:buNone/>
            </a:pPr>
            <a:r>
              <a:rPr lang="en-GB" altLang="en-US" sz="2400" dirty="0">
                <a:latin typeface="Arial Unicode MS" pitchFamily="34" charset="-128"/>
              </a:rPr>
              <a:t>	(uncertainty over margins – which one?)</a:t>
            </a:r>
          </a:p>
          <a:p>
            <a:pPr marL="0" indent="0" eaLnBrk="1" hangingPunct="1">
              <a:buNone/>
            </a:pPr>
            <a:endParaRPr lang="en-GB" altLang="en-US" sz="2400" dirty="0">
              <a:latin typeface="Arial Unicode MS" pitchFamily="34" charset="-128"/>
            </a:endParaRPr>
          </a:p>
          <a:p>
            <a:pPr eaLnBrk="1" hangingPunct="1"/>
            <a:r>
              <a:rPr lang="en-GB" altLang="en-US" sz="2400" dirty="0">
                <a:latin typeface="Arial Unicode MS" pitchFamily="34" charset="-128"/>
              </a:rPr>
              <a:t>MDT discussion / </a:t>
            </a:r>
            <a:r>
              <a:rPr lang="en-GB" altLang="en-US" sz="2400" dirty="0" err="1">
                <a:latin typeface="Arial Unicode MS" pitchFamily="34" charset="-128"/>
              </a:rPr>
              <a:t>Clinicopathological</a:t>
            </a:r>
            <a:r>
              <a:rPr lang="en-GB" altLang="en-US" sz="2400" dirty="0">
                <a:latin typeface="Arial Unicode MS" pitchFamily="34" charset="-128"/>
              </a:rPr>
              <a:t> correlation</a:t>
            </a:r>
          </a:p>
          <a:p>
            <a:pPr marL="0" indent="0" eaLnBrk="1" hangingPunct="1">
              <a:buNone/>
            </a:pPr>
            <a:r>
              <a:rPr lang="en-GB" altLang="en-US" sz="2400" dirty="0">
                <a:latin typeface="Arial Unicode MS" pitchFamily="34" charset="-128"/>
              </a:rPr>
              <a:t>	(interpretation in clinical context)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Dos and Don’ts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800" dirty="0">
                <a:latin typeface="+mj-lt"/>
              </a:rPr>
              <a:t>You are a doctor,  you answer to the GMC (via consultant / TPD / Trust </a:t>
            </a:r>
            <a:r>
              <a:rPr lang="en-GB" sz="2800" dirty="0" err="1">
                <a:latin typeface="+mj-lt"/>
              </a:rPr>
              <a:t>etc</a:t>
            </a:r>
            <a:r>
              <a:rPr lang="en-GB" sz="2800" dirty="0">
                <a:latin typeface="+mj-lt"/>
              </a:rPr>
              <a:t>)</a:t>
            </a:r>
          </a:p>
          <a:p>
            <a:r>
              <a:rPr lang="en-GB" sz="2800" dirty="0">
                <a:latin typeface="+mj-lt"/>
              </a:rPr>
              <a:t>Know your abilities don’t go beyond them</a:t>
            </a:r>
          </a:p>
          <a:p>
            <a:r>
              <a:rPr lang="en-GB" sz="2800" dirty="0">
                <a:latin typeface="+mj-lt"/>
              </a:rPr>
              <a:t>If in doubt ask : lab staff or seniors usually know</a:t>
            </a:r>
          </a:p>
          <a:p>
            <a:r>
              <a:rPr lang="en-GB" sz="2800" dirty="0">
                <a:latin typeface="+mj-lt"/>
              </a:rPr>
              <a:t>Admit your mistakes immediately and learn from them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86B4C83-1C71-42A8-B4A5-A8D2357D4741}" type="datetime1">
              <a:rPr lang="en-US" altLang="en-US" smtClean="0">
                <a:solidFill>
                  <a:srgbClr val="FFFFFF"/>
                </a:solidFill>
              </a:rPr>
              <a:pPr>
                <a:defRPr/>
              </a:pPr>
              <a:t>8/22/2019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1FC8E7-1C6B-4CCA-85A4-F06616DDEE1F}" type="slidenum">
              <a:rPr lang="en-GB" smtClean="0">
                <a:solidFill>
                  <a:srgbClr val="FFFFFF"/>
                </a:solidFill>
              </a:rPr>
              <a:pPr>
                <a:defRPr/>
              </a:pPr>
              <a:t>88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34626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852936"/>
            <a:ext cx="8229600" cy="1143000"/>
          </a:xfrm>
        </p:spPr>
        <p:txBody>
          <a:bodyPr/>
          <a:lstStyle/>
          <a:p>
            <a:r>
              <a:rPr lang="en-US" dirty="0"/>
              <a:t>GO FOR IT!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DSCN085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7584" y="3429000"/>
            <a:ext cx="3422732" cy="461665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2"/>
                </a:solidFill>
              </a:rPr>
              <a:t>Check ID on form and pot</a:t>
            </a:r>
          </a:p>
        </p:txBody>
      </p:sp>
      <p:cxnSp>
        <p:nvCxnSpPr>
          <p:cNvPr id="4" name="Straight Arrow Connector 3"/>
          <p:cNvCxnSpPr/>
          <p:nvPr/>
        </p:nvCxnSpPr>
        <p:spPr bwMode="auto">
          <a:xfrm flipH="1" flipV="1">
            <a:off x="755576" y="1844824"/>
            <a:ext cx="504056" cy="1728192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bg2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" name="Straight Arrow Connector 5"/>
          <p:cNvCxnSpPr/>
          <p:nvPr/>
        </p:nvCxnSpPr>
        <p:spPr bwMode="auto">
          <a:xfrm>
            <a:off x="1403648" y="3890665"/>
            <a:ext cx="288032" cy="690463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bg2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TextBox 8"/>
          <p:cNvSpPr txBox="1"/>
          <p:nvPr/>
        </p:nvSpPr>
        <p:spPr>
          <a:xfrm>
            <a:off x="5292080" y="2132856"/>
            <a:ext cx="28745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2"/>
                </a:solidFill>
              </a:rPr>
              <a:t>Check Number on </a:t>
            </a:r>
          </a:p>
          <a:p>
            <a:r>
              <a:rPr lang="en-GB" dirty="0">
                <a:solidFill>
                  <a:schemeClr val="bg2"/>
                </a:solidFill>
              </a:rPr>
              <a:t>Form pot and cassette</a:t>
            </a:r>
          </a:p>
        </p:txBody>
      </p:sp>
      <p:cxnSp>
        <p:nvCxnSpPr>
          <p:cNvPr id="11" name="Straight Arrow Connector 10"/>
          <p:cNvCxnSpPr/>
          <p:nvPr/>
        </p:nvCxnSpPr>
        <p:spPr bwMode="auto">
          <a:xfrm flipV="1">
            <a:off x="6156176" y="980728"/>
            <a:ext cx="648072" cy="1008112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Arrow Connector 12"/>
          <p:cNvCxnSpPr/>
          <p:nvPr/>
        </p:nvCxnSpPr>
        <p:spPr bwMode="auto">
          <a:xfrm flipH="1" flipV="1">
            <a:off x="3059832" y="1844824"/>
            <a:ext cx="2016224" cy="70353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Arrow Connector 14"/>
          <p:cNvCxnSpPr/>
          <p:nvPr/>
        </p:nvCxnSpPr>
        <p:spPr bwMode="auto">
          <a:xfrm flipH="1">
            <a:off x="3707904" y="3212976"/>
            <a:ext cx="1800200" cy="129614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2097510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574F21EE459804898C26619F73BFFBD" ma:contentTypeVersion="11" ma:contentTypeDescription="Create a new document." ma:contentTypeScope="" ma:versionID="88e868854e61898b741bebfde99a7d9a">
  <xsd:schema xmlns:xsd="http://www.w3.org/2001/XMLSchema" xmlns:xs="http://www.w3.org/2001/XMLSchema" xmlns:p="http://schemas.microsoft.com/office/2006/metadata/properties" xmlns:ns3="ea475f6a-d5b8-4bf9-8b37-4787615644ac" xmlns:ns4="a513e81c-aa9f-4134-a2a7-faa122d73f4f" targetNamespace="http://schemas.microsoft.com/office/2006/metadata/properties" ma:root="true" ma:fieldsID="4ae09beaefce58db9c1ac28937040150" ns3:_="" ns4:_="">
    <xsd:import namespace="ea475f6a-d5b8-4bf9-8b37-4787615644ac"/>
    <xsd:import namespace="a513e81c-aa9f-4134-a2a7-faa122d73f4f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475f6a-d5b8-4bf9-8b37-4787615644a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13e81c-aa9f-4134-a2a7-faa122d73f4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B3822EF-3506-4866-83BE-A83E6605511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a475f6a-d5b8-4bf9-8b37-4787615644ac"/>
    <ds:schemaRef ds:uri="a513e81c-aa9f-4134-a2a7-faa122d73f4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E9FAF1E-F4BE-4183-AD59-51D2AC79BE6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4C5348B-8B41-4470-9339-EF61459BFA6A}">
  <ds:schemaRefs>
    <ds:schemaRef ds:uri="ea475f6a-d5b8-4bf9-8b37-4787615644ac"/>
    <ds:schemaRef ds:uri="http://purl.org/dc/terms/"/>
    <ds:schemaRef ds:uri="http://schemas.openxmlformats.org/package/2006/metadata/core-properties"/>
    <ds:schemaRef ds:uri="a513e81c-aa9f-4134-a2a7-faa122d73f4f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575</TotalTime>
  <Words>852</Words>
  <Application>Microsoft Office PowerPoint</Application>
  <PresentationFormat>On-screen Show (4:3)</PresentationFormat>
  <Paragraphs>253</Paragraphs>
  <Slides>89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89</vt:i4>
      </vt:variant>
    </vt:vector>
  </HeadingPairs>
  <TitlesOfParts>
    <vt:vector size="95" baseType="lpstr">
      <vt:lpstr>Arial Unicode MS</vt:lpstr>
      <vt:lpstr>Arial</vt:lpstr>
      <vt:lpstr>Calibri</vt:lpstr>
      <vt:lpstr>Times New Roman</vt:lpstr>
      <vt:lpstr>Verdana</vt:lpstr>
      <vt:lpstr>Office Theme</vt:lpstr>
      <vt:lpstr>Introduction to Surgical Pathology</vt:lpstr>
      <vt:lpstr>CELLULAR PATHOLOGY</vt:lpstr>
      <vt:lpstr>What is a Histopathologist</vt:lpstr>
      <vt:lpstr>PowerPoint Presentation</vt:lpstr>
      <vt:lpstr>The job</vt:lpstr>
      <vt:lpstr>Approach to Cutup</vt:lpstr>
      <vt:lpstr>General Cutup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Processes involved in reporting a histology case</vt:lpstr>
      <vt:lpstr>REPORT WRITING</vt:lpstr>
      <vt:lpstr>REPORT WRITING</vt:lpstr>
      <vt:lpstr>FREE TEXT REPORT</vt:lpstr>
      <vt:lpstr>CLINICAL DETAILS</vt:lpstr>
      <vt:lpstr>MACROSCOPIC</vt:lpstr>
      <vt:lpstr>MICROSCOPIC</vt:lpstr>
      <vt:lpstr>PROFORMA REPORT</vt:lpstr>
      <vt:lpstr>COMMENT, CONCLUSION OR DIAGNOSIS?</vt:lpstr>
      <vt:lpstr>COMPOSE WHILST LOOKING</vt:lpstr>
      <vt:lpstr>DIAGNOSTIC CONFIDENCE 100%</vt:lpstr>
      <vt:lpstr>Confidence 80-90% </vt:lpstr>
      <vt:lpstr>Confidence approximately 75% </vt:lpstr>
      <vt:lpstr>Confidence 50%  or less</vt:lpstr>
      <vt:lpstr>Give Differential Diagnosis plus advice</vt:lpstr>
      <vt:lpstr>Expressing Uncertainty</vt:lpstr>
      <vt:lpstr>What do you need or will help the patient?</vt:lpstr>
      <vt:lpstr>Dos and Don’ts</vt:lpstr>
      <vt:lpstr>GO FOR IT!</vt:lpstr>
    </vt:vector>
  </TitlesOfParts>
  <Company>RD&amp;EFT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INRTODUCTION TO SURGICAL PATHOLOGY</dc:title>
  <dc:creator>RDEuser</dc:creator>
  <cp:lastModifiedBy>Muhammed Sohail</cp:lastModifiedBy>
  <cp:revision>137</cp:revision>
  <dcterms:created xsi:type="dcterms:W3CDTF">2005-07-07T13:45:45Z</dcterms:created>
  <dcterms:modified xsi:type="dcterms:W3CDTF">2019-08-22T20:49:33Z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WinDIP File ID">
    <vt:lpwstr>eb587ad3-fd9b-457c-9970-a65433b4f606</vt:lpwstr>
  </property>
  <property fmtid="{D5CDD505-2E9C-101B-9397-08002B2CF9AE}" pid="3" name="ContentTypeId">
    <vt:lpwstr>0x010100B574F21EE459804898C26619F73BFFBD</vt:lpwstr>
  </property>
</Properties>
</file>