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sldIdLst>
    <p:sldId id="256" r:id="rId2"/>
    <p:sldId id="270" r:id="rId3"/>
    <p:sldId id="257" r:id="rId4"/>
    <p:sldId id="263" r:id="rId5"/>
    <p:sldId id="271" r:id="rId6"/>
    <p:sldId id="262" r:id="rId7"/>
    <p:sldId id="264" r:id="rId8"/>
    <p:sldId id="265" r:id="rId9"/>
    <p:sldId id="258" r:id="rId10"/>
    <p:sldId id="272" r:id="rId11"/>
    <p:sldId id="268" r:id="rId12"/>
    <p:sldId id="260" r:id="rId13"/>
    <p:sldId id="261" r:id="rId14"/>
    <p:sldId id="269" r:id="rId15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9" d="100"/>
          <a:sy n="69" d="100"/>
        </p:scale>
        <p:origin x="132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36E1D8-A48A-4EEB-8401-B79CACEB2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51472-65FA-4284-ACC4-099823A84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52A09D-B95E-4163-B875-326BFF68B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F2AB5-F432-4D95-AC27-2A25C66239D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86685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B35ED9-5687-48FA-A002-18ABEFD0E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2FF6C7-83D2-405F-B831-887E0031F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CD5B3E-2ECA-4916-9F13-7F9DE13FF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3CA9E-60DE-4606-9C36-9084F843D22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1137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3B33A8-C993-4887-B813-38B1A07B0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4E468-4085-44EA-841D-23C179503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38FDF6-8395-44CF-9243-837AF43E0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CC0C7-AFB4-470C-BEAF-689F8597C1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4946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4C6097-A117-4F6A-A37C-A77AD5826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3DEFB-6D64-456F-917F-486FFD73F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D8A1E-D654-433E-85D5-C62DC9365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939C4-CB93-4039-8A86-CFB3EA0755A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65352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8246FD-89AE-4DFD-AB6A-DB072FD69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27670-ACF2-4771-8691-9D89A36B1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C38B92-D67E-4A8C-919A-F62947F99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A31AF-2074-4FDF-A0BC-484953FE913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7010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0A8B8AB-231C-4596-878A-47160B2B6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9F61EAD-06CC-429C-89E1-D8993AA11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51DFCF6-E5CB-4B52-8D1D-713AB50FF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0B259-3EF0-49B5-9AE9-AFC7D86E44C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0895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CDBE7C0-D822-4768-80F4-09B9254D5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3D47CDE-FD31-4B1D-BD34-AD8544106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46D9DB9-37A6-4C21-8D7A-5D168C31C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22437-2461-466C-BBD3-AB0028C1CDC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45265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556DEBA-BCAB-44A9-8B3D-D9B48AA3B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A7B9A80-74D3-4053-93D8-F403DA842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0F9E5F3-0B89-441A-A3E9-62357B3C5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A8278-9E68-4B67-B88D-C6D37CC03D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5805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2F2FB56-99DE-4F91-8415-FCE364881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D9AD96C-D5D6-4EF3-A62F-F94492523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B75348B-980B-465F-9054-28A8D272F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D26C5-185E-45EF-803A-6E119166AAA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03672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5E6D26E-8963-4502-A257-D7B6E7907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AE3394B-A318-4C80-982C-B24AF2A08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3906CCC-C30A-4624-846F-DD18BE0F8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112D0-77D8-4B86-B373-11DD3D762CA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9957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28B2F47-2EC2-4A74-8205-73462D393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28C555C-8A65-47E2-956E-4093718E5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619A331-E091-42AD-9791-80FCF154E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D0D38-0D41-40D3-B149-399630E0251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2278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C1878C4-2F7A-4469-90A9-7F1F4DD96CC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ADBA26-DC99-4C8B-90B8-DB019A98E3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32A83A-F774-4EC7-8720-9E83DD8E1A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7F6F3C-4BAE-4834-8377-B9B3FA0B88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187E42-27F6-412E-80F9-BFA4079CA2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9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434AD9E-0BA4-4E7A-BCFC-6D25E2B9B8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 Black" panose="020B0A04020102020204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 Black" panose="020B0A04020102020204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 Black" panose="020B0A04020102020204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 Black" panose="020B0A0402010202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 Black" panose="020B0A0402010202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 Black" panose="020B0A0402010202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 Black" panose="020B0A0402010202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 Black" panose="020B0A04020102020204" pitchFamily="34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2ECF56BF-6C8D-405F-BCFD-E69A4551AF4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altLang="en-US">
                <a:cs typeface="Times New Roman" panose="02020603050405020304" pitchFamily="18" charset="0"/>
              </a:rPr>
              <a:t>Health and Safety, Laboratory Organisation and External and Internal Quality Assurance</a:t>
            </a:r>
            <a:r>
              <a:rPr lang="en-GB" altLang="en-US"/>
              <a:t> 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207246E7-C9F2-45CC-ADAA-0A339E0934E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371600" y="4876800"/>
            <a:ext cx="6400800" cy="11430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/>
              <a:t>Mark Orrell, Operations Manager for Cellular Pathology, NBT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D47A1928-BD7C-4859-B693-E26E37E88A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Medical line management	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A43FD63-8A92-491E-832D-443076DAB08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/>
              <a:t>Medical Director</a:t>
            </a:r>
          </a:p>
          <a:p>
            <a:r>
              <a:rPr lang="en-GB" altLang="en-US"/>
              <a:t>Divisional Clinical Lead</a:t>
            </a:r>
          </a:p>
          <a:p>
            <a:r>
              <a:rPr lang="en-GB" altLang="en-US"/>
              <a:t>Pathology Clinical Lead</a:t>
            </a:r>
          </a:p>
          <a:p>
            <a:pPr lvl="1"/>
            <a:r>
              <a:rPr lang="en-GB" altLang="en-US"/>
              <a:t>Pathologists</a:t>
            </a:r>
          </a:p>
          <a:p>
            <a:pPr lvl="2"/>
            <a:r>
              <a:rPr lang="en-GB" altLang="en-US"/>
              <a:t>Trainees</a:t>
            </a:r>
          </a:p>
          <a:p>
            <a:pPr lvl="2"/>
            <a:endParaRPr lang="en-GB" altLang="en-US"/>
          </a:p>
          <a:p>
            <a:r>
              <a:rPr lang="en-GB" altLang="en-US"/>
              <a:t>Educational Supervisor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A90995C9-E728-4A75-8414-8B583745A3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Laboratory Organisation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410D174F-8F53-4E05-8E31-1C24AE01C9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/>
              <a:t>Lab Manager</a:t>
            </a:r>
          </a:p>
          <a:p>
            <a:pPr lvl="1"/>
            <a:r>
              <a:rPr lang="en-GB" altLang="en-US" sz="2000"/>
              <a:t>(technical, clerical &amp; mortuary)</a:t>
            </a:r>
          </a:p>
          <a:p>
            <a:r>
              <a:rPr lang="en-GB" altLang="en-US"/>
              <a:t>Safety Officer</a:t>
            </a:r>
          </a:p>
          <a:p>
            <a:r>
              <a:rPr lang="en-GB" altLang="en-US"/>
              <a:t>Training Officer</a:t>
            </a:r>
          </a:p>
          <a:p>
            <a:r>
              <a:rPr lang="en-GB" altLang="en-US"/>
              <a:t>Quality Manager</a:t>
            </a:r>
          </a:p>
          <a:p>
            <a:endParaRPr lang="en-GB" altLang="en-US"/>
          </a:p>
          <a:p>
            <a:r>
              <a:rPr lang="en-GB" altLang="en-US"/>
              <a:t>Line management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5A666BA4-94BB-426D-BB13-D3149EB621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External Quality Assurance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FA64A635-9803-4F29-8350-090425FC7D1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69988" y="1946275"/>
            <a:ext cx="7794625" cy="4435475"/>
          </a:xfrm>
        </p:spPr>
        <p:txBody>
          <a:bodyPr>
            <a:normAutofit lnSpcReduction="100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GB" altLang="en-US" sz="3600"/>
              <a:t>Diagnostic schemes (organ systems)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GB" altLang="en-US" sz="3600"/>
              <a:t>UKNEQAS</a:t>
            </a:r>
          </a:p>
          <a:p>
            <a:pPr lvl="1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GB" altLang="en-US" sz="2400">
                <a:latin typeface="Verdana" pitchFamily="34" charset="0"/>
              </a:rPr>
              <a:t>Assessments of both H&amp;E production and special staining methods </a:t>
            </a:r>
          </a:p>
          <a:p>
            <a:pPr lvl="1" fontAlgn="auto">
              <a:lnSpc>
                <a:spcPct val="80000"/>
              </a:lnSpc>
              <a:spcAft>
                <a:spcPts val="0"/>
              </a:spcAft>
              <a:defRPr/>
            </a:pPr>
            <a:endParaRPr lang="en-GB" altLang="en-US" sz="2400">
              <a:latin typeface="Verdana" pitchFamily="34" charset="0"/>
            </a:endParaRPr>
          </a:p>
          <a:p>
            <a:pPr lvl="1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GB" altLang="en-US" sz="2400">
                <a:latin typeface="Verdana" pitchFamily="34" charset="0"/>
              </a:rPr>
              <a:t>Six assessment cycles per year </a:t>
            </a:r>
          </a:p>
          <a:p>
            <a:pPr lvl="1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GB" altLang="en-US" sz="2400">
                <a:latin typeface="Verdana" pitchFamily="34" charset="0"/>
              </a:rPr>
              <a:t>Criterion-based assessments using nationally agreed standards</a:t>
            </a:r>
            <a:r>
              <a:rPr lang="en-GB" altLang="en-US" sz="3600">
                <a:solidFill>
                  <a:srgbClr val="3300FF"/>
                </a:solidFill>
                <a:latin typeface="Verdana" pitchFamily="34" charset="0"/>
              </a:rPr>
              <a:t>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GB" altLang="en-US" sz="3600"/>
              <a:t>Agreed range of stains/antibodies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GB" altLang="en-US" sz="3600"/>
              <a:t>National comparison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endParaRPr lang="en-GB" altLang="en-US" sz="36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C64D6776-BF08-413A-8535-98526FF4CC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Internal Quality Assurance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E33AC69D-FD3B-4584-9281-2B21FA2D0D7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/>
              <a:t>Signing out stains</a:t>
            </a:r>
          </a:p>
          <a:p>
            <a:r>
              <a:rPr lang="en-GB" altLang="en-US"/>
              <a:t>Check everything! </a:t>
            </a:r>
          </a:p>
          <a:p>
            <a:pPr lvl="1"/>
            <a:r>
              <a:rPr lang="en-GB" altLang="en-US"/>
              <a:t>Booking in</a:t>
            </a:r>
          </a:p>
          <a:p>
            <a:pPr lvl="1"/>
            <a:r>
              <a:rPr lang="en-GB" altLang="en-US"/>
              <a:t>Cut up</a:t>
            </a:r>
          </a:p>
          <a:p>
            <a:pPr lvl="1"/>
            <a:r>
              <a:rPr lang="en-GB" altLang="en-US"/>
              <a:t>Labels</a:t>
            </a:r>
          </a:p>
          <a:p>
            <a:pPr lvl="1"/>
            <a:r>
              <a:rPr lang="en-GB" altLang="en-US"/>
              <a:t>Diagnosis</a:t>
            </a:r>
          </a:p>
          <a:p>
            <a:pPr lvl="1"/>
            <a:r>
              <a:rPr lang="en-GB" altLang="en-US"/>
              <a:t>Typing</a:t>
            </a:r>
          </a:p>
          <a:p>
            <a:pPr lvl="1"/>
            <a:r>
              <a:rPr lang="en-GB" altLang="en-US"/>
              <a:t>Authorising</a:t>
            </a:r>
          </a:p>
          <a:p>
            <a:r>
              <a:rPr lang="en-GB" altLang="en-US"/>
              <a:t>It is everyone’s responsibility</a:t>
            </a:r>
          </a:p>
          <a:p>
            <a:pPr lvl="1"/>
            <a:endParaRPr lang="en-GB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63136493-65B2-4888-9D96-7F2BE3E464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Summary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2C3756E5-7ED6-45CE-A83E-66156BF867A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/>
              <a:t>Health and Safety – each individual’s responsibility</a:t>
            </a:r>
          </a:p>
          <a:p>
            <a:r>
              <a:rPr lang="en-GB" altLang="en-US"/>
              <a:t>Quality Assurance - each individual’s responsibility</a:t>
            </a:r>
          </a:p>
          <a:p>
            <a:r>
              <a:rPr lang="en-GB" altLang="en-US"/>
              <a:t>Lab structure – to cover those areas outside the individual’s responsibility!</a:t>
            </a:r>
          </a:p>
          <a:p>
            <a:pPr>
              <a:buFont typeface="Wingdings" panose="05000000000000000000" pitchFamily="2" charset="2"/>
              <a:buNone/>
            </a:pPr>
            <a:endParaRPr lang="en-GB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21CF9F7-42EB-43C3-9B97-A204CE07BF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Health and Safety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55E57DB-1DE0-4F06-B6BC-D92619FFA02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/>
              <a:t>Occupational health and safety is the discipline concerned with preserving and protecting human and facility resources in the workplace.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70D4543-DFCA-4990-9449-4A4C65875A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Health and Safety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AE58F65-9C21-4A13-B97D-6980BD813BB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/>
              <a:t>Common sense</a:t>
            </a:r>
          </a:p>
          <a:p>
            <a:r>
              <a:rPr lang="en-GB" altLang="en-US"/>
              <a:t>Personal accountability</a:t>
            </a:r>
          </a:p>
          <a:p>
            <a:r>
              <a:rPr lang="en-GB" altLang="en-US"/>
              <a:t>Know the risks</a:t>
            </a:r>
          </a:p>
          <a:p>
            <a:r>
              <a:rPr lang="en-GB" altLang="en-US"/>
              <a:t>Follow SOPs</a:t>
            </a:r>
          </a:p>
          <a:p>
            <a:r>
              <a:rPr lang="en-GB" altLang="en-US"/>
              <a:t>Use PPE – there for a reason</a:t>
            </a:r>
          </a:p>
          <a:p>
            <a:r>
              <a:rPr lang="en-GB" altLang="en-US"/>
              <a:t>Don’t cut corners!</a:t>
            </a:r>
          </a:p>
          <a:p>
            <a:endParaRPr lang="en-GB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7C3F593-22BC-4887-AFC7-66EC489266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Standard Operating Procedures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D71186FC-BA7F-4BC2-B33C-DE7CB53141A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/>
              <a:t>Any task has an SOP</a:t>
            </a:r>
          </a:p>
          <a:p>
            <a:r>
              <a:rPr lang="en-GB" altLang="en-US"/>
              <a:t>Assures than each task is performed to the same standard each and every time</a:t>
            </a:r>
          </a:p>
          <a:p>
            <a:r>
              <a:rPr lang="en-GB" altLang="en-US"/>
              <a:t>Training aid</a:t>
            </a:r>
          </a:p>
          <a:p>
            <a:r>
              <a:rPr lang="en-GB" altLang="en-US"/>
              <a:t>Legal necessity</a:t>
            </a:r>
          </a:p>
          <a:p>
            <a:endParaRPr lang="en-GB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BB27FC1-940E-4BC4-ABDF-C46F22C20C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en-US"/>
              <a:t>Hazard v Risk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969A64DB-2C7C-4E14-B721-08D445D8DF2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ln>
            <a:solidFill>
              <a:schemeClr val="tx1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altLang="en-US">
                <a:cs typeface="Arial" panose="020B0604020202020204" pitchFamily="34" charset="0"/>
              </a:rPr>
              <a:t>Hazard: A source of potential harm or damage, or a situation with potential for harm or damage.</a:t>
            </a:r>
            <a:br>
              <a:rPr lang="en-GB" altLang="en-US">
                <a:cs typeface="Arial" panose="020B0604020202020204" pitchFamily="34" charset="0"/>
              </a:rPr>
            </a:br>
            <a:endParaRPr lang="en-GB" altLang="en-US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altLang="en-US">
                <a:cs typeface="Arial" panose="020B0604020202020204" pitchFamily="34" charset="0"/>
              </a:rPr>
              <a:t>Risk: The probability of harm or injury</a:t>
            </a:r>
          </a:p>
          <a:p>
            <a:pPr>
              <a:buFont typeface="Wingdings" panose="05000000000000000000" pitchFamily="2" charset="2"/>
              <a:buNone/>
            </a:pPr>
            <a:endParaRPr lang="en-GB" altLang="en-US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E455BB73-1AF8-48CF-B5EE-BCBCFF4791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Risk Assessments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6A98F99E-7718-4D33-B727-E8BBE773F51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altLang="en-US" sz="2800">
                <a:cs typeface="Arial" panose="020B0604020202020204" pitchFamily="34" charset="0"/>
              </a:rPr>
              <a:t>The identification and assessment of hazards</a:t>
            </a:r>
          </a:p>
          <a:p>
            <a:endParaRPr lang="en-GB" altLang="en-US" sz="2800"/>
          </a:p>
          <a:p>
            <a:r>
              <a:rPr lang="en-GB" altLang="en-US" sz="2800"/>
              <a:t>Identify</a:t>
            </a:r>
          </a:p>
          <a:p>
            <a:r>
              <a:rPr lang="en-GB" altLang="en-US" sz="2800"/>
              <a:t>Eliminate if possible</a:t>
            </a:r>
          </a:p>
          <a:p>
            <a:r>
              <a:rPr lang="en-GB" altLang="en-US" sz="2800"/>
              <a:t>Reduce risk to staff</a:t>
            </a:r>
          </a:p>
          <a:p>
            <a:endParaRPr lang="en-GB" altLang="en-US" sz="2800"/>
          </a:p>
          <a:p>
            <a:r>
              <a:rPr lang="en-GB" altLang="en-US" sz="2800"/>
              <a:t>Applies to any task</a:t>
            </a:r>
          </a:p>
          <a:p>
            <a:pPr lvl="1"/>
            <a:r>
              <a:rPr lang="en-GB" altLang="en-US" sz="2000"/>
              <a:t>Biological, chemical, electrical, sharps, manual handling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21A758D9-1061-48A9-A11B-E1DC7DB014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Other organisations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9555E35-C85A-4601-99DD-F52057F5821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GB" altLang="en-US" sz="3600"/>
              <a:t>COSHH – Control of Substances Hazardous to Health</a:t>
            </a:r>
          </a:p>
          <a:p>
            <a:pPr lvl="1">
              <a:lnSpc>
                <a:spcPct val="80000"/>
              </a:lnSpc>
            </a:pPr>
            <a:r>
              <a:rPr lang="en-GB" altLang="en-US"/>
              <a:t>Using chemicals or other hazardous substances at work can put people's health at risk. So the law requires employers to control exposure to hazardous substances to prevent ill health.</a:t>
            </a:r>
          </a:p>
          <a:p>
            <a:pPr>
              <a:lnSpc>
                <a:spcPct val="80000"/>
              </a:lnSpc>
            </a:pPr>
            <a:r>
              <a:rPr lang="en-GB" altLang="en-US" sz="3600"/>
              <a:t>ISO – International Standards Organisation</a:t>
            </a:r>
          </a:p>
          <a:p>
            <a:pPr>
              <a:lnSpc>
                <a:spcPct val="80000"/>
              </a:lnSpc>
            </a:pPr>
            <a:r>
              <a:rPr lang="en-GB" altLang="en-US" sz="3600">
                <a:cs typeface="Arial" panose="020B0604020202020204" pitchFamily="34" charset="0"/>
              </a:rPr>
              <a:t>HTA – Human Tissue Authority</a:t>
            </a:r>
          </a:p>
          <a:p>
            <a:pPr lvl="1">
              <a:lnSpc>
                <a:spcPct val="80000"/>
              </a:lnSpc>
            </a:pPr>
            <a:r>
              <a:rPr lang="en-GB" altLang="en-US" sz="2000"/>
              <a:t>Ensuring that human tissue is used safely and ethically, and with proper consent.</a:t>
            </a:r>
          </a:p>
          <a:p>
            <a:pPr>
              <a:lnSpc>
                <a:spcPct val="80000"/>
              </a:lnSpc>
            </a:pPr>
            <a:endParaRPr lang="en-GB" altLang="en-US" sz="2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4">
            <a:extLst>
              <a:ext uri="{FF2B5EF4-FFF2-40B4-BE49-F238E27FC236}">
                <a16:creationId xmlns:a16="http://schemas.microsoft.com/office/drawing/2014/main" id="{7E11746F-8C91-465E-AA12-743682B230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9300" y="5843588"/>
            <a:ext cx="1717675" cy="398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200" dirty="0">
                <a:ln>
                  <a:solidFill>
                    <a:srgbClr val="000000"/>
                  </a:solidFill>
                </a:ln>
                <a:solidFill>
                  <a:schemeClr val="bg2"/>
                </a:solidFill>
              </a:rPr>
              <a:t>Junior</a:t>
            </a:r>
            <a:r>
              <a:rPr lang="en-US" altLang="en-US" sz="1200" dirty="0">
                <a:solidFill>
                  <a:schemeClr val="bg2"/>
                </a:solidFill>
              </a:rPr>
              <a:t> </a:t>
            </a:r>
            <a:r>
              <a:rPr lang="en-US" altLang="en-US" sz="1200" dirty="0">
                <a:ln>
                  <a:solidFill>
                    <a:srgbClr val="000000"/>
                  </a:solidFill>
                </a:ln>
                <a:solidFill>
                  <a:schemeClr val="bg2"/>
                </a:solidFill>
              </a:rPr>
              <a:t>Pathologists</a:t>
            </a:r>
          </a:p>
        </p:txBody>
      </p:sp>
      <p:grpSp>
        <p:nvGrpSpPr>
          <p:cNvPr id="9219" name="Group 31">
            <a:extLst>
              <a:ext uri="{FF2B5EF4-FFF2-40B4-BE49-F238E27FC236}">
                <a16:creationId xmlns:a16="http://schemas.microsoft.com/office/drawing/2014/main" id="{F303F409-0F89-43BF-A873-BB9DE9E2DA68}"/>
              </a:ext>
            </a:extLst>
          </p:cNvPr>
          <p:cNvGrpSpPr>
            <a:grpSpLocks/>
          </p:cNvGrpSpPr>
          <p:nvPr/>
        </p:nvGrpSpPr>
        <p:grpSpPr bwMode="auto">
          <a:xfrm>
            <a:off x="1697038" y="527050"/>
            <a:ext cx="7086600" cy="5316538"/>
            <a:chOff x="1069" y="332"/>
            <a:chExt cx="4464" cy="3349"/>
          </a:xfrm>
        </p:grpSpPr>
        <p:sp>
          <p:nvSpPr>
            <p:cNvPr id="10244" name="Text Box 4">
              <a:extLst>
                <a:ext uri="{FF2B5EF4-FFF2-40B4-BE49-F238E27FC236}">
                  <a16:creationId xmlns:a16="http://schemas.microsoft.com/office/drawing/2014/main" id="{6212BBCA-C03D-4E78-86A4-834059AC95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25" y="332"/>
              <a:ext cx="608" cy="25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>
                  <a:ln>
                    <a:solidFill>
                      <a:srgbClr val="000000"/>
                    </a:solidFill>
                  </a:ln>
                  <a:solidFill>
                    <a:schemeClr val="bg2"/>
                  </a:solidFill>
                </a:rPr>
                <a:t>Trust Board</a:t>
              </a:r>
            </a:p>
          </p:txBody>
        </p:sp>
        <p:sp>
          <p:nvSpPr>
            <p:cNvPr id="10245" name="Text Box 5">
              <a:extLst>
                <a:ext uri="{FF2B5EF4-FFF2-40B4-BE49-F238E27FC236}">
                  <a16:creationId xmlns:a16="http://schemas.microsoft.com/office/drawing/2014/main" id="{98F63D7C-C34D-4F5C-A9E9-89B24D8A1E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22" y="918"/>
              <a:ext cx="1082" cy="33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>
                  <a:ln>
                    <a:solidFill>
                      <a:srgbClr val="000000"/>
                    </a:solidFill>
                  </a:ln>
                  <a:solidFill>
                    <a:schemeClr val="bg2"/>
                  </a:solidFill>
                </a:rPr>
                <a:t>Division of Diagnostics and Therapies</a:t>
              </a:r>
            </a:p>
          </p:txBody>
        </p:sp>
        <p:sp>
          <p:nvSpPr>
            <p:cNvPr id="10246" name="Text Box 6">
              <a:extLst>
                <a:ext uri="{FF2B5EF4-FFF2-40B4-BE49-F238E27FC236}">
                  <a16:creationId xmlns:a16="http://schemas.microsoft.com/office/drawing/2014/main" id="{3BB1ABD2-5155-4223-B89D-2D661C4DB6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9" y="918"/>
              <a:ext cx="1082" cy="33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>
                  <a:ln>
                    <a:solidFill>
                      <a:srgbClr val="000000"/>
                    </a:solidFill>
                  </a:ln>
                  <a:solidFill>
                    <a:schemeClr val="bg2"/>
                  </a:solidFill>
                </a:rPr>
                <a:t>Division of Surgery</a:t>
              </a:r>
            </a:p>
          </p:txBody>
        </p:sp>
        <p:sp>
          <p:nvSpPr>
            <p:cNvPr id="10247" name="Text Box 7">
              <a:extLst>
                <a:ext uri="{FF2B5EF4-FFF2-40B4-BE49-F238E27FC236}">
                  <a16:creationId xmlns:a16="http://schemas.microsoft.com/office/drawing/2014/main" id="{341DD9DF-ECB9-4436-9800-491C77BD19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74" y="918"/>
              <a:ext cx="1083" cy="33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>
                  <a:ln>
                    <a:solidFill>
                      <a:srgbClr val="000000"/>
                    </a:solidFill>
                  </a:ln>
                  <a:solidFill>
                    <a:schemeClr val="bg2"/>
                  </a:solidFill>
                </a:rPr>
                <a:t>Division of Women and Children</a:t>
              </a:r>
            </a:p>
          </p:txBody>
        </p:sp>
        <p:sp>
          <p:nvSpPr>
            <p:cNvPr id="10248" name="Text Box 8">
              <a:extLst>
                <a:ext uri="{FF2B5EF4-FFF2-40B4-BE49-F238E27FC236}">
                  <a16:creationId xmlns:a16="http://schemas.microsoft.com/office/drawing/2014/main" id="{C0F7A350-A8BB-4BC0-BA97-9C8049937D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22" y="1672"/>
              <a:ext cx="1082" cy="33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>
                  <a:ln>
                    <a:solidFill>
                      <a:srgbClr val="000000"/>
                    </a:solidFill>
                  </a:ln>
                  <a:solidFill>
                    <a:schemeClr val="bg2"/>
                  </a:solidFill>
                </a:rPr>
                <a:t>Cellular Pathology</a:t>
              </a:r>
            </a:p>
          </p:txBody>
        </p:sp>
        <p:sp>
          <p:nvSpPr>
            <p:cNvPr id="10249" name="Text Box 9">
              <a:extLst>
                <a:ext uri="{FF2B5EF4-FFF2-40B4-BE49-F238E27FC236}">
                  <a16:creationId xmlns:a16="http://schemas.microsoft.com/office/drawing/2014/main" id="{A8650CD8-D385-442B-9358-A0E0476666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9" y="1672"/>
              <a:ext cx="1082" cy="33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>
                  <a:ln>
                    <a:solidFill>
                      <a:srgbClr val="000000"/>
                    </a:solidFill>
                  </a:ln>
                  <a:solidFill>
                    <a:schemeClr val="bg2"/>
                  </a:solidFill>
                </a:rPr>
                <a:t>Biochemistry</a:t>
              </a:r>
            </a:p>
          </p:txBody>
        </p:sp>
        <p:sp>
          <p:nvSpPr>
            <p:cNvPr id="10250" name="Text Box 10">
              <a:extLst>
                <a:ext uri="{FF2B5EF4-FFF2-40B4-BE49-F238E27FC236}">
                  <a16:creationId xmlns:a16="http://schemas.microsoft.com/office/drawing/2014/main" id="{F7579B2C-F0E6-4BD0-9FD0-382EAC4DAB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74" y="1672"/>
              <a:ext cx="1083" cy="33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>
                  <a:ln>
                    <a:solidFill>
                      <a:srgbClr val="000000"/>
                    </a:solidFill>
                  </a:ln>
                  <a:solidFill>
                    <a:schemeClr val="bg2"/>
                  </a:solidFill>
                </a:rPr>
                <a:t>Haematology</a:t>
              </a:r>
            </a:p>
          </p:txBody>
        </p:sp>
        <p:sp>
          <p:nvSpPr>
            <p:cNvPr id="10251" name="Text Box 11">
              <a:extLst>
                <a:ext uri="{FF2B5EF4-FFF2-40B4-BE49-F238E27FC236}">
                  <a16:creationId xmlns:a16="http://schemas.microsoft.com/office/drawing/2014/main" id="{4D98644D-A77E-41D9-8E8D-8F65EEFB5D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36" y="2258"/>
              <a:ext cx="947" cy="33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>
                  <a:ln>
                    <a:solidFill>
                      <a:srgbClr val="000000"/>
                    </a:solidFill>
                  </a:ln>
                  <a:solidFill>
                    <a:schemeClr val="bg2"/>
                  </a:solidFill>
                </a:rPr>
                <a:t>Lab Manager</a:t>
              </a:r>
            </a:p>
          </p:txBody>
        </p:sp>
        <p:sp>
          <p:nvSpPr>
            <p:cNvPr id="10252" name="Text Box 12">
              <a:extLst>
                <a:ext uri="{FF2B5EF4-FFF2-40B4-BE49-F238E27FC236}">
                  <a16:creationId xmlns:a16="http://schemas.microsoft.com/office/drawing/2014/main" id="{EA86F6E7-9DCA-4B63-8853-A49B484533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10" y="2258"/>
              <a:ext cx="879" cy="33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>
                  <a:ln>
                    <a:solidFill>
                      <a:srgbClr val="000000"/>
                    </a:solidFill>
                  </a:ln>
                  <a:solidFill>
                    <a:schemeClr val="bg2"/>
                  </a:solidFill>
                </a:rPr>
                <a:t>Lead Pathologist</a:t>
              </a:r>
            </a:p>
          </p:txBody>
        </p:sp>
        <p:sp>
          <p:nvSpPr>
            <p:cNvPr id="10253" name="Text Box 13">
              <a:extLst>
                <a:ext uri="{FF2B5EF4-FFF2-40B4-BE49-F238E27FC236}">
                  <a16:creationId xmlns:a16="http://schemas.microsoft.com/office/drawing/2014/main" id="{652488BE-339A-4BCC-822E-D1CC722792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72" y="3011"/>
              <a:ext cx="1082" cy="25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defRPr/>
              </a:pPr>
              <a:r>
                <a:rPr lang="en-US" altLang="en-US" sz="1200">
                  <a:ln>
                    <a:solidFill>
                      <a:srgbClr val="000000"/>
                    </a:solidFill>
                  </a:ln>
                  <a:solidFill>
                    <a:schemeClr val="bg2"/>
                  </a:solidFill>
                </a:rPr>
                <a:t>Consultant Pathologists</a:t>
              </a:r>
            </a:p>
          </p:txBody>
        </p:sp>
        <p:sp>
          <p:nvSpPr>
            <p:cNvPr id="10254" name="Text Box 15">
              <a:extLst>
                <a:ext uri="{FF2B5EF4-FFF2-40B4-BE49-F238E27FC236}">
                  <a16:creationId xmlns:a16="http://schemas.microsoft.com/office/drawing/2014/main" id="{27EAE7F7-7FC9-4E0D-A20C-60045040D8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57" y="3011"/>
              <a:ext cx="676" cy="33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>
                  <a:ln>
                    <a:solidFill>
                      <a:srgbClr val="000000"/>
                    </a:solidFill>
                  </a:ln>
                  <a:solidFill>
                    <a:schemeClr val="bg2"/>
                  </a:solidFill>
                </a:rPr>
                <a:t>Mortuary</a:t>
              </a:r>
            </a:p>
          </p:txBody>
        </p:sp>
        <p:sp>
          <p:nvSpPr>
            <p:cNvPr id="10255" name="Text Box 16">
              <a:extLst>
                <a:ext uri="{FF2B5EF4-FFF2-40B4-BE49-F238E27FC236}">
                  <a16:creationId xmlns:a16="http://schemas.microsoft.com/office/drawing/2014/main" id="{41C28BFA-B89C-4706-905D-F526C74C81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9" y="3011"/>
              <a:ext cx="744" cy="33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>
                  <a:ln>
                    <a:solidFill>
                      <a:srgbClr val="000000"/>
                    </a:solidFill>
                  </a:ln>
                  <a:solidFill>
                    <a:schemeClr val="bg2"/>
                  </a:solidFill>
                </a:rPr>
                <a:t>Laboratory</a:t>
              </a:r>
            </a:p>
          </p:txBody>
        </p:sp>
        <p:sp>
          <p:nvSpPr>
            <p:cNvPr id="10256" name="Text Box 17">
              <a:extLst>
                <a:ext uri="{FF2B5EF4-FFF2-40B4-BE49-F238E27FC236}">
                  <a16:creationId xmlns:a16="http://schemas.microsoft.com/office/drawing/2014/main" id="{96BEE84D-4225-44AB-96FF-DDF3DE03F7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28" y="3011"/>
              <a:ext cx="608" cy="33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>
                  <a:ln>
                    <a:solidFill>
                      <a:srgbClr val="000000"/>
                    </a:solidFill>
                  </a:ln>
                  <a:solidFill>
                    <a:schemeClr val="bg2"/>
                  </a:solidFill>
                </a:rPr>
                <a:t>Office</a:t>
              </a:r>
            </a:p>
          </p:txBody>
        </p:sp>
        <p:sp>
          <p:nvSpPr>
            <p:cNvPr id="10257" name="Line 18">
              <a:extLst>
                <a:ext uri="{FF2B5EF4-FFF2-40B4-BE49-F238E27FC236}">
                  <a16:creationId xmlns:a16="http://schemas.microsoft.com/office/drawing/2014/main" id="{EB5D20CF-2F03-40BF-9223-AC33E27257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63" y="583"/>
              <a:ext cx="0" cy="3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GB">
                <a:ln>
                  <a:solidFill>
                    <a:srgbClr val="000000"/>
                  </a:solidFill>
                </a:ln>
              </a:endParaRPr>
            </a:p>
          </p:txBody>
        </p:sp>
        <p:sp>
          <p:nvSpPr>
            <p:cNvPr id="10258" name="Line 19">
              <a:extLst>
                <a:ext uri="{FF2B5EF4-FFF2-40B4-BE49-F238E27FC236}">
                  <a16:creationId xmlns:a16="http://schemas.microsoft.com/office/drawing/2014/main" id="{C59670C1-9F25-4700-9633-2E0A43D316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98" y="2592"/>
              <a:ext cx="879" cy="41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GB">
                <a:ln>
                  <a:solidFill>
                    <a:srgbClr val="000000"/>
                  </a:solidFill>
                </a:ln>
              </a:endParaRPr>
            </a:p>
          </p:txBody>
        </p:sp>
        <p:sp>
          <p:nvSpPr>
            <p:cNvPr id="10259" name="Line 20">
              <a:extLst>
                <a:ext uri="{FF2B5EF4-FFF2-40B4-BE49-F238E27FC236}">
                  <a16:creationId xmlns:a16="http://schemas.microsoft.com/office/drawing/2014/main" id="{034B0DB7-9458-4B5A-AA10-657E09F966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7" y="2592"/>
              <a:ext cx="0" cy="41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GB">
                <a:ln>
                  <a:solidFill>
                    <a:srgbClr val="000000"/>
                  </a:solidFill>
                </a:ln>
              </a:endParaRPr>
            </a:p>
          </p:txBody>
        </p:sp>
        <p:sp>
          <p:nvSpPr>
            <p:cNvPr id="10260" name="Line 21">
              <a:extLst>
                <a:ext uri="{FF2B5EF4-FFF2-40B4-BE49-F238E27FC236}">
                  <a16:creationId xmlns:a16="http://schemas.microsoft.com/office/drawing/2014/main" id="{E052F758-DBB4-44C7-A24D-3CF6B8DDF9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45" y="3262"/>
              <a:ext cx="0" cy="41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GB">
                <a:ln>
                  <a:solidFill>
                    <a:srgbClr val="000000"/>
                  </a:solidFill>
                </a:ln>
              </a:endParaRPr>
            </a:p>
          </p:txBody>
        </p:sp>
        <p:sp>
          <p:nvSpPr>
            <p:cNvPr id="10261" name="Line 22">
              <a:extLst>
                <a:ext uri="{FF2B5EF4-FFF2-40B4-BE49-F238E27FC236}">
                  <a16:creationId xmlns:a16="http://schemas.microsoft.com/office/drawing/2014/main" id="{F7B74DE4-6163-4126-9F30-B9587E2273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45" y="2592"/>
              <a:ext cx="271" cy="41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GB">
                <a:ln>
                  <a:solidFill>
                    <a:srgbClr val="000000"/>
                  </a:solidFill>
                </a:ln>
              </a:endParaRPr>
            </a:p>
          </p:txBody>
        </p:sp>
        <p:sp>
          <p:nvSpPr>
            <p:cNvPr id="10262" name="Line 23">
              <a:extLst>
                <a:ext uri="{FF2B5EF4-FFF2-40B4-BE49-F238E27FC236}">
                  <a16:creationId xmlns:a16="http://schemas.microsoft.com/office/drawing/2014/main" id="{907EE77F-0E09-4784-B84E-6A8DB9F8A8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63" y="2006"/>
              <a:ext cx="947" cy="25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GB">
                <a:ln>
                  <a:solidFill>
                    <a:srgbClr val="000000"/>
                  </a:solidFill>
                </a:ln>
              </a:endParaRPr>
            </a:p>
          </p:txBody>
        </p:sp>
        <p:sp>
          <p:nvSpPr>
            <p:cNvPr id="10263" name="Line 24">
              <a:extLst>
                <a:ext uri="{FF2B5EF4-FFF2-40B4-BE49-F238E27FC236}">
                  <a16:creationId xmlns:a16="http://schemas.microsoft.com/office/drawing/2014/main" id="{51CDA921-F92A-48C6-85C8-494845E255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16" y="2006"/>
              <a:ext cx="947" cy="25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GB">
                <a:ln>
                  <a:solidFill>
                    <a:srgbClr val="000000"/>
                  </a:solidFill>
                </a:ln>
              </a:endParaRPr>
            </a:p>
          </p:txBody>
        </p:sp>
        <p:sp>
          <p:nvSpPr>
            <p:cNvPr id="10264" name="Line 25">
              <a:extLst>
                <a:ext uri="{FF2B5EF4-FFF2-40B4-BE49-F238E27FC236}">
                  <a16:creationId xmlns:a16="http://schemas.microsoft.com/office/drawing/2014/main" id="{547E8C44-53B5-42AB-A023-E843C575BB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63" y="583"/>
              <a:ext cx="1353" cy="3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GB">
                <a:ln>
                  <a:solidFill>
                    <a:srgbClr val="000000"/>
                  </a:solidFill>
                </a:ln>
              </a:endParaRPr>
            </a:p>
          </p:txBody>
        </p:sp>
        <p:sp>
          <p:nvSpPr>
            <p:cNvPr id="10265" name="Line 26">
              <a:extLst>
                <a:ext uri="{FF2B5EF4-FFF2-40B4-BE49-F238E27FC236}">
                  <a16:creationId xmlns:a16="http://schemas.microsoft.com/office/drawing/2014/main" id="{6A2B3BCB-8EC2-4CB3-820C-A3BA36826D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10" y="583"/>
              <a:ext cx="1353" cy="3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GB">
                <a:ln>
                  <a:solidFill>
                    <a:srgbClr val="000000"/>
                  </a:solidFill>
                </a:ln>
              </a:endParaRPr>
            </a:p>
          </p:txBody>
        </p:sp>
        <p:sp>
          <p:nvSpPr>
            <p:cNvPr id="10266" name="Line 27">
              <a:extLst>
                <a:ext uri="{FF2B5EF4-FFF2-40B4-BE49-F238E27FC236}">
                  <a16:creationId xmlns:a16="http://schemas.microsoft.com/office/drawing/2014/main" id="{E233F1C4-E96E-4C1D-AEF7-2FFF1E3164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63" y="1253"/>
              <a:ext cx="0" cy="41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GB">
                <a:ln>
                  <a:solidFill>
                    <a:srgbClr val="000000"/>
                  </a:solidFill>
                </a:ln>
              </a:endParaRPr>
            </a:p>
          </p:txBody>
        </p:sp>
        <p:sp>
          <p:nvSpPr>
            <p:cNvPr id="10267" name="Line 28">
              <a:extLst>
                <a:ext uri="{FF2B5EF4-FFF2-40B4-BE49-F238E27FC236}">
                  <a16:creationId xmlns:a16="http://schemas.microsoft.com/office/drawing/2014/main" id="{D942D204-C445-49C2-9E61-89F5C31291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10" y="1253"/>
              <a:ext cx="1315" cy="41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GB">
                <a:ln>
                  <a:solidFill>
                    <a:srgbClr val="000000"/>
                  </a:solidFill>
                </a:ln>
              </a:endParaRPr>
            </a:p>
          </p:txBody>
        </p:sp>
        <p:sp>
          <p:nvSpPr>
            <p:cNvPr id="10268" name="Line 29">
              <a:extLst>
                <a:ext uri="{FF2B5EF4-FFF2-40B4-BE49-F238E27FC236}">
                  <a16:creationId xmlns:a16="http://schemas.microsoft.com/office/drawing/2014/main" id="{E65F3B54-E0AC-4227-952D-AAB5DC32E2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5" y="1253"/>
              <a:ext cx="1391" cy="41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GB">
                <a:ln>
                  <a:solidFill>
                    <a:srgbClr val="000000"/>
                  </a:solidFill>
                </a:ln>
              </a:endParaRPr>
            </a:p>
          </p:txBody>
        </p:sp>
        <p:sp>
          <p:nvSpPr>
            <p:cNvPr id="10269" name="Line 30">
              <a:extLst>
                <a:ext uri="{FF2B5EF4-FFF2-40B4-BE49-F238E27FC236}">
                  <a16:creationId xmlns:a16="http://schemas.microsoft.com/office/drawing/2014/main" id="{87B5A744-8173-4F13-8012-AB162E19E8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7" y="2592"/>
              <a:ext cx="1218" cy="41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GB">
                <a:ln>
                  <a:solidFill>
                    <a:srgbClr val="000000"/>
                  </a:solidFill>
                </a:ln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>
            <a:extLst>
              <a:ext uri="{FF2B5EF4-FFF2-40B4-BE49-F238E27FC236}">
                <a16:creationId xmlns:a16="http://schemas.microsoft.com/office/drawing/2014/main" id="{1BC2FE84-E652-46D0-A788-4CAC5C1A78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Laboratory Organisation</a:t>
            </a:r>
          </a:p>
        </p:txBody>
      </p:sp>
      <p:sp>
        <p:nvSpPr>
          <p:cNvPr id="10243" name="Rectangle 1027">
            <a:extLst>
              <a:ext uri="{FF2B5EF4-FFF2-40B4-BE49-F238E27FC236}">
                <a16:creationId xmlns:a16="http://schemas.microsoft.com/office/drawing/2014/main" id="{8FEF0AC0-ABFB-481B-B208-AA7C16EDCB0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/>
              <a:t>Three staff groups</a:t>
            </a:r>
          </a:p>
          <a:p>
            <a:pPr lvl="1"/>
            <a:r>
              <a:rPr lang="en-GB" altLang="en-US"/>
              <a:t>Medical</a:t>
            </a:r>
          </a:p>
          <a:p>
            <a:pPr lvl="1"/>
            <a:r>
              <a:rPr lang="en-GB" altLang="en-US"/>
              <a:t>Technical (BMS, MTO, MLA, APT)</a:t>
            </a:r>
          </a:p>
          <a:p>
            <a:pPr lvl="1"/>
            <a:r>
              <a:rPr lang="en-GB" altLang="en-US"/>
              <a:t>Clerical (A&amp;C)</a:t>
            </a:r>
          </a:p>
          <a:p>
            <a:r>
              <a:rPr lang="en-GB" altLang="en-US"/>
              <a:t>Medical HOD</a:t>
            </a:r>
          </a:p>
          <a:p>
            <a:r>
              <a:rPr lang="en-GB" altLang="en-US"/>
              <a:t>Laboratory manager</a:t>
            </a:r>
          </a:p>
          <a:p>
            <a:pPr lvl="1">
              <a:buClr>
                <a:schemeClr val="tx1"/>
              </a:buClr>
              <a:buFontTx/>
              <a:buNone/>
            </a:pPr>
            <a:endParaRPr lang="en-GB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</TotalTime>
  <Words>390</Words>
  <Application>Microsoft Office PowerPoint</Application>
  <PresentationFormat>On-screen Show (4:3)</PresentationFormat>
  <Paragraphs>94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Times New Roman</vt:lpstr>
      <vt:lpstr>Arial</vt:lpstr>
      <vt:lpstr>Arial Black</vt:lpstr>
      <vt:lpstr>Calibri</vt:lpstr>
      <vt:lpstr>Wingdings</vt:lpstr>
      <vt:lpstr>Verdana</vt:lpstr>
      <vt:lpstr>Office Theme</vt:lpstr>
      <vt:lpstr>Health and Safety, Laboratory Organisation and External and Internal Quality Assurance </vt:lpstr>
      <vt:lpstr>Health and Safety</vt:lpstr>
      <vt:lpstr>Health and Safety</vt:lpstr>
      <vt:lpstr>Standard Operating Procedures</vt:lpstr>
      <vt:lpstr>Hazard v Risk</vt:lpstr>
      <vt:lpstr>Risk Assessments</vt:lpstr>
      <vt:lpstr>Other organisations</vt:lpstr>
      <vt:lpstr>PowerPoint Presentation</vt:lpstr>
      <vt:lpstr>Laboratory Organisation</vt:lpstr>
      <vt:lpstr>Medical line management </vt:lpstr>
      <vt:lpstr>Laboratory Organisation</vt:lpstr>
      <vt:lpstr>External Quality Assurance</vt:lpstr>
      <vt:lpstr>Internal Quality Assurance</vt:lpstr>
      <vt:lpstr>Summary</vt:lpstr>
    </vt:vector>
  </TitlesOfParts>
  <Company>UBHT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and Safety, Laboratory Organisation and External and Internal Quality Assurance </dc:title>
  <dc:creator>localadmin</dc:creator>
  <cp:lastModifiedBy>Muhammed Sohail</cp:lastModifiedBy>
  <cp:revision>13</cp:revision>
  <cp:lastPrinted>1601-01-01T00:00:00Z</cp:lastPrinted>
  <dcterms:created xsi:type="dcterms:W3CDTF">2005-07-07T14:54:39Z</dcterms:created>
  <dcterms:modified xsi:type="dcterms:W3CDTF">2019-09-09T10:32:58Z</dcterms:modified>
</cp:coreProperties>
</file>