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  <p:sldMasterId id="2147483674" r:id="rId6"/>
    <p:sldMasterId id="2147483689" r:id="rId7"/>
    <p:sldMasterId id="2147483704" r:id="rId8"/>
  </p:sldMasterIdLst>
  <p:notesMasterIdLst>
    <p:notesMasterId r:id="rId139"/>
  </p:notesMasterIdLst>
  <p:handoutMasterIdLst>
    <p:handoutMasterId r:id="rId140"/>
  </p:handoutMasterIdLst>
  <p:sldIdLst>
    <p:sldId id="256" r:id="rId9"/>
    <p:sldId id="257" r:id="rId10"/>
    <p:sldId id="274" r:id="rId11"/>
    <p:sldId id="275" r:id="rId12"/>
    <p:sldId id="278" r:id="rId13"/>
    <p:sldId id="378" r:id="rId14"/>
    <p:sldId id="283" r:id="rId15"/>
    <p:sldId id="281" r:id="rId16"/>
    <p:sldId id="384" r:id="rId17"/>
    <p:sldId id="457" r:id="rId18"/>
    <p:sldId id="456" r:id="rId19"/>
    <p:sldId id="382" r:id="rId20"/>
    <p:sldId id="258" r:id="rId21"/>
    <p:sldId id="371" r:id="rId22"/>
    <p:sldId id="368" r:id="rId23"/>
    <p:sldId id="279" r:id="rId24"/>
    <p:sldId id="260" r:id="rId25"/>
    <p:sldId id="280" r:id="rId26"/>
    <p:sldId id="454" r:id="rId27"/>
    <p:sldId id="379" r:id="rId28"/>
    <p:sldId id="458" r:id="rId29"/>
    <p:sldId id="381" r:id="rId30"/>
    <p:sldId id="284" r:id="rId31"/>
    <p:sldId id="380" r:id="rId32"/>
    <p:sldId id="286" r:id="rId33"/>
    <p:sldId id="468" r:id="rId34"/>
    <p:sldId id="469" r:id="rId35"/>
    <p:sldId id="463" r:id="rId36"/>
    <p:sldId id="455" r:id="rId37"/>
    <p:sldId id="461" r:id="rId38"/>
    <p:sldId id="459" r:id="rId39"/>
    <p:sldId id="372" r:id="rId40"/>
    <p:sldId id="376" r:id="rId41"/>
    <p:sldId id="377" r:id="rId42"/>
    <p:sldId id="370" r:id="rId43"/>
    <p:sldId id="369" r:id="rId44"/>
    <p:sldId id="373" r:id="rId45"/>
    <p:sldId id="374" r:id="rId46"/>
    <p:sldId id="375" r:id="rId47"/>
    <p:sldId id="287" r:id="rId48"/>
    <p:sldId id="288" r:id="rId49"/>
    <p:sldId id="289" r:id="rId50"/>
    <p:sldId id="391" r:id="rId51"/>
    <p:sldId id="389" r:id="rId52"/>
    <p:sldId id="387" r:id="rId53"/>
    <p:sldId id="388" r:id="rId54"/>
    <p:sldId id="291" r:id="rId55"/>
    <p:sldId id="294" r:id="rId56"/>
    <p:sldId id="492" r:id="rId57"/>
    <p:sldId id="297" r:id="rId58"/>
    <p:sldId id="298" r:id="rId59"/>
    <p:sldId id="299" r:id="rId60"/>
    <p:sldId id="470" r:id="rId61"/>
    <p:sldId id="302" r:id="rId62"/>
    <p:sldId id="303" r:id="rId63"/>
    <p:sldId id="304" r:id="rId64"/>
    <p:sldId id="305" r:id="rId65"/>
    <p:sldId id="493" r:id="rId66"/>
    <p:sldId id="471" r:id="rId67"/>
    <p:sldId id="309" r:id="rId68"/>
    <p:sldId id="310" r:id="rId69"/>
    <p:sldId id="311" r:id="rId70"/>
    <p:sldId id="472" r:id="rId71"/>
    <p:sldId id="494" r:id="rId72"/>
    <p:sldId id="495" r:id="rId73"/>
    <p:sldId id="496" r:id="rId74"/>
    <p:sldId id="497" r:id="rId75"/>
    <p:sldId id="319" r:id="rId76"/>
    <p:sldId id="501" r:id="rId77"/>
    <p:sldId id="502" r:id="rId78"/>
    <p:sldId id="263" r:id="rId79"/>
    <p:sldId id="505" r:id="rId80"/>
    <p:sldId id="462" r:id="rId81"/>
    <p:sldId id="262" r:id="rId82"/>
    <p:sldId id="321" r:id="rId83"/>
    <p:sldId id="498" r:id="rId84"/>
    <p:sldId id="511" r:id="rId85"/>
    <p:sldId id="512" r:id="rId86"/>
    <p:sldId id="513" r:id="rId87"/>
    <p:sldId id="514" r:id="rId88"/>
    <p:sldId id="500" r:id="rId89"/>
    <p:sldId id="467" r:id="rId90"/>
    <p:sldId id="395" r:id="rId91"/>
    <p:sldId id="518" r:id="rId92"/>
    <p:sldId id="519" r:id="rId93"/>
    <p:sldId id="516" r:id="rId94"/>
    <p:sldId id="396" r:id="rId95"/>
    <p:sldId id="517" r:id="rId96"/>
    <p:sldId id="474" r:id="rId97"/>
    <p:sldId id="345" r:id="rId98"/>
    <p:sldId id="475" r:id="rId99"/>
    <p:sldId id="473" r:id="rId100"/>
    <p:sldId id="405" r:id="rId101"/>
    <p:sldId id="406" r:id="rId102"/>
    <p:sldId id="407" r:id="rId103"/>
    <p:sldId id="412" r:id="rId104"/>
    <p:sldId id="413" r:id="rId105"/>
    <p:sldId id="415" r:id="rId106"/>
    <p:sldId id="416" r:id="rId107"/>
    <p:sldId id="417" r:id="rId108"/>
    <p:sldId id="418" r:id="rId109"/>
    <p:sldId id="419" r:id="rId110"/>
    <p:sldId id="420" r:id="rId111"/>
    <p:sldId id="421" r:id="rId112"/>
    <p:sldId id="422" r:id="rId113"/>
    <p:sldId id="423" r:id="rId114"/>
    <p:sldId id="424" r:id="rId115"/>
    <p:sldId id="425" r:id="rId116"/>
    <p:sldId id="426" r:id="rId117"/>
    <p:sldId id="427" r:id="rId118"/>
    <p:sldId id="428" r:id="rId119"/>
    <p:sldId id="429" r:id="rId120"/>
    <p:sldId id="430" r:id="rId121"/>
    <p:sldId id="431" r:id="rId122"/>
    <p:sldId id="432" r:id="rId123"/>
    <p:sldId id="433" r:id="rId124"/>
    <p:sldId id="434" r:id="rId125"/>
    <p:sldId id="435" r:id="rId126"/>
    <p:sldId id="436" r:id="rId127"/>
    <p:sldId id="437" r:id="rId128"/>
    <p:sldId id="438" r:id="rId129"/>
    <p:sldId id="439" r:id="rId130"/>
    <p:sldId id="440" r:id="rId131"/>
    <p:sldId id="520" r:id="rId132"/>
    <p:sldId id="480" r:id="rId133"/>
    <p:sldId id="481" r:id="rId134"/>
    <p:sldId id="482" r:id="rId135"/>
    <p:sldId id="521" r:id="rId136"/>
    <p:sldId id="522" r:id="rId137"/>
    <p:sldId id="503" r:id="rId138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FF9966"/>
    <a:srgbClr val="E5B9E2"/>
    <a:srgbClr val="8F6D88"/>
    <a:srgbClr val="B349AE"/>
    <a:srgbClr val="A67B6A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82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7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33" Type="http://schemas.openxmlformats.org/officeDocument/2006/relationships/slide" Target="slides/slide125.xml"/><Relationship Id="rId138" Type="http://schemas.openxmlformats.org/officeDocument/2006/relationships/slide" Target="slides/slide130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28" Type="http://schemas.openxmlformats.org/officeDocument/2006/relationships/slide" Target="slides/slide120.xml"/><Relationship Id="rId14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134" Type="http://schemas.openxmlformats.org/officeDocument/2006/relationships/slide" Target="slides/slide126.xml"/><Relationship Id="rId139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14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16" Type="http://schemas.openxmlformats.org/officeDocument/2006/relationships/slide" Target="slides/slide108.xml"/><Relationship Id="rId124" Type="http://schemas.openxmlformats.org/officeDocument/2006/relationships/slide" Target="slides/slide116.xml"/><Relationship Id="rId129" Type="http://schemas.openxmlformats.org/officeDocument/2006/relationships/slide" Target="slides/slide121.xml"/><Relationship Id="rId137" Type="http://schemas.openxmlformats.org/officeDocument/2006/relationships/slide" Target="slides/slide12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11" Type="http://schemas.openxmlformats.org/officeDocument/2006/relationships/slide" Target="slides/slide103.xml"/><Relationship Id="rId132" Type="http://schemas.openxmlformats.org/officeDocument/2006/relationships/slide" Target="slides/slide124.xml"/><Relationship Id="rId14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127" Type="http://schemas.openxmlformats.org/officeDocument/2006/relationships/slide" Target="slides/slide11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130" Type="http://schemas.openxmlformats.org/officeDocument/2006/relationships/slide" Target="slides/slide122.xml"/><Relationship Id="rId135" Type="http://schemas.openxmlformats.org/officeDocument/2006/relationships/slide" Target="slides/slide127.xml"/><Relationship Id="rId14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slide" Target="slides/slide117.xml"/><Relationship Id="rId14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131" Type="http://schemas.openxmlformats.org/officeDocument/2006/relationships/slide" Target="slides/slide123.xml"/><Relationship Id="rId136" Type="http://schemas.openxmlformats.org/officeDocument/2006/relationships/slide" Target="slides/slide128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26" Type="http://schemas.openxmlformats.org/officeDocument/2006/relationships/slide" Target="slides/slide1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72DEA4-E71F-40CB-8794-DE96B7421D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849994-9E09-4891-B516-93D0C26C50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F13C1B4-7328-4A45-9B16-BFED7CA89B2B}" type="datetimeFigureOut">
              <a:rPr lang="en-GB"/>
              <a:pPr>
                <a:defRPr/>
              </a:pPr>
              <a:t>12/09/2019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0C2B6B-B19C-4235-A8A7-879DE65F02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45B4E-93C2-4BA3-94C2-CA0985F3F2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89291C0-73BF-445E-AA2E-BDE115D6D027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7EAB6369-3DEC-4CF7-AB1D-85CBCB7D6A9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5DFC6070-7A08-4F01-A5D2-1BF32EF8AD1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2276" name="Rectangle 4">
            <a:extLst>
              <a:ext uri="{FF2B5EF4-FFF2-40B4-BE49-F238E27FC236}">
                <a16:creationId xmlns:a16="http://schemas.microsoft.com/office/drawing/2014/main" id="{71CBE0B0-56A7-4268-A80F-9177B4872109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8AFA11DD-714E-4A57-AAE8-10FC95AF639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2D17FE63-6251-48E8-8070-B665987A25D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id="{7F361EC3-79B5-4CCA-AD45-2DB41983BD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7A700FE-23CF-4F14-ACEB-D63A2CA9EE9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>
            <a:extLst>
              <a:ext uri="{FF2B5EF4-FFF2-40B4-BE49-F238E27FC236}">
                <a16:creationId xmlns:a16="http://schemas.microsoft.com/office/drawing/2014/main" id="{2726A17B-CCFC-4BB2-99B4-A35F54FBEF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35B86D-F6EA-456A-ACA4-B7CB6403B65F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183299" name="Rectangle 2">
            <a:extLst>
              <a:ext uri="{FF2B5EF4-FFF2-40B4-BE49-F238E27FC236}">
                <a16:creationId xmlns:a16="http://schemas.microsoft.com/office/drawing/2014/main" id="{2968B1E0-1D54-4934-BE66-8CBCAF2ABEA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>
            <a:extLst>
              <a:ext uri="{FF2B5EF4-FFF2-40B4-BE49-F238E27FC236}">
                <a16:creationId xmlns:a16="http://schemas.microsoft.com/office/drawing/2014/main" id="{418B7C07-70C3-4C8D-B89E-F298686A53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>
            <a:extLst>
              <a:ext uri="{FF2B5EF4-FFF2-40B4-BE49-F238E27FC236}">
                <a16:creationId xmlns:a16="http://schemas.microsoft.com/office/drawing/2014/main" id="{A6F4A4BC-3AB4-4EBB-9C84-AE7F2EFABE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42D4C6-B9C8-4C67-9C6D-2A92FF20D955}" type="slidenum">
              <a:rPr lang="en-US" altLang="en-US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CFE3E96F-9A4E-4501-BA93-A4F38972285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7AF55A2F-5789-47F2-9841-30DF79FFFE3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>
            <a:extLst>
              <a:ext uri="{FF2B5EF4-FFF2-40B4-BE49-F238E27FC236}">
                <a16:creationId xmlns:a16="http://schemas.microsoft.com/office/drawing/2014/main" id="{E9ABD3F4-9DB9-4C38-86D4-02C79B89FF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A6EAFA-676B-42A5-B6C3-4A7AAFECCD7D}" type="slidenum">
              <a:rPr lang="en-US" altLang="en-US"/>
              <a:pPr>
                <a:spcBef>
                  <a:spcPct val="0"/>
                </a:spcBef>
              </a:pPr>
              <a:t>100</a:t>
            </a:fld>
            <a:endParaRPr lang="en-US" altLang="en-US"/>
          </a:p>
        </p:txBody>
      </p:sp>
      <p:sp>
        <p:nvSpPr>
          <p:cNvPr id="284675" name="Rectangle 2">
            <a:extLst>
              <a:ext uri="{FF2B5EF4-FFF2-40B4-BE49-F238E27FC236}">
                <a16:creationId xmlns:a16="http://schemas.microsoft.com/office/drawing/2014/main" id="{8A23D373-3AF5-4B27-830B-0E90F4C6AC5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6" name="Rectangle 3">
            <a:extLst>
              <a:ext uri="{FF2B5EF4-FFF2-40B4-BE49-F238E27FC236}">
                <a16:creationId xmlns:a16="http://schemas.microsoft.com/office/drawing/2014/main" id="{BB8C1E67-4D04-448B-8CC0-E235905AFE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7">
            <a:extLst>
              <a:ext uri="{FF2B5EF4-FFF2-40B4-BE49-F238E27FC236}">
                <a16:creationId xmlns:a16="http://schemas.microsoft.com/office/drawing/2014/main" id="{053947AB-E175-487E-A033-B5CCEEF4B2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953C73-AE86-499C-9785-336D061E8279}" type="slidenum">
              <a:rPr lang="en-US" altLang="en-US"/>
              <a:pPr>
                <a:spcBef>
                  <a:spcPct val="0"/>
                </a:spcBef>
              </a:pPr>
              <a:t>101</a:t>
            </a:fld>
            <a:endParaRPr lang="en-US" altLang="en-US"/>
          </a:p>
        </p:txBody>
      </p:sp>
      <p:sp>
        <p:nvSpPr>
          <p:cNvPr id="285699" name="Rectangle 2">
            <a:extLst>
              <a:ext uri="{FF2B5EF4-FFF2-40B4-BE49-F238E27FC236}">
                <a16:creationId xmlns:a16="http://schemas.microsoft.com/office/drawing/2014/main" id="{93EE27FB-E3B3-4220-B6EA-732FABF86F2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700" name="Rectangle 3">
            <a:extLst>
              <a:ext uri="{FF2B5EF4-FFF2-40B4-BE49-F238E27FC236}">
                <a16:creationId xmlns:a16="http://schemas.microsoft.com/office/drawing/2014/main" id="{A1FBB857-B3F9-4F25-88E8-631F3EF57F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>
            <a:extLst>
              <a:ext uri="{FF2B5EF4-FFF2-40B4-BE49-F238E27FC236}">
                <a16:creationId xmlns:a16="http://schemas.microsoft.com/office/drawing/2014/main" id="{F64657CE-EA64-4182-8BA9-1C06FD3D80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D54C93-EAC2-4078-A7BC-28C00952CE4D}" type="slidenum">
              <a:rPr lang="en-US" altLang="en-US"/>
              <a:pPr>
                <a:spcBef>
                  <a:spcPct val="0"/>
                </a:spcBef>
              </a:pPr>
              <a:t>102</a:t>
            </a:fld>
            <a:endParaRPr lang="en-US" altLang="en-US"/>
          </a:p>
        </p:txBody>
      </p:sp>
      <p:sp>
        <p:nvSpPr>
          <p:cNvPr id="286723" name="Rectangle 2">
            <a:extLst>
              <a:ext uri="{FF2B5EF4-FFF2-40B4-BE49-F238E27FC236}">
                <a16:creationId xmlns:a16="http://schemas.microsoft.com/office/drawing/2014/main" id="{685B7275-A174-487C-B2B9-8E89E1B7D7A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4" name="Rectangle 3">
            <a:extLst>
              <a:ext uri="{FF2B5EF4-FFF2-40B4-BE49-F238E27FC236}">
                <a16:creationId xmlns:a16="http://schemas.microsoft.com/office/drawing/2014/main" id="{A98DC85E-A2E2-4230-BCD6-8BA71AB28E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7">
            <a:extLst>
              <a:ext uri="{FF2B5EF4-FFF2-40B4-BE49-F238E27FC236}">
                <a16:creationId xmlns:a16="http://schemas.microsoft.com/office/drawing/2014/main" id="{008D11B2-5FA3-49E8-A77F-839D8C287C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8123C7-A78E-4E38-9D83-C0386E0DC337}" type="slidenum">
              <a:rPr lang="en-US" altLang="en-US"/>
              <a:pPr>
                <a:spcBef>
                  <a:spcPct val="0"/>
                </a:spcBef>
              </a:pPr>
              <a:t>103</a:t>
            </a:fld>
            <a:endParaRPr lang="en-US" altLang="en-US"/>
          </a:p>
        </p:txBody>
      </p:sp>
      <p:sp>
        <p:nvSpPr>
          <p:cNvPr id="287747" name="Rectangle 2">
            <a:extLst>
              <a:ext uri="{FF2B5EF4-FFF2-40B4-BE49-F238E27FC236}">
                <a16:creationId xmlns:a16="http://schemas.microsoft.com/office/drawing/2014/main" id="{E685CD1F-FC56-4CA9-A737-D3E404A00C7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8" name="Rectangle 3">
            <a:extLst>
              <a:ext uri="{FF2B5EF4-FFF2-40B4-BE49-F238E27FC236}">
                <a16:creationId xmlns:a16="http://schemas.microsoft.com/office/drawing/2014/main" id="{629FA5A4-66AE-439B-84D2-CC8416F085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>
            <a:extLst>
              <a:ext uri="{FF2B5EF4-FFF2-40B4-BE49-F238E27FC236}">
                <a16:creationId xmlns:a16="http://schemas.microsoft.com/office/drawing/2014/main" id="{84B3E272-2C7B-44E2-A0B4-F9591F9776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3AE83E-13B9-47CD-B7EE-1C439FA25F46}" type="slidenum">
              <a:rPr lang="en-US" altLang="en-US"/>
              <a:pPr>
                <a:spcBef>
                  <a:spcPct val="0"/>
                </a:spcBef>
              </a:pPr>
              <a:t>104</a:t>
            </a:fld>
            <a:endParaRPr lang="en-US" altLang="en-US"/>
          </a:p>
        </p:txBody>
      </p:sp>
      <p:sp>
        <p:nvSpPr>
          <p:cNvPr id="288771" name="Rectangle 2">
            <a:extLst>
              <a:ext uri="{FF2B5EF4-FFF2-40B4-BE49-F238E27FC236}">
                <a16:creationId xmlns:a16="http://schemas.microsoft.com/office/drawing/2014/main" id="{0834BA2F-1D28-4AB8-8908-9B72A73943A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2" name="Rectangle 3">
            <a:extLst>
              <a:ext uri="{FF2B5EF4-FFF2-40B4-BE49-F238E27FC236}">
                <a16:creationId xmlns:a16="http://schemas.microsoft.com/office/drawing/2014/main" id="{E03F7501-2E6E-4436-929F-C62ABB8863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>
            <a:extLst>
              <a:ext uri="{FF2B5EF4-FFF2-40B4-BE49-F238E27FC236}">
                <a16:creationId xmlns:a16="http://schemas.microsoft.com/office/drawing/2014/main" id="{EE753163-B1DB-471F-A7F5-50FC413651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C61657-BF0B-45DA-A665-8195C1AC9C50}" type="slidenum">
              <a:rPr lang="en-US" altLang="en-US"/>
              <a:pPr>
                <a:spcBef>
                  <a:spcPct val="0"/>
                </a:spcBef>
              </a:pPr>
              <a:t>105</a:t>
            </a:fld>
            <a:endParaRPr lang="en-US" altLang="en-US"/>
          </a:p>
        </p:txBody>
      </p:sp>
      <p:sp>
        <p:nvSpPr>
          <p:cNvPr id="289795" name="Rectangle 2">
            <a:extLst>
              <a:ext uri="{FF2B5EF4-FFF2-40B4-BE49-F238E27FC236}">
                <a16:creationId xmlns:a16="http://schemas.microsoft.com/office/drawing/2014/main" id="{7E51C43C-F7A8-4AE9-A87E-F286EF279D5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6" name="Rectangle 3">
            <a:extLst>
              <a:ext uri="{FF2B5EF4-FFF2-40B4-BE49-F238E27FC236}">
                <a16:creationId xmlns:a16="http://schemas.microsoft.com/office/drawing/2014/main" id="{7FE2297B-88BD-45EA-B51D-766A4FE22E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7">
            <a:extLst>
              <a:ext uri="{FF2B5EF4-FFF2-40B4-BE49-F238E27FC236}">
                <a16:creationId xmlns:a16="http://schemas.microsoft.com/office/drawing/2014/main" id="{1EDD3A68-5C7D-439B-A7FD-C0AC913D73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F277D8-80E9-412E-91F3-193C1CEF8EC4}" type="slidenum">
              <a:rPr lang="en-US" altLang="en-US"/>
              <a:pPr>
                <a:spcBef>
                  <a:spcPct val="0"/>
                </a:spcBef>
              </a:pPr>
              <a:t>106</a:t>
            </a:fld>
            <a:endParaRPr lang="en-US" altLang="en-US"/>
          </a:p>
        </p:txBody>
      </p:sp>
      <p:sp>
        <p:nvSpPr>
          <p:cNvPr id="290819" name="Rectangle 2">
            <a:extLst>
              <a:ext uri="{FF2B5EF4-FFF2-40B4-BE49-F238E27FC236}">
                <a16:creationId xmlns:a16="http://schemas.microsoft.com/office/drawing/2014/main" id="{C07D58D6-C0FE-4922-821E-FCE2EFB19E2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20" name="Rectangle 3">
            <a:extLst>
              <a:ext uri="{FF2B5EF4-FFF2-40B4-BE49-F238E27FC236}">
                <a16:creationId xmlns:a16="http://schemas.microsoft.com/office/drawing/2014/main" id="{A162C0D6-A497-498D-98D0-CF5BFCC08C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7">
            <a:extLst>
              <a:ext uri="{FF2B5EF4-FFF2-40B4-BE49-F238E27FC236}">
                <a16:creationId xmlns:a16="http://schemas.microsoft.com/office/drawing/2014/main" id="{2D555418-F802-455C-AF8A-310B5F8736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5BE18C-C601-4CCE-92C4-36FB1BC77266}" type="slidenum">
              <a:rPr lang="en-US" altLang="en-US"/>
              <a:pPr>
                <a:spcBef>
                  <a:spcPct val="0"/>
                </a:spcBef>
              </a:pPr>
              <a:t>107</a:t>
            </a:fld>
            <a:endParaRPr lang="en-US" altLang="en-US"/>
          </a:p>
        </p:txBody>
      </p:sp>
      <p:sp>
        <p:nvSpPr>
          <p:cNvPr id="291843" name="Rectangle 2">
            <a:extLst>
              <a:ext uri="{FF2B5EF4-FFF2-40B4-BE49-F238E27FC236}">
                <a16:creationId xmlns:a16="http://schemas.microsoft.com/office/drawing/2014/main" id="{E96AE828-5E38-445B-8BE1-D9C3F410F38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4" name="Rectangle 3">
            <a:extLst>
              <a:ext uri="{FF2B5EF4-FFF2-40B4-BE49-F238E27FC236}">
                <a16:creationId xmlns:a16="http://schemas.microsoft.com/office/drawing/2014/main" id="{C0BCE31E-F519-44C7-95B0-447CBCE3CE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>
            <a:extLst>
              <a:ext uri="{FF2B5EF4-FFF2-40B4-BE49-F238E27FC236}">
                <a16:creationId xmlns:a16="http://schemas.microsoft.com/office/drawing/2014/main" id="{7CD2597B-9EB7-41CD-92F3-40EB338B8B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27DCE4-0C94-43D8-AC73-2217BADBBF6D}" type="slidenum">
              <a:rPr lang="en-US" altLang="en-US"/>
              <a:pPr>
                <a:spcBef>
                  <a:spcPct val="0"/>
                </a:spcBef>
              </a:pPr>
              <a:t>108</a:t>
            </a:fld>
            <a:endParaRPr lang="en-US" altLang="en-US"/>
          </a:p>
        </p:txBody>
      </p:sp>
      <p:sp>
        <p:nvSpPr>
          <p:cNvPr id="292867" name="Rectangle 2">
            <a:extLst>
              <a:ext uri="{FF2B5EF4-FFF2-40B4-BE49-F238E27FC236}">
                <a16:creationId xmlns:a16="http://schemas.microsoft.com/office/drawing/2014/main" id="{A42FAD98-E3ED-4731-88EE-B0501DFF690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8" name="Rectangle 3">
            <a:extLst>
              <a:ext uri="{FF2B5EF4-FFF2-40B4-BE49-F238E27FC236}">
                <a16:creationId xmlns:a16="http://schemas.microsoft.com/office/drawing/2014/main" id="{B1CDE3D5-00CA-4AB4-9870-510F9F1BE8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7">
            <a:extLst>
              <a:ext uri="{FF2B5EF4-FFF2-40B4-BE49-F238E27FC236}">
                <a16:creationId xmlns:a16="http://schemas.microsoft.com/office/drawing/2014/main" id="{81406FC6-ADD4-478B-B2C6-705CFD8E78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E83A80-0AE9-4F46-9C71-84B7E3512C2E}" type="slidenum">
              <a:rPr lang="en-US" altLang="en-US"/>
              <a:pPr>
                <a:spcBef>
                  <a:spcPct val="0"/>
                </a:spcBef>
              </a:pPr>
              <a:t>109</a:t>
            </a:fld>
            <a:endParaRPr lang="en-US" altLang="en-US"/>
          </a:p>
        </p:txBody>
      </p:sp>
      <p:sp>
        <p:nvSpPr>
          <p:cNvPr id="293891" name="Rectangle 2">
            <a:extLst>
              <a:ext uri="{FF2B5EF4-FFF2-40B4-BE49-F238E27FC236}">
                <a16:creationId xmlns:a16="http://schemas.microsoft.com/office/drawing/2014/main" id="{6A77EFE6-3D33-4D50-BB2A-EDB5524E950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2" name="Rectangle 3">
            <a:extLst>
              <a:ext uri="{FF2B5EF4-FFF2-40B4-BE49-F238E27FC236}">
                <a16:creationId xmlns:a16="http://schemas.microsoft.com/office/drawing/2014/main" id="{97EC19E3-EDB2-4E12-BE63-7E4306C12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>
            <a:extLst>
              <a:ext uri="{FF2B5EF4-FFF2-40B4-BE49-F238E27FC236}">
                <a16:creationId xmlns:a16="http://schemas.microsoft.com/office/drawing/2014/main" id="{6EA2E70E-ECCB-4D9F-87BC-2C454F6936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4F54A0-10E3-4DB6-BF88-1CA2CACBE7E6}" type="slidenum">
              <a:rPr lang="en-US" altLang="en-US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193539" name="Rectangle 1026">
            <a:extLst>
              <a:ext uri="{FF2B5EF4-FFF2-40B4-BE49-F238E27FC236}">
                <a16:creationId xmlns:a16="http://schemas.microsoft.com/office/drawing/2014/main" id="{90D9ED8D-9984-498B-825D-CD15E18F3C5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3540" name="Rectangle 1027">
            <a:extLst>
              <a:ext uri="{FF2B5EF4-FFF2-40B4-BE49-F238E27FC236}">
                <a16:creationId xmlns:a16="http://schemas.microsoft.com/office/drawing/2014/main" id="{8CA63687-4BAE-4ABC-BFB6-87CAFA2E6ED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>
            <a:extLst>
              <a:ext uri="{FF2B5EF4-FFF2-40B4-BE49-F238E27FC236}">
                <a16:creationId xmlns:a16="http://schemas.microsoft.com/office/drawing/2014/main" id="{8FA1048B-06A7-4C0F-A002-0692C75BC5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BB8BB2-A689-4A7A-922D-CFB4DD88E38B}" type="slidenum">
              <a:rPr lang="en-US" altLang="en-US"/>
              <a:pPr>
                <a:spcBef>
                  <a:spcPct val="0"/>
                </a:spcBef>
              </a:pPr>
              <a:t>110</a:t>
            </a:fld>
            <a:endParaRPr lang="en-US" altLang="en-US"/>
          </a:p>
        </p:txBody>
      </p:sp>
      <p:sp>
        <p:nvSpPr>
          <p:cNvPr id="294915" name="Rectangle 2">
            <a:extLst>
              <a:ext uri="{FF2B5EF4-FFF2-40B4-BE49-F238E27FC236}">
                <a16:creationId xmlns:a16="http://schemas.microsoft.com/office/drawing/2014/main" id="{D3E4B5CF-13A5-41DD-B1EA-0D1640D3231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6" name="Rectangle 3">
            <a:extLst>
              <a:ext uri="{FF2B5EF4-FFF2-40B4-BE49-F238E27FC236}">
                <a16:creationId xmlns:a16="http://schemas.microsoft.com/office/drawing/2014/main" id="{BF8F2033-28BA-4F33-AD3B-7D10931FC7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7">
            <a:extLst>
              <a:ext uri="{FF2B5EF4-FFF2-40B4-BE49-F238E27FC236}">
                <a16:creationId xmlns:a16="http://schemas.microsoft.com/office/drawing/2014/main" id="{340C868F-ECA9-43E9-95FE-F739B30ED3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88DE29-E694-4838-A6A6-6905C8F9E8EF}" type="slidenum">
              <a:rPr lang="en-US" altLang="en-US"/>
              <a:pPr>
                <a:spcBef>
                  <a:spcPct val="0"/>
                </a:spcBef>
              </a:pPr>
              <a:t>111</a:t>
            </a:fld>
            <a:endParaRPr lang="en-US" altLang="en-US"/>
          </a:p>
        </p:txBody>
      </p:sp>
      <p:sp>
        <p:nvSpPr>
          <p:cNvPr id="295939" name="Rectangle 2">
            <a:extLst>
              <a:ext uri="{FF2B5EF4-FFF2-40B4-BE49-F238E27FC236}">
                <a16:creationId xmlns:a16="http://schemas.microsoft.com/office/drawing/2014/main" id="{ECB6572E-202A-4A2B-81D5-8089FFCB151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40" name="Rectangle 3">
            <a:extLst>
              <a:ext uri="{FF2B5EF4-FFF2-40B4-BE49-F238E27FC236}">
                <a16:creationId xmlns:a16="http://schemas.microsoft.com/office/drawing/2014/main" id="{786C3AC6-369D-4DC2-92C1-0E6C1D9FD6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>
            <a:extLst>
              <a:ext uri="{FF2B5EF4-FFF2-40B4-BE49-F238E27FC236}">
                <a16:creationId xmlns:a16="http://schemas.microsoft.com/office/drawing/2014/main" id="{793CB8E4-D5ED-4183-918A-D5E505E409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7A79D0-6DD6-4C1F-9F78-D1008A3AB160}" type="slidenum">
              <a:rPr lang="en-US" altLang="en-US"/>
              <a:pPr>
                <a:spcBef>
                  <a:spcPct val="0"/>
                </a:spcBef>
              </a:pPr>
              <a:t>112</a:t>
            </a:fld>
            <a:endParaRPr lang="en-US" altLang="en-US"/>
          </a:p>
        </p:txBody>
      </p:sp>
      <p:sp>
        <p:nvSpPr>
          <p:cNvPr id="296963" name="Rectangle 2">
            <a:extLst>
              <a:ext uri="{FF2B5EF4-FFF2-40B4-BE49-F238E27FC236}">
                <a16:creationId xmlns:a16="http://schemas.microsoft.com/office/drawing/2014/main" id="{AAA4B9D5-397B-4180-B0ED-CDB62B45BBC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4" name="Rectangle 3">
            <a:extLst>
              <a:ext uri="{FF2B5EF4-FFF2-40B4-BE49-F238E27FC236}">
                <a16:creationId xmlns:a16="http://schemas.microsoft.com/office/drawing/2014/main" id="{9DBB4B1F-9696-4BF4-80F5-DE63981482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7">
            <a:extLst>
              <a:ext uri="{FF2B5EF4-FFF2-40B4-BE49-F238E27FC236}">
                <a16:creationId xmlns:a16="http://schemas.microsoft.com/office/drawing/2014/main" id="{1181C5FC-22E0-4E93-AF0E-1440610982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D25EBF-FFB0-43A2-B8F3-EC570817744B}" type="slidenum">
              <a:rPr lang="en-US" altLang="en-US"/>
              <a:pPr>
                <a:spcBef>
                  <a:spcPct val="0"/>
                </a:spcBef>
              </a:pPr>
              <a:t>113</a:t>
            </a:fld>
            <a:endParaRPr lang="en-US" altLang="en-US"/>
          </a:p>
        </p:txBody>
      </p:sp>
      <p:sp>
        <p:nvSpPr>
          <p:cNvPr id="297987" name="Rectangle 2">
            <a:extLst>
              <a:ext uri="{FF2B5EF4-FFF2-40B4-BE49-F238E27FC236}">
                <a16:creationId xmlns:a16="http://schemas.microsoft.com/office/drawing/2014/main" id="{C6344CF4-E857-4D63-8F5F-1D33B478863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8" name="Rectangle 3">
            <a:extLst>
              <a:ext uri="{FF2B5EF4-FFF2-40B4-BE49-F238E27FC236}">
                <a16:creationId xmlns:a16="http://schemas.microsoft.com/office/drawing/2014/main" id="{872F0FD1-FD6F-4E9C-A83A-982D62B430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7">
            <a:extLst>
              <a:ext uri="{FF2B5EF4-FFF2-40B4-BE49-F238E27FC236}">
                <a16:creationId xmlns:a16="http://schemas.microsoft.com/office/drawing/2014/main" id="{20117E1F-8F5F-4828-B11B-F89B68BF42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9198C2-FFE0-414C-B134-5F57A88646BC}" type="slidenum">
              <a:rPr lang="en-US" altLang="en-US"/>
              <a:pPr>
                <a:spcBef>
                  <a:spcPct val="0"/>
                </a:spcBef>
              </a:pPr>
              <a:t>114</a:t>
            </a:fld>
            <a:endParaRPr lang="en-US" altLang="en-US"/>
          </a:p>
        </p:txBody>
      </p:sp>
      <p:sp>
        <p:nvSpPr>
          <p:cNvPr id="299011" name="Rectangle 2">
            <a:extLst>
              <a:ext uri="{FF2B5EF4-FFF2-40B4-BE49-F238E27FC236}">
                <a16:creationId xmlns:a16="http://schemas.microsoft.com/office/drawing/2014/main" id="{7FCF8793-C580-4D71-8408-5876573BF61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2" name="Rectangle 3">
            <a:extLst>
              <a:ext uri="{FF2B5EF4-FFF2-40B4-BE49-F238E27FC236}">
                <a16:creationId xmlns:a16="http://schemas.microsoft.com/office/drawing/2014/main" id="{4D8E4119-99FF-44BE-9F01-CB2BFC6B35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>
            <a:extLst>
              <a:ext uri="{FF2B5EF4-FFF2-40B4-BE49-F238E27FC236}">
                <a16:creationId xmlns:a16="http://schemas.microsoft.com/office/drawing/2014/main" id="{9C323CBF-1A48-493C-97C3-7E343C071A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8B4548-11ED-4456-88C7-2F6AE80DA055}" type="slidenum">
              <a:rPr lang="en-US" altLang="en-US"/>
              <a:pPr>
                <a:spcBef>
                  <a:spcPct val="0"/>
                </a:spcBef>
              </a:pPr>
              <a:t>115</a:t>
            </a:fld>
            <a:endParaRPr lang="en-US" altLang="en-US"/>
          </a:p>
        </p:txBody>
      </p:sp>
      <p:sp>
        <p:nvSpPr>
          <p:cNvPr id="300035" name="Rectangle 2">
            <a:extLst>
              <a:ext uri="{FF2B5EF4-FFF2-40B4-BE49-F238E27FC236}">
                <a16:creationId xmlns:a16="http://schemas.microsoft.com/office/drawing/2014/main" id="{0DB93529-4A9A-433B-B6B0-A798A680590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6" name="Rectangle 3">
            <a:extLst>
              <a:ext uri="{FF2B5EF4-FFF2-40B4-BE49-F238E27FC236}">
                <a16:creationId xmlns:a16="http://schemas.microsoft.com/office/drawing/2014/main" id="{CB43922C-E868-420A-B33C-5BE2CBC989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>
            <a:extLst>
              <a:ext uri="{FF2B5EF4-FFF2-40B4-BE49-F238E27FC236}">
                <a16:creationId xmlns:a16="http://schemas.microsoft.com/office/drawing/2014/main" id="{0DE83CBB-BA2F-4F1A-87C6-3749E8B9C9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3F5D28-B9B9-4FE2-9D54-F4CFEFF13E87}" type="slidenum">
              <a:rPr lang="en-US" altLang="en-US"/>
              <a:pPr>
                <a:spcBef>
                  <a:spcPct val="0"/>
                </a:spcBef>
              </a:pPr>
              <a:t>116</a:t>
            </a:fld>
            <a:endParaRPr lang="en-US" altLang="en-US"/>
          </a:p>
        </p:txBody>
      </p:sp>
      <p:sp>
        <p:nvSpPr>
          <p:cNvPr id="301059" name="Rectangle 2">
            <a:extLst>
              <a:ext uri="{FF2B5EF4-FFF2-40B4-BE49-F238E27FC236}">
                <a16:creationId xmlns:a16="http://schemas.microsoft.com/office/drawing/2014/main" id="{3843DCE3-6D24-4267-923F-36EAD399EA4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60" name="Rectangle 3">
            <a:extLst>
              <a:ext uri="{FF2B5EF4-FFF2-40B4-BE49-F238E27FC236}">
                <a16:creationId xmlns:a16="http://schemas.microsoft.com/office/drawing/2014/main" id="{32B54479-31EA-4352-BF8A-630B462ED1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7">
            <a:extLst>
              <a:ext uri="{FF2B5EF4-FFF2-40B4-BE49-F238E27FC236}">
                <a16:creationId xmlns:a16="http://schemas.microsoft.com/office/drawing/2014/main" id="{B7B1C994-8709-4BFE-AD5F-F65F680FDC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B5286AC-DFDE-489F-9BB5-DE2970CDA4C6}" type="slidenum">
              <a:rPr lang="en-US" altLang="en-US"/>
              <a:pPr>
                <a:spcBef>
                  <a:spcPct val="0"/>
                </a:spcBef>
              </a:pPr>
              <a:t>117</a:t>
            </a:fld>
            <a:endParaRPr lang="en-US" altLang="en-US"/>
          </a:p>
        </p:txBody>
      </p:sp>
      <p:sp>
        <p:nvSpPr>
          <p:cNvPr id="302083" name="Rectangle 2">
            <a:extLst>
              <a:ext uri="{FF2B5EF4-FFF2-40B4-BE49-F238E27FC236}">
                <a16:creationId xmlns:a16="http://schemas.microsoft.com/office/drawing/2014/main" id="{69E94330-9C3A-4379-8B7F-278941FA900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4" name="Rectangle 3">
            <a:extLst>
              <a:ext uri="{FF2B5EF4-FFF2-40B4-BE49-F238E27FC236}">
                <a16:creationId xmlns:a16="http://schemas.microsoft.com/office/drawing/2014/main" id="{B9539D5D-F1C2-4DC1-B546-56571D4FEC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>
            <a:extLst>
              <a:ext uri="{FF2B5EF4-FFF2-40B4-BE49-F238E27FC236}">
                <a16:creationId xmlns:a16="http://schemas.microsoft.com/office/drawing/2014/main" id="{2373B065-A653-4198-942D-45DC2ACE57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5926B9-A9E8-4242-B23E-FEA6367117A8}" type="slidenum">
              <a:rPr lang="en-US" altLang="en-US"/>
              <a:pPr>
                <a:spcBef>
                  <a:spcPct val="0"/>
                </a:spcBef>
              </a:pPr>
              <a:t>118</a:t>
            </a:fld>
            <a:endParaRPr lang="en-US" altLang="en-US"/>
          </a:p>
        </p:txBody>
      </p:sp>
      <p:sp>
        <p:nvSpPr>
          <p:cNvPr id="303107" name="Rectangle 2">
            <a:extLst>
              <a:ext uri="{FF2B5EF4-FFF2-40B4-BE49-F238E27FC236}">
                <a16:creationId xmlns:a16="http://schemas.microsoft.com/office/drawing/2014/main" id="{D91468D5-209C-46D6-9FBF-C71F867B8F4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8" name="Rectangle 3">
            <a:extLst>
              <a:ext uri="{FF2B5EF4-FFF2-40B4-BE49-F238E27FC236}">
                <a16:creationId xmlns:a16="http://schemas.microsoft.com/office/drawing/2014/main" id="{D3CBDD87-D451-43E3-BE33-685ADB0ADB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7">
            <a:extLst>
              <a:ext uri="{FF2B5EF4-FFF2-40B4-BE49-F238E27FC236}">
                <a16:creationId xmlns:a16="http://schemas.microsoft.com/office/drawing/2014/main" id="{74A98D1B-1C8F-4929-A1B4-38CC20E05B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3E33F7-423A-43AC-83A3-EB521C171398}" type="slidenum">
              <a:rPr lang="en-US" altLang="en-US"/>
              <a:pPr>
                <a:spcBef>
                  <a:spcPct val="0"/>
                </a:spcBef>
              </a:pPr>
              <a:t>119</a:t>
            </a:fld>
            <a:endParaRPr lang="en-US" altLang="en-US"/>
          </a:p>
        </p:txBody>
      </p:sp>
      <p:sp>
        <p:nvSpPr>
          <p:cNvPr id="304131" name="Rectangle 2">
            <a:extLst>
              <a:ext uri="{FF2B5EF4-FFF2-40B4-BE49-F238E27FC236}">
                <a16:creationId xmlns:a16="http://schemas.microsoft.com/office/drawing/2014/main" id="{9C018468-03A8-4AC8-BA3C-22722CC092C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2" name="Rectangle 3">
            <a:extLst>
              <a:ext uri="{FF2B5EF4-FFF2-40B4-BE49-F238E27FC236}">
                <a16:creationId xmlns:a16="http://schemas.microsoft.com/office/drawing/2014/main" id="{39E53113-67CB-4D1C-9681-819F556FCF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>
            <a:extLst>
              <a:ext uri="{FF2B5EF4-FFF2-40B4-BE49-F238E27FC236}">
                <a16:creationId xmlns:a16="http://schemas.microsoft.com/office/drawing/2014/main" id="{9703EFC6-F40D-430A-B963-5B5F4BD8F1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B02F91-ACE3-4178-B595-57C0FD451FB9}" type="slidenum">
              <a:rPr lang="en-US" altLang="en-US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194563" name="Rectangle 1026">
            <a:extLst>
              <a:ext uri="{FF2B5EF4-FFF2-40B4-BE49-F238E27FC236}">
                <a16:creationId xmlns:a16="http://schemas.microsoft.com/office/drawing/2014/main" id="{3A45B65C-6668-4D53-BE91-F968E4D288F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1027">
            <a:extLst>
              <a:ext uri="{FF2B5EF4-FFF2-40B4-BE49-F238E27FC236}">
                <a16:creationId xmlns:a16="http://schemas.microsoft.com/office/drawing/2014/main" id="{7856CE10-F83B-4760-93DB-AE581E4A28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7">
            <a:extLst>
              <a:ext uri="{FF2B5EF4-FFF2-40B4-BE49-F238E27FC236}">
                <a16:creationId xmlns:a16="http://schemas.microsoft.com/office/drawing/2014/main" id="{10E973EA-279E-416A-9F8A-0CEDAD10B6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498800-805E-4CA8-9A18-E4F0A3D82756}" type="slidenum">
              <a:rPr lang="en-US" altLang="en-US"/>
              <a:pPr>
                <a:spcBef>
                  <a:spcPct val="0"/>
                </a:spcBef>
              </a:pPr>
              <a:t>120</a:t>
            </a:fld>
            <a:endParaRPr lang="en-US" altLang="en-US"/>
          </a:p>
        </p:txBody>
      </p:sp>
      <p:sp>
        <p:nvSpPr>
          <p:cNvPr id="305155" name="Rectangle 2">
            <a:extLst>
              <a:ext uri="{FF2B5EF4-FFF2-40B4-BE49-F238E27FC236}">
                <a16:creationId xmlns:a16="http://schemas.microsoft.com/office/drawing/2014/main" id="{EBF4FD95-C953-4772-B317-21F9AC5DE25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6" name="Rectangle 3">
            <a:extLst>
              <a:ext uri="{FF2B5EF4-FFF2-40B4-BE49-F238E27FC236}">
                <a16:creationId xmlns:a16="http://schemas.microsoft.com/office/drawing/2014/main" id="{CC5AE272-8CE3-4628-A828-B7894FF61F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7">
            <a:extLst>
              <a:ext uri="{FF2B5EF4-FFF2-40B4-BE49-F238E27FC236}">
                <a16:creationId xmlns:a16="http://schemas.microsoft.com/office/drawing/2014/main" id="{6793CFFD-3D09-48BE-AF1F-841EC5A8EF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20E38C-F0B1-4A7E-95A2-9C602FB1E1C1}" type="slidenum">
              <a:rPr lang="en-US" altLang="en-US"/>
              <a:pPr>
                <a:spcBef>
                  <a:spcPct val="0"/>
                </a:spcBef>
              </a:pPr>
              <a:t>121</a:t>
            </a:fld>
            <a:endParaRPr lang="en-US" altLang="en-US"/>
          </a:p>
        </p:txBody>
      </p:sp>
      <p:sp>
        <p:nvSpPr>
          <p:cNvPr id="306179" name="Rectangle 2">
            <a:extLst>
              <a:ext uri="{FF2B5EF4-FFF2-40B4-BE49-F238E27FC236}">
                <a16:creationId xmlns:a16="http://schemas.microsoft.com/office/drawing/2014/main" id="{E587A666-3200-4EC4-A49F-63AF43960F1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80" name="Rectangle 3">
            <a:extLst>
              <a:ext uri="{FF2B5EF4-FFF2-40B4-BE49-F238E27FC236}">
                <a16:creationId xmlns:a16="http://schemas.microsoft.com/office/drawing/2014/main" id="{516581FB-03B9-4849-A573-EE6BE1B4D0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>
            <a:extLst>
              <a:ext uri="{FF2B5EF4-FFF2-40B4-BE49-F238E27FC236}">
                <a16:creationId xmlns:a16="http://schemas.microsoft.com/office/drawing/2014/main" id="{7140BDBB-F565-47B4-B131-51A4AADD59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ECFA7D-FAE9-464F-B168-DB3B71B01C88}" type="slidenum">
              <a:rPr lang="en-US" altLang="en-US"/>
              <a:pPr>
                <a:spcBef>
                  <a:spcPct val="0"/>
                </a:spcBef>
              </a:pPr>
              <a:t>122</a:t>
            </a:fld>
            <a:endParaRPr lang="en-US" altLang="en-US"/>
          </a:p>
        </p:txBody>
      </p:sp>
      <p:sp>
        <p:nvSpPr>
          <p:cNvPr id="307203" name="Rectangle 2">
            <a:extLst>
              <a:ext uri="{FF2B5EF4-FFF2-40B4-BE49-F238E27FC236}">
                <a16:creationId xmlns:a16="http://schemas.microsoft.com/office/drawing/2014/main" id="{29B6114A-0E81-4434-832C-886739D1504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>
            <a:extLst>
              <a:ext uri="{FF2B5EF4-FFF2-40B4-BE49-F238E27FC236}">
                <a16:creationId xmlns:a16="http://schemas.microsoft.com/office/drawing/2014/main" id="{ED34279C-D466-4196-B970-2DC3421F1D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7">
            <a:extLst>
              <a:ext uri="{FF2B5EF4-FFF2-40B4-BE49-F238E27FC236}">
                <a16:creationId xmlns:a16="http://schemas.microsoft.com/office/drawing/2014/main" id="{A14995FC-8BC5-455A-949B-35885C6EDF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20206AD-E087-402F-81A0-B75CDE0F6002}" type="slidenum">
              <a:rPr lang="en-US" altLang="en-US"/>
              <a:pPr>
                <a:spcBef>
                  <a:spcPct val="0"/>
                </a:spcBef>
              </a:pPr>
              <a:t>123</a:t>
            </a:fld>
            <a:endParaRPr lang="en-US" altLang="en-US"/>
          </a:p>
        </p:txBody>
      </p:sp>
      <p:sp>
        <p:nvSpPr>
          <p:cNvPr id="308227" name="Rectangle 2">
            <a:extLst>
              <a:ext uri="{FF2B5EF4-FFF2-40B4-BE49-F238E27FC236}">
                <a16:creationId xmlns:a16="http://schemas.microsoft.com/office/drawing/2014/main" id="{6301824E-D70F-4C1C-AFFD-A82867AD3F7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8" name="Rectangle 3">
            <a:extLst>
              <a:ext uri="{FF2B5EF4-FFF2-40B4-BE49-F238E27FC236}">
                <a16:creationId xmlns:a16="http://schemas.microsoft.com/office/drawing/2014/main" id="{0AA70602-3B3C-4D90-9632-9471848B2B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>
            <a:extLst>
              <a:ext uri="{FF2B5EF4-FFF2-40B4-BE49-F238E27FC236}">
                <a16:creationId xmlns:a16="http://schemas.microsoft.com/office/drawing/2014/main" id="{8D1166AF-DDC5-48A4-8127-78E7085B06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15F154-AB40-4C39-8F43-C782772111B2}" type="slidenum">
              <a:rPr lang="en-US" altLang="en-US"/>
              <a:pPr>
                <a:spcBef>
                  <a:spcPct val="0"/>
                </a:spcBef>
              </a:pPr>
              <a:t>125</a:t>
            </a:fld>
            <a:endParaRPr lang="en-US" altLang="en-US"/>
          </a:p>
        </p:txBody>
      </p:sp>
      <p:sp>
        <p:nvSpPr>
          <p:cNvPr id="309251" name="Rectangle 2">
            <a:extLst>
              <a:ext uri="{FF2B5EF4-FFF2-40B4-BE49-F238E27FC236}">
                <a16:creationId xmlns:a16="http://schemas.microsoft.com/office/drawing/2014/main" id="{7C6C989F-1154-4A0A-98C4-0AF87BD2D9C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9252" name="Rectangle 3">
            <a:extLst>
              <a:ext uri="{FF2B5EF4-FFF2-40B4-BE49-F238E27FC236}">
                <a16:creationId xmlns:a16="http://schemas.microsoft.com/office/drawing/2014/main" id="{0D1E2DD3-81B2-4E48-8CA6-8E1DB35849B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cision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>
            <a:extLst>
              <a:ext uri="{FF2B5EF4-FFF2-40B4-BE49-F238E27FC236}">
                <a16:creationId xmlns:a16="http://schemas.microsoft.com/office/drawing/2014/main" id="{D615F74A-3A76-4707-90C7-914A43CA54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060FE6-F15B-4518-BD72-D09B0B3AC570}" type="slidenum">
              <a:rPr lang="en-US" altLang="en-US"/>
              <a:pPr>
                <a:spcBef>
                  <a:spcPct val="0"/>
                </a:spcBef>
              </a:pPr>
              <a:t>126</a:t>
            </a:fld>
            <a:endParaRPr lang="en-US" altLang="en-US"/>
          </a:p>
        </p:txBody>
      </p:sp>
      <p:sp>
        <p:nvSpPr>
          <p:cNvPr id="310275" name="Rectangle 2">
            <a:extLst>
              <a:ext uri="{FF2B5EF4-FFF2-40B4-BE49-F238E27FC236}">
                <a16:creationId xmlns:a16="http://schemas.microsoft.com/office/drawing/2014/main" id="{8D262181-A538-44FD-B30E-E6A94822E44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6" name="Rectangle 3">
            <a:extLst>
              <a:ext uri="{FF2B5EF4-FFF2-40B4-BE49-F238E27FC236}">
                <a16:creationId xmlns:a16="http://schemas.microsoft.com/office/drawing/2014/main" id="{1F347563-58CC-49FE-B276-CE8D4B58D1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>
            <a:extLst>
              <a:ext uri="{FF2B5EF4-FFF2-40B4-BE49-F238E27FC236}">
                <a16:creationId xmlns:a16="http://schemas.microsoft.com/office/drawing/2014/main" id="{8BBF6ACB-CE8E-4E9A-89D8-6E60275B96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5AECBB-0D52-4FB2-B9E1-4B523BC8460B}" type="slidenum">
              <a:rPr lang="en-US" altLang="en-US"/>
              <a:pPr>
                <a:spcBef>
                  <a:spcPct val="0"/>
                </a:spcBef>
              </a:pPr>
              <a:t>127</a:t>
            </a:fld>
            <a:endParaRPr lang="en-US" altLang="en-US"/>
          </a:p>
        </p:txBody>
      </p:sp>
      <p:sp>
        <p:nvSpPr>
          <p:cNvPr id="311299" name="Rectangle 2">
            <a:extLst>
              <a:ext uri="{FF2B5EF4-FFF2-40B4-BE49-F238E27FC236}">
                <a16:creationId xmlns:a16="http://schemas.microsoft.com/office/drawing/2014/main" id="{A7137C68-95B5-4D8E-9D15-5472E1CD3A0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300" name="Rectangle 3">
            <a:extLst>
              <a:ext uri="{FF2B5EF4-FFF2-40B4-BE49-F238E27FC236}">
                <a16:creationId xmlns:a16="http://schemas.microsoft.com/office/drawing/2014/main" id="{126DA4AE-831D-4CD1-B1A7-FAE7AB4DA3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>
            <a:extLst>
              <a:ext uri="{FF2B5EF4-FFF2-40B4-BE49-F238E27FC236}">
                <a16:creationId xmlns:a16="http://schemas.microsoft.com/office/drawing/2014/main" id="{7A284163-72D7-42D1-BAFB-4EE28A03A3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981F77-C020-4743-84A2-08E613E187B5}" type="slidenum">
              <a:rPr lang="en-US" altLang="en-US"/>
              <a:pPr>
                <a:spcBef>
                  <a:spcPct val="0"/>
                </a:spcBef>
              </a:pPr>
              <a:t>130</a:t>
            </a:fld>
            <a:endParaRPr lang="en-US" altLang="en-US"/>
          </a:p>
        </p:txBody>
      </p:sp>
      <p:sp>
        <p:nvSpPr>
          <p:cNvPr id="312323" name="Rectangle 2">
            <a:extLst>
              <a:ext uri="{FF2B5EF4-FFF2-40B4-BE49-F238E27FC236}">
                <a16:creationId xmlns:a16="http://schemas.microsoft.com/office/drawing/2014/main" id="{63D0C2C8-0A5D-4567-BBAB-F32C0784DC4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4" name="Rectangle 3">
            <a:extLst>
              <a:ext uri="{FF2B5EF4-FFF2-40B4-BE49-F238E27FC236}">
                <a16:creationId xmlns:a16="http://schemas.microsoft.com/office/drawing/2014/main" id="{7CBAB927-93DB-428B-9C5E-71792F9ABF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>
            <a:extLst>
              <a:ext uri="{FF2B5EF4-FFF2-40B4-BE49-F238E27FC236}">
                <a16:creationId xmlns:a16="http://schemas.microsoft.com/office/drawing/2014/main" id="{319B749C-6C74-44DB-85D1-026B6C0BF5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29DB273-149A-4268-97C0-76609D30DA22}" type="slidenum">
              <a:rPr lang="en-US" altLang="en-US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195587" name="Rectangle 2">
            <a:extLst>
              <a:ext uri="{FF2B5EF4-FFF2-40B4-BE49-F238E27FC236}">
                <a16:creationId xmlns:a16="http://schemas.microsoft.com/office/drawing/2014/main" id="{DF128CE3-2290-4AA1-B2D0-601763108E3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>
            <a:extLst>
              <a:ext uri="{FF2B5EF4-FFF2-40B4-BE49-F238E27FC236}">
                <a16:creationId xmlns:a16="http://schemas.microsoft.com/office/drawing/2014/main" id="{8371702F-F6E0-4A36-AD88-DA611F34E3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>
            <a:extLst>
              <a:ext uri="{FF2B5EF4-FFF2-40B4-BE49-F238E27FC236}">
                <a16:creationId xmlns:a16="http://schemas.microsoft.com/office/drawing/2014/main" id="{1C6CFB92-9F3C-41E2-9613-58588AF15B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E387BF-8018-428D-91F5-FB4765490301}" type="slidenum">
              <a:rPr lang="en-US" altLang="en-US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196611" name="Rectangle 2">
            <a:extLst>
              <a:ext uri="{FF2B5EF4-FFF2-40B4-BE49-F238E27FC236}">
                <a16:creationId xmlns:a16="http://schemas.microsoft.com/office/drawing/2014/main" id="{CAC121D8-709B-4BC6-8E0A-517AD464567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>
            <a:extLst>
              <a:ext uri="{FF2B5EF4-FFF2-40B4-BE49-F238E27FC236}">
                <a16:creationId xmlns:a16="http://schemas.microsoft.com/office/drawing/2014/main" id="{8172DF06-AF35-4349-BB3F-F4522B704E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>
            <a:extLst>
              <a:ext uri="{FF2B5EF4-FFF2-40B4-BE49-F238E27FC236}">
                <a16:creationId xmlns:a16="http://schemas.microsoft.com/office/drawing/2014/main" id="{E65195F8-CD20-4BCD-9512-CDDD04136B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C46DBC6-108F-44F8-8A6C-BB8D1E9AF2B5}" type="slidenum">
              <a:rPr lang="en-US" altLang="en-US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197635" name="Rectangle 2">
            <a:extLst>
              <a:ext uri="{FF2B5EF4-FFF2-40B4-BE49-F238E27FC236}">
                <a16:creationId xmlns:a16="http://schemas.microsoft.com/office/drawing/2014/main" id="{8B067517-12E0-43AF-9D94-3DDF79ACD4D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>
            <a:extLst>
              <a:ext uri="{FF2B5EF4-FFF2-40B4-BE49-F238E27FC236}">
                <a16:creationId xmlns:a16="http://schemas.microsoft.com/office/drawing/2014/main" id="{E4535EAF-A088-4CDB-B1E5-51960699DF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>
            <a:extLst>
              <a:ext uri="{FF2B5EF4-FFF2-40B4-BE49-F238E27FC236}">
                <a16:creationId xmlns:a16="http://schemas.microsoft.com/office/drawing/2014/main" id="{DDB19E45-4391-4F2E-8C97-4A61C4B046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8F6FEC-7A63-404A-BB38-2608923F1C77}" type="slidenum">
              <a:rPr lang="en-US" altLang="en-US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198659" name="Rectangle 2">
            <a:extLst>
              <a:ext uri="{FF2B5EF4-FFF2-40B4-BE49-F238E27FC236}">
                <a16:creationId xmlns:a16="http://schemas.microsoft.com/office/drawing/2014/main" id="{3C6246A0-8887-4B7F-9981-DF743FB2586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>
            <a:extLst>
              <a:ext uri="{FF2B5EF4-FFF2-40B4-BE49-F238E27FC236}">
                <a16:creationId xmlns:a16="http://schemas.microsoft.com/office/drawing/2014/main" id="{15948E66-D1C7-4CD1-B17E-FDF4139770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>
            <a:extLst>
              <a:ext uri="{FF2B5EF4-FFF2-40B4-BE49-F238E27FC236}">
                <a16:creationId xmlns:a16="http://schemas.microsoft.com/office/drawing/2014/main" id="{7B47D9B2-27A0-43B3-BD4A-F4A88CD497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1151EF-AF58-4402-9C59-912F7913C4EB}" type="slidenum">
              <a:rPr lang="en-US" altLang="en-US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199683" name="Rectangle 2">
            <a:extLst>
              <a:ext uri="{FF2B5EF4-FFF2-40B4-BE49-F238E27FC236}">
                <a16:creationId xmlns:a16="http://schemas.microsoft.com/office/drawing/2014/main" id="{F75B9906-3FB2-4BA3-93A0-2FC7E83918F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>
            <a:extLst>
              <a:ext uri="{FF2B5EF4-FFF2-40B4-BE49-F238E27FC236}">
                <a16:creationId xmlns:a16="http://schemas.microsoft.com/office/drawing/2014/main" id="{79724D63-67DC-4224-83AB-1F01869B13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>
            <a:extLst>
              <a:ext uri="{FF2B5EF4-FFF2-40B4-BE49-F238E27FC236}">
                <a16:creationId xmlns:a16="http://schemas.microsoft.com/office/drawing/2014/main" id="{003ECCB0-57FE-44F1-BA0E-FBB2FBD694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866736-B20E-4424-AF5E-2F2ED25F37E8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200707" name="Rectangle 2">
            <a:extLst>
              <a:ext uri="{FF2B5EF4-FFF2-40B4-BE49-F238E27FC236}">
                <a16:creationId xmlns:a16="http://schemas.microsoft.com/office/drawing/2014/main" id="{3E0581F4-6DC8-4D99-9EDB-387159364F1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>
            <a:extLst>
              <a:ext uri="{FF2B5EF4-FFF2-40B4-BE49-F238E27FC236}">
                <a16:creationId xmlns:a16="http://schemas.microsoft.com/office/drawing/2014/main" id="{E212D851-DEF7-4BAA-B16B-D23CA01945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>
            <a:extLst>
              <a:ext uri="{FF2B5EF4-FFF2-40B4-BE49-F238E27FC236}">
                <a16:creationId xmlns:a16="http://schemas.microsoft.com/office/drawing/2014/main" id="{B6E08C94-5989-4DB2-808E-E1BD217A05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209B3E-4A4D-4652-858F-A169478925D8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201731" name="Rectangle 2">
            <a:extLst>
              <a:ext uri="{FF2B5EF4-FFF2-40B4-BE49-F238E27FC236}">
                <a16:creationId xmlns:a16="http://schemas.microsoft.com/office/drawing/2014/main" id="{62144F71-8E71-4669-AB90-DFAF410F280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>
            <a:extLst>
              <a:ext uri="{FF2B5EF4-FFF2-40B4-BE49-F238E27FC236}">
                <a16:creationId xmlns:a16="http://schemas.microsoft.com/office/drawing/2014/main" id="{462F883D-13CD-49E5-8F6D-29865FF07F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>
            <a:extLst>
              <a:ext uri="{FF2B5EF4-FFF2-40B4-BE49-F238E27FC236}">
                <a16:creationId xmlns:a16="http://schemas.microsoft.com/office/drawing/2014/main" id="{58EEA5F1-1F36-4FDF-8700-5AA1AF8BF3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DF0FD0-6EF4-4593-8678-ECFEC771AE18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84323" name="Rectangle 2">
            <a:extLst>
              <a:ext uri="{FF2B5EF4-FFF2-40B4-BE49-F238E27FC236}">
                <a16:creationId xmlns:a16="http://schemas.microsoft.com/office/drawing/2014/main" id="{CAF3EA20-2AF8-4F6D-88A8-B01C1D4A1A2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>
            <a:extLst>
              <a:ext uri="{FF2B5EF4-FFF2-40B4-BE49-F238E27FC236}">
                <a16:creationId xmlns:a16="http://schemas.microsoft.com/office/drawing/2014/main" id="{9859153F-5C79-4CF5-B1A3-4DA8F3D01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>
            <a:extLst>
              <a:ext uri="{FF2B5EF4-FFF2-40B4-BE49-F238E27FC236}">
                <a16:creationId xmlns:a16="http://schemas.microsoft.com/office/drawing/2014/main" id="{34E1D95A-41A1-45FD-8A44-BD91C1AAC6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A48050-5A92-457B-A5BC-58C663DD6484}" type="slidenum">
              <a:rPr lang="en-US" altLang="en-US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202755" name="Rectangle 2">
            <a:extLst>
              <a:ext uri="{FF2B5EF4-FFF2-40B4-BE49-F238E27FC236}">
                <a16:creationId xmlns:a16="http://schemas.microsoft.com/office/drawing/2014/main" id="{20E3670A-DBB4-44A3-B62A-92ADAA5B693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>
            <a:extLst>
              <a:ext uri="{FF2B5EF4-FFF2-40B4-BE49-F238E27FC236}">
                <a16:creationId xmlns:a16="http://schemas.microsoft.com/office/drawing/2014/main" id="{8476BF9E-0B5B-4E79-B2DA-095E34BECC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>
            <a:extLst>
              <a:ext uri="{FF2B5EF4-FFF2-40B4-BE49-F238E27FC236}">
                <a16:creationId xmlns:a16="http://schemas.microsoft.com/office/drawing/2014/main" id="{ABEEFEC7-DEB6-4E8C-8B06-C4CBB7FAE6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DAA346-CF77-4FD6-9F9C-3F0E59119149}" type="slidenum">
              <a:rPr lang="en-US" altLang="en-US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203779" name="Rectangle 2">
            <a:extLst>
              <a:ext uri="{FF2B5EF4-FFF2-40B4-BE49-F238E27FC236}">
                <a16:creationId xmlns:a16="http://schemas.microsoft.com/office/drawing/2014/main" id="{EBD18D34-E3D8-477D-9E2F-13DD48FCC81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80" name="Rectangle 3">
            <a:extLst>
              <a:ext uri="{FF2B5EF4-FFF2-40B4-BE49-F238E27FC236}">
                <a16:creationId xmlns:a16="http://schemas.microsoft.com/office/drawing/2014/main" id="{B0F46504-7C36-42FA-99AE-379A206E724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>
            <a:extLst>
              <a:ext uri="{FF2B5EF4-FFF2-40B4-BE49-F238E27FC236}">
                <a16:creationId xmlns:a16="http://schemas.microsoft.com/office/drawing/2014/main" id="{47A4618D-CF93-4F3F-8E37-384FA2FB54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4301C4-3FF6-49FE-B562-06494458C8F1}" type="slidenum">
              <a:rPr lang="en-US" altLang="en-US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204803" name="Rectangle 2">
            <a:extLst>
              <a:ext uri="{FF2B5EF4-FFF2-40B4-BE49-F238E27FC236}">
                <a16:creationId xmlns:a16="http://schemas.microsoft.com/office/drawing/2014/main" id="{97902666-F647-4DED-BC06-A7543DAC496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>
            <a:extLst>
              <a:ext uri="{FF2B5EF4-FFF2-40B4-BE49-F238E27FC236}">
                <a16:creationId xmlns:a16="http://schemas.microsoft.com/office/drawing/2014/main" id="{173B20AF-4707-486A-AD9D-DDE67085E4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>
            <a:extLst>
              <a:ext uri="{FF2B5EF4-FFF2-40B4-BE49-F238E27FC236}">
                <a16:creationId xmlns:a16="http://schemas.microsoft.com/office/drawing/2014/main" id="{C757EA6D-1AF2-4C13-93A2-D48138908F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681974-D875-4914-B35D-804A4A200377}" type="slidenum">
              <a:rPr lang="en-US" altLang="en-US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205827" name="Rectangle 2">
            <a:extLst>
              <a:ext uri="{FF2B5EF4-FFF2-40B4-BE49-F238E27FC236}">
                <a16:creationId xmlns:a16="http://schemas.microsoft.com/office/drawing/2014/main" id="{A3C28F29-5577-44A4-923E-7A1661B23FB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>
            <a:extLst>
              <a:ext uri="{FF2B5EF4-FFF2-40B4-BE49-F238E27FC236}">
                <a16:creationId xmlns:a16="http://schemas.microsoft.com/office/drawing/2014/main" id="{ABE1B783-5512-4F1E-AC53-B63851E5ED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>
            <a:extLst>
              <a:ext uri="{FF2B5EF4-FFF2-40B4-BE49-F238E27FC236}">
                <a16:creationId xmlns:a16="http://schemas.microsoft.com/office/drawing/2014/main" id="{ED7ACB20-04D1-4244-B2A5-E2CD2B4B24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3C166E-5557-47F5-AD08-2F90BF459DE9}" type="slidenum">
              <a:rPr lang="en-US" altLang="en-US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206851" name="Rectangle 2">
            <a:extLst>
              <a:ext uri="{FF2B5EF4-FFF2-40B4-BE49-F238E27FC236}">
                <a16:creationId xmlns:a16="http://schemas.microsoft.com/office/drawing/2014/main" id="{102EC818-0EC1-4232-85AC-6A5A23C9F76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>
            <a:extLst>
              <a:ext uri="{FF2B5EF4-FFF2-40B4-BE49-F238E27FC236}">
                <a16:creationId xmlns:a16="http://schemas.microsoft.com/office/drawing/2014/main" id="{556F980F-0B5A-4FB1-90B3-2BB3FA8F7B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>
            <a:extLst>
              <a:ext uri="{FF2B5EF4-FFF2-40B4-BE49-F238E27FC236}">
                <a16:creationId xmlns:a16="http://schemas.microsoft.com/office/drawing/2014/main" id="{2BA9A249-AB90-4175-842A-00482AAA89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AA70A6-1A07-4BC4-9D40-992242D5AB1A}" type="slidenum">
              <a:rPr lang="en-US" altLang="en-US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207875" name="Rectangle 2">
            <a:extLst>
              <a:ext uri="{FF2B5EF4-FFF2-40B4-BE49-F238E27FC236}">
                <a16:creationId xmlns:a16="http://schemas.microsoft.com/office/drawing/2014/main" id="{92234B60-1E2B-4B33-A260-3F8EE763730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>
            <a:extLst>
              <a:ext uri="{FF2B5EF4-FFF2-40B4-BE49-F238E27FC236}">
                <a16:creationId xmlns:a16="http://schemas.microsoft.com/office/drawing/2014/main" id="{4BDC1F22-C30E-4CE0-BFF3-0A7F028845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>
            <a:extLst>
              <a:ext uri="{FF2B5EF4-FFF2-40B4-BE49-F238E27FC236}">
                <a16:creationId xmlns:a16="http://schemas.microsoft.com/office/drawing/2014/main" id="{F8A89CEF-9D85-4E2B-A265-46FE72B26D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B91E9C-3203-4EB8-A0AC-F5BE0397CE18}" type="slidenum">
              <a:rPr lang="en-US" altLang="en-US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208899" name="Rectangle 2">
            <a:extLst>
              <a:ext uri="{FF2B5EF4-FFF2-40B4-BE49-F238E27FC236}">
                <a16:creationId xmlns:a16="http://schemas.microsoft.com/office/drawing/2014/main" id="{DFA843EB-44DE-4037-A73E-B19525151A3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>
            <a:extLst>
              <a:ext uri="{FF2B5EF4-FFF2-40B4-BE49-F238E27FC236}">
                <a16:creationId xmlns:a16="http://schemas.microsoft.com/office/drawing/2014/main" id="{F6C7F45B-C4ED-4FED-BDF3-7E53B4AA69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>
            <a:extLst>
              <a:ext uri="{FF2B5EF4-FFF2-40B4-BE49-F238E27FC236}">
                <a16:creationId xmlns:a16="http://schemas.microsoft.com/office/drawing/2014/main" id="{FC64AF4F-1901-4802-B172-484D6A2BF2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C6CB41-34DF-46CB-886A-E730B233F31F}" type="slidenum">
              <a:rPr lang="en-US" altLang="en-US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209923" name="Rectangle 2">
            <a:extLst>
              <a:ext uri="{FF2B5EF4-FFF2-40B4-BE49-F238E27FC236}">
                <a16:creationId xmlns:a16="http://schemas.microsoft.com/office/drawing/2014/main" id="{1E1F6C50-5537-4559-AE98-A354288B0D9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>
            <a:extLst>
              <a:ext uri="{FF2B5EF4-FFF2-40B4-BE49-F238E27FC236}">
                <a16:creationId xmlns:a16="http://schemas.microsoft.com/office/drawing/2014/main" id="{352D9474-EA98-4668-BB2F-F851A64743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>
            <a:extLst>
              <a:ext uri="{FF2B5EF4-FFF2-40B4-BE49-F238E27FC236}">
                <a16:creationId xmlns:a16="http://schemas.microsoft.com/office/drawing/2014/main" id="{97E67FEB-43BE-4918-BD74-90070EDCC3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726415-D9FF-4ACC-8F77-E4419E026607}" type="slidenum">
              <a:rPr lang="en-US" altLang="en-US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210947" name="Rectangle 2">
            <a:extLst>
              <a:ext uri="{FF2B5EF4-FFF2-40B4-BE49-F238E27FC236}">
                <a16:creationId xmlns:a16="http://schemas.microsoft.com/office/drawing/2014/main" id="{BF120F83-DB66-4B5C-8C52-C4152C01756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0948" name="Rectangle 3">
            <a:extLst>
              <a:ext uri="{FF2B5EF4-FFF2-40B4-BE49-F238E27FC236}">
                <a16:creationId xmlns:a16="http://schemas.microsoft.com/office/drawing/2014/main" id="{3D4C478C-91DF-4C79-9CEC-5D758B30549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>
            <a:extLst>
              <a:ext uri="{FF2B5EF4-FFF2-40B4-BE49-F238E27FC236}">
                <a16:creationId xmlns:a16="http://schemas.microsoft.com/office/drawing/2014/main" id="{A2E07DD9-14D1-4828-9BCA-8F3A90C67B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80EBC3-B8A0-48C2-851D-934E52641245}" type="slidenum">
              <a:rPr lang="en-US" altLang="en-US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211971" name="Rectangle 2">
            <a:extLst>
              <a:ext uri="{FF2B5EF4-FFF2-40B4-BE49-F238E27FC236}">
                <a16:creationId xmlns:a16="http://schemas.microsoft.com/office/drawing/2014/main" id="{9D388074-DE8A-495E-BA32-F755F1A9C98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>
            <a:extLst>
              <a:ext uri="{FF2B5EF4-FFF2-40B4-BE49-F238E27FC236}">
                <a16:creationId xmlns:a16="http://schemas.microsoft.com/office/drawing/2014/main" id="{64B37994-3BBF-43CE-8EB3-37E3F7DBDA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>
            <a:extLst>
              <a:ext uri="{FF2B5EF4-FFF2-40B4-BE49-F238E27FC236}">
                <a16:creationId xmlns:a16="http://schemas.microsoft.com/office/drawing/2014/main" id="{8CDCEA17-11FC-4B3E-A2CD-5054358D93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38C59F-505B-4416-9C2E-C190EA2B3DC0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185347" name="Rectangle 2">
            <a:extLst>
              <a:ext uri="{FF2B5EF4-FFF2-40B4-BE49-F238E27FC236}">
                <a16:creationId xmlns:a16="http://schemas.microsoft.com/office/drawing/2014/main" id="{F20FC648-B9D1-4097-B99B-3B47740C247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>
            <a:extLst>
              <a:ext uri="{FF2B5EF4-FFF2-40B4-BE49-F238E27FC236}">
                <a16:creationId xmlns:a16="http://schemas.microsoft.com/office/drawing/2014/main" id="{22FEB26E-1B6F-4DFC-A741-BA4839287A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>
            <a:extLst>
              <a:ext uri="{FF2B5EF4-FFF2-40B4-BE49-F238E27FC236}">
                <a16:creationId xmlns:a16="http://schemas.microsoft.com/office/drawing/2014/main" id="{6EEE0BAF-A1C1-4F2B-89EC-8C1AFE5164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181E8C-13F8-44CE-993B-855EB4E2F86F}" type="slidenum">
              <a:rPr lang="en-US" altLang="en-US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212995" name="Rectangle 2">
            <a:extLst>
              <a:ext uri="{FF2B5EF4-FFF2-40B4-BE49-F238E27FC236}">
                <a16:creationId xmlns:a16="http://schemas.microsoft.com/office/drawing/2014/main" id="{7E209092-826D-48CA-9189-4FDF7768C57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>
            <a:extLst>
              <a:ext uri="{FF2B5EF4-FFF2-40B4-BE49-F238E27FC236}">
                <a16:creationId xmlns:a16="http://schemas.microsoft.com/office/drawing/2014/main" id="{469D60E3-008F-4E31-8F22-4041E7874C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>
            <a:extLst>
              <a:ext uri="{FF2B5EF4-FFF2-40B4-BE49-F238E27FC236}">
                <a16:creationId xmlns:a16="http://schemas.microsoft.com/office/drawing/2014/main" id="{58C789F4-7971-4167-90AB-92000C0C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487F53-5DD1-4D66-B740-709A1C26BFEE}" type="slidenum">
              <a:rPr lang="en-US" altLang="en-US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214019" name="Rectangle 1026">
            <a:extLst>
              <a:ext uri="{FF2B5EF4-FFF2-40B4-BE49-F238E27FC236}">
                <a16:creationId xmlns:a16="http://schemas.microsoft.com/office/drawing/2014/main" id="{A359DFD2-E857-4608-84AA-18C901D09C3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4020" name="Rectangle 1027">
            <a:extLst>
              <a:ext uri="{FF2B5EF4-FFF2-40B4-BE49-F238E27FC236}">
                <a16:creationId xmlns:a16="http://schemas.microsoft.com/office/drawing/2014/main" id="{17E34EAE-B529-4537-91A7-AF76BFC5AFF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>
            <a:extLst>
              <a:ext uri="{FF2B5EF4-FFF2-40B4-BE49-F238E27FC236}">
                <a16:creationId xmlns:a16="http://schemas.microsoft.com/office/drawing/2014/main" id="{3F15B4EC-BE99-4F1D-8340-21BD0B99F7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13441D-6F42-4E14-8D8D-50B31A647582}" type="slidenum">
              <a:rPr lang="en-US" altLang="en-US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215043" name="Rectangle 2">
            <a:extLst>
              <a:ext uri="{FF2B5EF4-FFF2-40B4-BE49-F238E27FC236}">
                <a16:creationId xmlns:a16="http://schemas.microsoft.com/office/drawing/2014/main" id="{2856C185-532D-45BF-9131-7DD6414D010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>
            <a:extLst>
              <a:ext uri="{FF2B5EF4-FFF2-40B4-BE49-F238E27FC236}">
                <a16:creationId xmlns:a16="http://schemas.microsoft.com/office/drawing/2014/main" id="{973D4848-459D-4537-8DA4-E2856A827B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>
            <a:extLst>
              <a:ext uri="{FF2B5EF4-FFF2-40B4-BE49-F238E27FC236}">
                <a16:creationId xmlns:a16="http://schemas.microsoft.com/office/drawing/2014/main" id="{4F00411B-CC06-4DCF-9CF8-6D0125FEF2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631B94-00F3-43A3-B5A1-A3FEE9DA0C57}" type="slidenum">
              <a:rPr lang="en-US" altLang="en-US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216067" name="Rectangle 2">
            <a:extLst>
              <a:ext uri="{FF2B5EF4-FFF2-40B4-BE49-F238E27FC236}">
                <a16:creationId xmlns:a16="http://schemas.microsoft.com/office/drawing/2014/main" id="{7D366B96-A4E4-429F-86DB-76F88F5E866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>
            <a:extLst>
              <a:ext uri="{FF2B5EF4-FFF2-40B4-BE49-F238E27FC236}">
                <a16:creationId xmlns:a16="http://schemas.microsoft.com/office/drawing/2014/main" id="{480AE378-EDA0-4055-85D6-07C59CC1C7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>
            <a:extLst>
              <a:ext uri="{FF2B5EF4-FFF2-40B4-BE49-F238E27FC236}">
                <a16:creationId xmlns:a16="http://schemas.microsoft.com/office/drawing/2014/main" id="{529F0713-8D43-4086-A13E-6AC7E7BB0A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27D95C-E38A-45EA-96E2-337577545F02}" type="slidenum">
              <a:rPr lang="en-US" altLang="en-US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  <p:sp>
        <p:nvSpPr>
          <p:cNvPr id="217091" name="Rectangle 2">
            <a:extLst>
              <a:ext uri="{FF2B5EF4-FFF2-40B4-BE49-F238E27FC236}">
                <a16:creationId xmlns:a16="http://schemas.microsoft.com/office/drawing/2014/main" id="{A86F61E2-7E30-459E-8247-FEEC6FB6705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>
            <a:extLst>
              <a:ext uri="{FF2B5EF4-FFF2-40B4-BE49-F238E27FC236}">
                <a16:creationId xmlns:a16="http://schemas.microsoft.com/office/drawing/2014/main" id="{90F0AFD3-DF91-44FF-906F-3866C87B02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>
            <a:extLst>
              <a:ext uri="{FF2B5EF4-FFF2-40B4-BE49-F238E27FC236}">
                <a16:creationId xmlns:a16="http://schemas.microsoft.com/office/drawing/2014/main" id="{49CA0EBC-7497-439A-BC9D-6FF221DAAA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838F1C-96B6-44E1-BAF1-4B2C5111925E}" type="slidenum">
              <a:rPr lang="en-US" altLang="en-US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  <p:sp>
        <p:nvSpPr>
          <p:cNvPr id="218115" name="Rectangle 2">
            <a:extLst>
              <a:ext uri="{FF2B5EF4-FFF2-40B4-BE49-F238E27FC236}">
                <a16:creationId xmlns:a16="http://schemas.microsoft.com/office/drawing/2014/main" id="{9269E552-1AB1-4A7F-AB76-37A1D1FB9F5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>
            <a:extLst>
              <a:ext uri="{FF2B5EF4-FFF2-40B4-BE49-F238E27FC236}">
                <a16:creationId xmlns:a16="http://schemas.microsoft.com/office/drawing/2014/main" id="{03D3DE44-03A0-4B00-9EF9-0B63C54DB6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>
            <a:extLst>
              <a:ext uri="{FF2B5EF4-FFF2-40B4-BE49-F238E27FC236}">
                <a16:creationId xmlns:a16="http://schemas.microsoft.com/office/drawing/2014/main" id="{421F4BB7-00FD-45D2-91C0-8B9EB447C6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C52C17-2ED6-4FE3-BBF8-CA69377A9BE5}" type="slidenum">
              <a:rPr lang="en-US" altLang="en-US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219139" name="Rectangle 2">
            <a:extLst>
              <a:ext uri="{FF2B5EF4-FFF2-40B4-BE49-F238E27FC236}">
                <a16:creationId xmlns:a16="http://schemas.microsoft.com/office/drawing/2014/main" id="{F77BB774-736C-4FCE-8CB7-2554B04E272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0" name="Rectangle 3">
            <a:extLst>
              <a:ext uri="{FF2B5EF4-FFF2-40B4-BE49-F238E27FC236}">
                <a16:creationId xmlns:a16="http://schemas.microsoft.com/office/drawing/2014/main" id="{5B4701A2-D148-4E73-A6E5-35B92CB385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>
            <a:extLst>
              <a:ext uri="{FF2B5EF4-FFF2-40B4-BE49-F238E27FC236}">
                <a16:creationId xmlns:a16="http://schemas.microsoft.com/office/drawing/2014/main" id="{853C8B1C-5680-4FEE-B011-92696E040A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B86FC0-144E-4407-A53A-0DCA73DDFDBC}" type="slidenum">
              <a:rPr lang="en-US" altLang="en-US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220163" name="Rectangle 2">
            <a:extLst>
              <a:ext uri="{FF2B5EF4-FFF2-40B4-BE49-F238E27FC236}">
                <a16:creationId xmlns:a16="http://schemas.microsoft.com/office/drawing/2014/main" id="{7C7CC2F8-CDBF-4B85-8D33-866A3994BBB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>
            <a:extLst>
              <a:ext uri="{FF2B5EF4-FFF2-40B4-BE49-F238E27FC236}">
                <a16:creationId xmlns:a16="http://schemas.microsoft.com/office/drawing/2014/main" id="{7B69C4E7-853F-4FD9-B134-3BE3D590FA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>
            <a:extLst>
              <a:ext uri="{FF2B5EF4-FFF2-40B4-BE49-F238E27FC236}">
                <a16:creationId xmlns:a16="http://schemas.microsoft.com/office/drawing/2014/main" id="{85C1AF36-A94C-420E-96DA-3758A0E29D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8E0383-A299-471A-A0FC-F961F99FD427}" type="slidenum">
              <a:rPr lang="en-US" altLang="en-US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221187" name="Rectangle 2">
            <a:extLst>
              <a:ext uri="{FF2B5EF4-FFF2-40B4-BE49-F238E27FC236}">
                <a16:creationId xmlns:a16="http://schemas.microsoft.com/office/drawing/2014/main" id="{67B41657-1AFF-4767-B11E-E4EACD68F2E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>
            <a:extLst>
              <a:ext uri="{FF2B5EF4-FFF2-40B4-BE49-F238E27FC236}">
                <a16:creationId xmlns:a16="http://schemas.microsoft.com/office/drawing/2014/main" id="{F550C731-EED1-4E79-85F6-46CF1631B9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>
            <a:extLst>
              <a:ext uri="{FF2B5EF4-FFF2-40B4-BE49-F238E27FC236}">
                <a16:creationId xmlns:a16="http://schemas.microsoft.com/office/drawing/2014/main" id="{1B6E57AA-A91A-4213-B8DF-2B839AE37B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F3B567-A13F-4CCA-8131-06C5186178DA}" type="slidenum">
              <a:rPr lang="en-US" altLang="en-US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  <p:sp>
        <p:nvSpPr>
          <p:cNvPr id="222211" name="Rectangle 2">
            <a:extLst>
              <a:ext uri="{FF2B5EF4-FFF2-40B4-BE49-F238E27FC236}">
                <a16:creationId xmlns:a16="http://schemas.microsoft.com/office/drawing/2014/main" id="{6DA185EB-B96D-4D9A-8AAB-E415167BBB4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>
            <a:extLst>
              <a:ext uri="{FF2B5EF4-FFF2-40B4-BE49-F238E27FC236}">
                <a16:creationId xmlns:a16="http://schemas.microsoft.com/office/drawing/2014/main" id="{382E7DEE-3904-44D2-979F-AA5D554398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>
            <a:extLst>
              <a:ext uri="{FF2B5EF4-FFF2-40B4-BE49-F238E27FC236}">
                <a16:creationId xmlns:a16="http://schemas.microsoft.com/office/drawing/2014/main" id="{0B02CBBB-408E-44BB-AC83-AF4910FF6C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9DF9EA-95DF-44DB-9DF9-454E24D4C533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186371" name="Rectangle 2">
            <a:extLst>
              <a:ext uri="{FF2B5EF4-FFF2-40B4-BE49-F238E27FC236}">
                <a16:creationId xmlns:a16="http://schemas.microsoft.com/office/drawing/2014/main" id="{933B5C42-7373-4A03-B51C-CE1BF090CB9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>
            <a:extLst>
              <a:ext uri="{FF2B5EF4-FFF2-40B4-BE49-F238E27FC236}">
                <a16:creationId xmlns:a16="http://schemas.microsoft.com/office/drawing/2014/main" id="{861634CC-771F-4F6E-8E34-055BC88C45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>
            <a:extLst>
              <a:ext uri="{FF2B5EF4-FFF2-40B4-BE49-F238E27FC236}">
                <a16:creationId xmlns:a16="http://schemas.microsoft.com/office/drawing/2014/main" id="{A9A0FE99-C694-439C-818D-2A210141E9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C6F904-B655-499D-A5D6-D5CE86D71AEE}" type="slidenum">
              <a:rPr lang="en-US" altLang="en-US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  <p:sp>
        <p:nvSpPr>
          <p:cNvPr id="223235" name="Rectangle 2">
            <a:extLst>
              <a:ext uri="{FF2B5EF4-FFF2-40B4-BE49-F238E27FC236}">
                <a16:creationId xmlns:a16="http://schemas.microsoft.com/office/drawing/2014/main" id="{20F33EF4-72AB-426D-8E57-07AB1A97698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>
            <a:extLst>
              <a:ext uri="{FF2B5EF4-FFF2-40B4-BE49-F238E27FC236}">
                <a16:creationId xmlns:a16="http://schemas.microsoft.com/office/drawing/2014/main" id="{116BBFDC-811F-42B1-9CCE-C192A9B2AF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>
            <a:extLst>
              <a:ext uri="{FF2B5EF4-FFF2-40B4-BE49-F238E27FC236}">
                <a16:creationId xmlns:a16="http://schemas.microsoft.com/office/drawing/2014/main" id="{5B1B90E1-4FF0-4476-A4C5-6D33E1954F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3A7AB0-3413-4D93-9145-BA67DDD13ECF}" type="slidenum">
              <a:rPr lang="en-US" altLang="en-US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  <p:sp>
        <p:nvSpPr>
          <p:cNvPr id="224259" name="Rectangle 2">
            <a:extLst>
              <a:ext uri="{FF2B5EF4-FFF2-40B4-BE49-F238E27FC236}">
                <a16:creationId xmlns:a16="http://schemas.microsoft.com/office/drawing/2014/main" id="{D3E8A48A-40A8-489D-8D9B-0F687F3DE83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>
            <a:extLst>
              <a:ext uri="{FF2B5EF4-FFF2-40B4-BE49-F238E27FC236}">
                <a16:creationId xmlns:a16="http://schemas.microsoft.com/office/drawing/2014/main" id="{A345F3AB-AC44-435E-9D61-A66B14B76B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>
            <a:extLst>
              <a:ext uri="{FF2B5EF4-FFF2-40B4-BE49-F238E27FC236}">
                <a16:creationId xmlns:a16="http://schemas.microsoft.com/office/drawing/2014/main" id="{761C12C0-77A8-48D9-BDDE-ADC660F0D2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393B97-3972-45E3-8E53-250EF1938F93}" type="slidenum">
              <a:rPr lang="en-US" altLang="en-US"/>
              <a:pPr>
                <a:spcBef>
                  <a:spcPct val="0"/>
                </a:spcBef>
              </a:pPr>
              <a:t>42</a:t>
            </a:fld>
            <a:endParaRPr lang="en-US" altLang="en-US"/>
          </a:p>
        </p:txBody>
      </p:sp>
      <p:sp>
        <p:nvSpPr>
          <p:cNvPr id="225283" name="Rectangle 2">
            <a:extLst>
              <a:ext uri="{FF2B5EF4-FFF2-40B4-BE49-F238E27FC236}">
                <a16:creationId xmlns:a16="http://schemas.microsoft.com/office/drawing/2014/main" id="{4A04F69C-A256-4A12-879D-35AF53D8F5E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>
            <a:extLst>
              <a:ext uri="{FF2B5EF4-FFF2-40B4-BE49-F238E27FC236}">
                <a16:creationId xmlns:a16="http://schemas.microsoft.com/office/drawing/2014/main" id="{E5FF88E1-9A32-4BBB-A381-646E43E287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>
            <a:extLst>
              <a:ext uri="{FF2B5EF4-FFF2-40B4-BE49-F238E27FC236}">
                <a16:creationId xmlns:a16="http://schemas.microsoft.com/office/drawing/2014/main" id="{B1A54F9A-184A-4ED8-BFE6-4B220CBE96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EFF8E25-CF78-49F6-98AA-B007BE1B8CE9}" type="slidenum">
              <a:rPr lang="en-US" altLang="en-US"/>
              <a:pPr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226307" name="Rectangle 2">
            <a:extLst>
              <a:ext uri="{FF2B5EF4-FFF2-40B4-BE49-F238E27FC236}">
                <a16:creationId xmlns:a16="http://schemas.microsoft.com/office/drawing/2014/main" id="{6946821F-1B16-4BB2-93C2-5395D9E4601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>
            <a:extLst>
              <a:ext uri="{FF2B5EF4-FFF2-40B4-BE49-F238E27FC236}">
                <a16:creationId xmlns:a16="http://schemas.microsoft.com/office/drawing/2014/main" id="{D9E24988-ABF3-43F7-94F3-14AFEAF8AF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>
            <a:extLst>
              <a:ext uri="{FF2B5EF4-FFF2-40B4-BE49-F238E27FC236}">
                <a16:creationId xmlns:a16="http://schemas.microsoft.com/office/drawing/2014/main" id="{45F3B558-6BB0-4811-9531-5E208218AB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CC2B82-4F65-4984-9D0D-94003255058B}" type="slidenum">
              <a:rPr lang="en-US" altLang="en-US"/>
              <a:pPr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227331" name="Rectangle 2">
            <a:extLst>
              <a:ext uri="{FF2B5EF4-FFF2-40B4-BE49-F238E27FC236}">
                <a16:creationId xmlns:a16="http://schemas.microsoft.com/office/drawing/2014/main" id="{BCB74263-304F-4CEC-BC5F-580F35A15AB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>
            <a:extLst>
              <a:ext uri="{FF2B5EF4-FFF2-40B4-BE49-F238E27FC236}">
                <a16:creationId xmlns:a16="http://schemas.microsoft.com/office/drawing/2014/main" id="{448562F3-C0BC-4D01-A92C-F792307701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>
            <a:extLst>
              <a:ext uri="{FF2B5EF4-FFF2-40B4-BE49-F238E27FC236}">
                <a16:creationId xmlns:a16="http://schemas.microsoft.com/office/drawing/2014/main" id="{32D0CCC2-861B-4974-8279-14056D062F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C9A1FF9-C966-42F7-BDBF-4A4D5B0F2913}" type="slidenum">
              <a:rPr lang="en-US" altLang="en-US"/>
              <a:pPr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228355" name="Rectangle 2">
            <a:extLst>
              <a:ext uri="{FF2B5EF4-FFF2-40B4-BE49-F238E27FC236}">
                <a16:creationId xmlns:a16="http://schemas.microsoft.com/office/drawing/2014/main" id="{2404D284-A2D2-4707-8F82-D7D66EAA033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>
            <a:extLst>
              <a:ext uri="{FF2B5EF4-FFF2-40B4-BE49-F238E27FC236}">
                <a16:creationId xmlns:a16="http://schemas.microsoft.com/office/drawing/2014/main" id="{A5AF3546-2A22-48A2-B8E7-C4ECD21623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>
            <a:extLst>
              <a:ext uri="{FF2B5EF4-FFF2-40B4-BE49-F238E27FC236}">
                <a16:creationId xmlns:a16="http://schemas.microsoft.com/office/drawing/2014/main" id="{34AE13ED-CED7-4D4B-9D94-7150ED8D06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AB7878-2865-4A68-8F99-3112DD85618D}" type="slidenum">
              <a:rPr lang="en-US" altLang="en-US"/>
              <a:pPr>
                <a:spcBef>
                  <a:spcPct val="0"/>
                </a:spcBef>
              </a:pPr>
              <a:t>46</a:t>
            </a:fld>
            <a:endParaRPr lang="en-US" altLang="en-US"/>
          </a:p>
        </p:txBody>
      </p:sp>
      <p:sp>
        <p:nvSpPr>
          <p:cNvPr id="229379" name="Rectangle 2">
            <a:extLst>
              <a:ext uri="{FF2B5EF4-FFF2-40B4-BE49-F238E27FC236}">
                <a16:creationId xmlns:a16="http://schemas.microsoft.com/office/drawing/2014/main" id="{2FC2E7C6-8CD7-47F0-B502-306C489DDF2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0" name="Rectangle 3">
            <a:extLst>
              <a:ext uri="{FF2B5EF4-FFF2-40B4-BE49-F238E27FC236}">
                <a16:creationId xmlns:a16="http://schemas.microsoft.com/office/drawing/2014/main" id="{C68E53CE-01EE-4A25-9E5E-4DFC7B24A7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>
            <a:extLst>
              <a:ext uri="{FF2B5EF4-FFF2-40B4-BE49-F238E27FC236}">
                <a16:creationId xmlns:a16="http://schemas.microsoft.com/office/drawing/2014/main" id="{92AED8EE-E4BD-45F4-B821-86F657FFF3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213290-2A12-438A-A37D-0826CFFC2C5C}" type="slidenum">
              <a:rPr lang="en-US" altLang="en-US"/>
              <a:pPr>
                <a:spcBef>
                  <a:spcPct val="0"/>
                </a:spcBef>
              </a:pPr>
              <a:t>47</a:t>
            </a:fld>
            <a:endParaRPr lang="en-US" altLang="en-US"/>
          </a:p>
        </p:txBody>
      </p:sp>
      <p:sp>
        <p:nvSpPr>
          <p:cNvPr id="230403" name="Rectangle 2">
            <a:extLst>
              <a:ext uri="{FF2B5EF4-FFF2-40B4-BE49-F238E27FC236}">
                <a16:creationId xmlns:a16="http://schemas.microsoft.com/office/drawing/2014/main" id="{9279B17D-55F1-4B76-BFAB-50A89F5DAA5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4" name="Rectangle 3">
            <a:extLst>
              <a:ext uri="{FF2B5EF4-FFF2-40B4-BE49-F238E27FC236}">
                <a16:creationId xmlns:a16="http://schemas.microsoft.com/office/drawing/2014/main" id="{B390BE21-5850-4FE3-AF27-7440B5CFA9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>
            <a:extLst>
              <a:ext uri="{FF2B5EF4-FFF2-40B4-BE49-F238E27FC236}">
                <a16:creationId xmlns:a16="http://schemas.microsoft.com/office/drawing/2014/main" id="{EF617929-DB63-4495-B3EB-4BACB9DF7F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A97FA9-65E8-40E6-ABB6-7A07DE3D41CB}" type="slidenum">
              <a:rPr lang="en-US" altLang="en-US"/>
              <a:pPr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231427" name="Rectangle 2">
            <a:extLst>
              <a:ext uri="{FF2B5EF4-FFF2-40B4-BE49-F238E27FC236}">
                <a16:creationId xmlns:a16="http://schemas.microsoft.com/office/drawing/2014/main" id="{E47281E1-9678-45CC-8435-8A0A1C8EA99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>
            <a:extLst>
              <a:ext uri="{FF2B5EF4-FFF2-40B4-BE49-F238E27FC236}">
                <a16:creationId xmlns:a16="http://schemas.microsoft.com/office/drawing/2014/main" id="{B53E686F-C9AA-4607-911B-C0B4D85CFC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>
            <a:extLst>
              <a:ext uri="{FF2B5EF4-FFF2-40B4-BE49-F238E27FC236}">
                <a16:creationId xmlns:a16="http://schemas.microsoft.com/office/drawing/2014/main" id="{B61F531B-2C5E-4C7F-8C70-1EB9FF8550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59FF16-7B04-49A7-92E9-5125AABA3F19}" type="slidenum">
              <a:rPr lang="en-US" altLang="en-US"/>
              <a:pPr>
                <a:spcBef>
                  <a:spcPct val="0"/>
                </a:spcBef>
              </a:pPr>
              <a:t>49</a:t>
            </a:fld>
            <a:endParaRPr lang="en-US" altLang="en-US"/>
          </a:p>
        </p:txBody>
      </p:sp>
      <p:sp>
        <p:nvSpPr>
          <p:cNvPr id="232451" name="Rectangle 2">
            <a:extLst>
              <a:ext uri="{FF2B5EF4-FFF2-40B4-BE49-F238E27FC236}">
                <a16:creationId xmlns:a16="http://schemas.microsoft.com/office/drawing/2014/main" id="{454F8D4F-E29D-4E6C-AE79-07AF8EA6C2E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2" name="Rectangle 3">
            <a:extLst>
              <a:ext uri="{FF2B5EF4-FFF2-40B4-BE49-F238E27FC236}">
                <a16:creationId xmlns:a16="http://schemas.microsoft.com/office/drawing/2014/main" id="{C7BCF453-94A8-41E5-A40C-E5C16DEC14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>
            <a:extLst>
              <a:ext uri="{FF2B5EF4-FFF2-40B4-BE49-F238E27FC236}">
                <a16:creationId xmlns:a16="http://schemas.microsoft.com/office/drawing/2014/main" id="{9768C4E9-3229-43BC-8458-AADB738B71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98ABE2-0EF9-45CF-8F62-F44D2BADC9A7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87395" name="Rectangle 2">
            <a:extLst>
              <a:ext uri="{FF2B5EF4-FFF2-40B4-BE49-F238E27FC236}">
                <a16:creationId xmlns:a16="http://schemas.microsoft.com/office/drawing/2014/main" id="{7CA93C25-5079-4584-8FEA-C4BA22FB7C9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>
            <a:extLst>
              <a:ext uri="{FF2B5EF4-FFF2-40B4-BE49-F238E27FC236}">
                <a16:creationId xmlns:a16="http://schemas.microsoft.com/office/drawing/2014/main" id="{30CAC2B4-B19F-466B-B02F-C4276A77F5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>
            <a:extLst>
              <a:ext uri="{FF2B5EF4-FFF2-40B4-BE49-F238E27FC236}">
                <a16:creationId xmlns:a16="http://schemas.microsoft.com/office/drawing/2014/main" id="{CCC8F376-20B8-4C8F-A4AC-B5A14DBC59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B6E59F-C91F-4285-8E13-8D1E3C253DCC}" type="slidenum">
              <a:rPr lang="en-US" altLang="en-US"/>
              <a:pPr>
                <a:spcBef>
                  <a:spcPct val="0"/>
                </a:spcBef>
              </a:pPr>
              <a:t>50</a:t>
            </a:fld>
            <a:endParaRPr lang="en-US" altLang="en-US"/>
          </a:p>
        </p:txBody>
      </p:sp>
      <p:sp>
        <p:nvSpPr>
          <p:cNvPr id="233475" name="Rectangle 2">
            <a:extLst>
              <a:ext uri="{FF2B5EF4-FFF2-40B4-BE49-F238E27FC236}">
                <a16:creationId xmlns:a16="http://schemas.microsoft.com/office/drawing/2014/main" id="{7487B583-EA16-4E55-A5AB-BB51FC0EFAD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>
            <a:extLst>
              <a:ext uri="{FF2B5EF4-FFF2-40B4-BE49-F238E27FC236}">
                <a16:creationId xmlns:a16="http://schemas.microsoft.com/office/drawing/2014/main" id="{B2EA1769-4EA4-4F78-B185-97E61800FA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>
            <a:extLst>
              <a:ext uri="{FF2B5EF4-FFF2-40B4-BE49-F238E27FC236}">
                <a16:creationId xmlns:a16="http://schemas.microsoft.com/office/drawing/2014/main" id="{A046F627-9B2F-4BC7-A787-69F2BFE338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1ED5BF3-07B2-42CA-877A-138EFD42477F}" type="slidenum">
              <a:rPr lang="en-US" altLang="en-US"/>
              <a:pPr>
                <a:spcBef>
                  <a:spcPct val="0"/>
                </a:spcBef>
              </a:pPr>
              <a:t>51</a:t>
            </a:fld>
            <a:endParaRPr lang="en-US" altLang="en-US"/>
          </a:p>
        </p:txBody>
      </p:sp>
      <p:sp>
        <p:nvSpPr>
          <p:cNvPr id="234499" name="Rectangle 2">
            <a:extLst>
              <a:ext uri="{FF2B5EF4-FFF2-40B4-BE49-F238E27FC236}">
                <a16:creationId xmlns:a16="http://schemas.microsoft.com/office/drawing/2014/main" id="{DA271E4D-C60C-45DB-9C29-6D7144D5E04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>
            <a:extLst>
              <a:ext uri="{FF2B5EF4-FFF2-40B4-BE49-F238E27FC236}">
                <a16:creationId xmlns:a16="http://schemas.microsoft.com/office/drawing/2014/main" id="{27B6EDF0-DDF0-4DE0-9B75-CA7FE762A1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>
            <a:extLst>
              <a:ext uri="{FF2B5EF4-FFF2-40B4-BE49-F238E27FC236}">
                <a16:creationId xmlns:a16="http://schemas.microsoft.com/office/drawing/2014/main" id="{E92C0513-2F0F-4179-8D9B-7726B8AC99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73214C-0FA2-4CE7-8C24-D2D5E15B3913}" type="slidenum">
              <a:rPr lang="en-US" altLang="en-US"/>
              <a:pPr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235523" name="Rectangle 2">
            <a:extLst>
              <a:ext uri="{FF2B5EF4-FFF2-40B4-BE49-F238E27FC236}">
                <a16:creationId xmlns:a16="http://schemas.microsoft.com/office/drawing/2014/main" id="{610BB9E1-DD58-4921-8573-F758FCEBC3E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>
            <a:extLst>
              <a:ext uri="{FF2B5EF4-FFF2-40B4-BE49-F238E27FC236}">
                <a16:creationId xmlns:a16="http://schemas.microsoft.com/office/drawing/2014/main" id="{7C4F8DDE-BB18-4552-A360-B7C00DAE2B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>
            <a:extLst>
              <a:ext uri="{FF2B5EF4-FFF2-40B4-BE49-F238E27FC236}">
                <a16:creationId xmlns:a16="http://schemas.microsoft.com/office/drawing/2014/main" id="{EA565753-AD56-464D-AE6C-C2BB0CF760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6DCED9-F07A-45AB-BEB7-D96F3B855755}" type="slidenum">
              <a:rPr lang="en-US" altLang="en-US"/>
              <a:pPr>
                <a:spcBef>
                  <a:spcPct val="0"/>
                </a:spcBef>
              </a:pPr>
              <a:t>53</a:t>
            </a:fld>
            <a:endParaRPr lang="en-US" altLang="en-US"/>
          </a:p>
        </p:txBody>
      </p:sp>
      <p:sp>
        <p:nvSpPr>
          <p:cNvPr id="236547" name="Rectangle 2">
            <a:extLst>
              <a:ext uri="{FF2B5EF4-FFF2-40B4-BE49-F238E27FC236}">
                <a16:creationId xmlns:a16="http://schemas.microsoft.com/office/drawing/2014/main" id="{EA62A15A-952F-4B60-BB83-1D5F84BFBAB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6548" name="Rectangle 3">
            <a:extLst>
              <a:ext uri="{FF2B5EF4-FFF2-40B4-BE49-F238E27FC236}">
                <a16:creationId xmlns:a16="http://schemas.microsoft.com/office/drawing/2014/main" id="{DEA60FE3-C86D-4486-99B6-B83C79A83EE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>
            <a:extLst>
              <a:ext uri="{FF2B5EF4-FFF2-40B4-BE49-F238E27FC236}">
                <a16:creationId xmlns:a16="http://schemas.microsoft.com/office/drawing/2014/main" id="{C5028D08-B194-4018-95AF-CFB7C45693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0764F5-044D-4A7F-8E84-DE98C831FDF7}" type="slidenum">
              <a:rPr lang="en-US" altLang="en-US"/>
              <a:pPr>
                <a:spcBef>
                  <a:spcPct val="0"/>
                </a:spcBef>
              </a:pPr>
              <a:t>54</a:t>
            </a:fld>
            <a:endParaRPr lang="en-US" altLang="en-US"/>
          </a:p>
        </p:txBody>
      </p:sp>
      <p:sp>
        <p:nvSpPr>
          <p:cNvPr id="237571" name="Rectangle 2">
            <a:extLst>
              <a:ext uri="{FF2B5EF4-FFF2-40B4-BE49-F238E27FC236}">
                <a16:creationId xmlns:a16="http://schemas.microsoft.com/office/drawing/2014/main" id="{EC3C597E-A6F5-4885-9640-53F11B200E2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2" name="Rectangle 3">
            <a:extLst>
              <a:ext uri="{FF2B5EF4-FFF2-40B4-BE49-F238E27FC236}">
                <a16:creationId xmlns:a16="http://schemas.microsoft.com/office/drawing/2014/main" id="{8B3B6D8B-2B1F-493C-B190-CA273E4B5F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>
            <a:extLst>
              <a:ext uri="{FF2B5EF4-FFF2-40B4-BE49-F238E27FC236}">
                <a16:creationId xmlns:a16="http://schemas.microsoft.com/office/drawing/2014/main" id="{25F6FA45-4E0D-4729-A6CB-09817FE467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01E718-D62A-48A2-B44E-BCBDF6F3ACD5}" type="slidenum">
              <a:rPr lang="en-US" altLang="en-US"/>
              <a:pPr>
                <a:spcBef>
                  <a:spcPct val="0"/>
                </a:spcBef>
              </a:pPr>
              <a:t>55</a:t>
            </a:fld>
            <a:endParaRPr lang="en-US" altLang="en-US"/>
          </a:p>
        </p:txBody>
      </p:sp>
      <p:sp>
        <p:nvSpPr>
          <p:cNvPr id="238595" name="Rectangle 2">
            <a:extLst>
              <a:ext uri="{FF2B5EF4-FFF2-40B4-BE49-F238E27FC236}">
                <a16:creationId xmlns:a16="http://schemas.microsoft.com/office/drawing/2014/main" id="{83A7B5CD-F5EC-413D-84CC-E7931859E1D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>
            <a:extLst>
              <a:ext uri="{FF2B5EF4-FFF2-40B4-BE49-F238E27FC236}">
                <a16:creationId xmlns:a16="http://schemas.microsoft.com/office/drawing/2014/main" id="{7666AD05-CCF8-43D6-9D64-010C6582E0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>
            <a:extLst>
              <a:ext uri="{FF2B5EF4-FFF2-40B4-BE49-F238E27FC236}">
                <a16:creationId xmlns:a16="http://schemas.microsoft.com/office/drawing/2014/main" id="{73E358E5-CCFE-48E2-B72D-471B10F795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C4F37D-9CC7-4C21-B943-B2CE7F1ECB8F}" type="slidenum">
              <a:rPr lang="en-US" altLang="en-US"/>
              <a:pPr>
                <a:spcBef>
                  <a:spcPct val="0"/>
                </a:spcBef>
              </a:pPr>
              <a:t>56</a:t>
            </a:fld>
            <a:endParaRPr lang="en-US" altLang="en-US"/>
          </a:p>
        </p:txBody>
      </p:sp>
      <p:sp>
        <p:nvSpPr>
          <p:cNvPr id="239619" name="Rectangle 2">
            <a:extLst>
              <a:ext uri="{FF2B5EF4-FFF2-40B4-BE49-F238E27FC236}">
                <a16:creationId xmlns:a16="http://schemas.microsoft.com/office/drawing/2014/main" id="{4061D9FF-0967-4163-B9A8-62CFC11B5C9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0" name="Rectangle 3">
            <a:extLst>
              <a:ext uri="{FF2B5EF4-FFF2-40B4-BE49-F238E27FC236}">
                <a16:creationId xmlns:a16="http://schemas.microsoft.com/office/drawing/2014/main" id="{C251C768-7419-4DFE-A9E1-07EDAB9125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>
            <a:extLst>
              <a:ext uri="{FF2B5EF4-FFF2-40B4-BE49-F238E27FC236}">
                <a16:creationId xmlns:a16="http://schemas.microsoft.com/office/drawing/2014/main" id="{D4369255-E88F-48F5-85D0-511D0FBB3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F4AFFC-FF6A-456C-9B6E-7575C90B2390}" type="slidenum">
              <a:rPr lang="en-US" altLang="en-US"/>
              <a:pPr>
                <a:spcBef>
                  <a:spcPct val="0"/>
                </a:spcBef>
              </a:pPr>
              <a:t>57</a:t>
            </a:fld>
            <a:endParaRPr lang="en-US" altLang="en-US"/>
          </a:p>
        </p:txBody>
      </p:sp>
      <p:sp>
        <p:nvSpPr>
          <p:cNvPr id="240643" name="Rectangle 2">
            <a:extLst>
              <a:ext uri="{FF2B5EF4-FFF2-40B4-BE49-F238E27FC236}">
                <a16:creationId xmlns:a16="http://schemas.microsoft.com/office/drawing/2014/main" id="{89502915-8701-4489-97E6-0620D25452E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4" name="Rectangle 3">
            <a:extLst>
              <a:ext uri="{FF2B5EF4-FFF2-40B4-BE49-F238E27FC236}">
                <a16:creationId xmlns:a16="http://schemas.microsoft.com/office/drawing/2014/main" id="{F652D57A-886B-47D4-B77E-A7BD418554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>
            <a:extLst>
              <a:ext uri="{FF2B5EF4-FFF2-40B4-BE49-F238E27FC236}">
                <a16:creationId xmlns:a16="http://schemas.microsoft.com/office/drawing/2014/main" id="{7DF23388-EF2D-4785-B687-306221D76B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A05F00-76B6-4B11-A6B6-3A4C52C42EA1}" type="slidenum">
              <a:rPr lang="en-US" altLang="en-US"/>
              <a:pPr>
                <a:spcBef>
                  <a:spcPct val="0"/>
                </a:spcBef>
              </a:pPr>
              <a:t>58</a:t>
            </a:fld>
            <a:endParaRPr lang="en-US" altLang="en-US"/>
          </a:p>
        </p:txBody>
      </p:sp>
      <p:sp>
        <p:nvSpPr>
          <p:cNvPr id="241667" name="Rectangle 2">
            <a:extLst>
              <a:ext uri="{FF2B5EF4-FFF2-40B4-BE49-F238E27FC236}">
                <a16:creationId xmlns:a16="http://schemas.microsoft.com/office/drawing/2014/main" id="{FBF58F02-89B5-4AC3-A9F1-FAE27FCBCB1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8" name="Rectangle 3">
            <a:extLst>
              <a:ext uri="{FF2B5EF4-FFF2-40B4-BE49-F238E27FC236}">
                <a16:creationId xmlns:a16="http://schemas.microsoft.com/office/drawing/2014/main" id="{18E26A60-84E6-4CE5-84BB-26EAECDC83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>
            <a:extLst>
              <a:ext uri="{FF2B5EF4-FFF2-40B4-BE49-F238E27FC236}">
                <a16:creationId xmlns:a16="http://schemas.microsoft.com/office/drawing/2014/main" id="{16F6864C-8EBE-44F3-8258-1A36D806DF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AF98C4-D13F-426D-904F-28CE71CBE8DA}" type="slidenum">
              <a:rPr lang="en-US" altLang="en-US"/>
              <a:pPr>
                <a:spcBef>
                  <a:spcPct val="0"/>
                </a:spcBef>
              </a:pPr>
              <a:t>59</a:t>
            </a:fld>
            <a:endParaRPr lang="en-US" altLang="en-US"/>
          </a:p>
        </p:txBody>
      </p:sp>
      <p:sp>
        <p:nvSpPr>
          <p:cNvPr id="242691" name="Rectangle 1026">
            <a:extLst>
              <a:ext uri="{FF2B5EF4-FFF2-40B4-BE49-F238E27FC236}">
                <a16:creationId xmlns:a16="http://schemas.microsoft.com/office/drawing/2014/main" id="{109171BB-69FD-4229-A1AC-158833BDB4F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2692" name="Rectangle 1027">
            <a:extLst>
              <a:ext uri="{FF2B5EF4-FFF2-40B4-BE49-F238E27FC236}">
                <a16:creationId xmlns:a16="http://schemas.microsoft.com/office/drawing/2014/main" id="{52960549-DF3A-449E-9C69-4C38AB87205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>
            <a:extLst>
              <a:ext uri="{FF2B5EF4-FFF2-40B4-BE49-F238E27FC236}">
                <a16:creationId xmlns:a16="http://schemas.microsoft.com/office/drawing/2014/main" id="{AA16BFF3-EB22-4A30-A48E-1E889B285C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C8E464-BA8C-46E1-8C2D-0ADA8D4D7347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88419" name="Rectangle 2">
            <a:extLst>
              <a:ext uri="{FF2B5EF4-FFF2-40B4-BE49-F238E27FC236}">
                <a16:creationId xmlns:a16="http://schemas.microsoft.com/office/drawing/2014/main" id="{8E34C1DD-B1A2-41CC-A877-4161FD96062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>
            <a:extLst>
              <a:ext uri="{FF2B5EF4-FFF2-40B4-BE49-F238E27FC236}">
                <a16:creationId xmlns:a16="http://schemas.microsoft.com/office/drawing/2014/main" id="{B893C105-CB38-4FA6-87D7-7156CCC959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>
            <a:extLst>
              <a:ext uri="{FF2B5EF4-FFF2-40B4-BE49-F238E27FC236}">
                <a16:creationId xmlns:a16="http://schemas.microsoft.com/office/drawing/2014/main" id="{D261C085-8EFB-42C2-B878-504F34B24D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09EFB5-A138-49A6-BB73-76F966742805}" type="slidenum">
              <a:rPr lang="en-US" altLang="en-US"/>
              <a:pPr>
                <a:spcBef>
                  <a:spcPct val="0"/>
                </a:spcBef>
              </a:pPr>
              <a:t>60</a:t>
            </a:fld>
            <a:endParaRPr lang="en-US" altLang="en-US"/>
          </a:p>
        </p:txBody>
      </p:sp>
      <p:sp>
        <p:nvSpPr>
          <p:cNvPr id="243715" name="Rectangle 2">
            <a:extLst>
              <a:ext uri="{FF2B5EF4-FFF2-40B4-BE49-F238E27FC236}">
                <a16:creationId xmlns:a16="http://schemas.microsoft.com/office/drawing/2014/main" id="{5F5B7FAE-6C74-4251-8D7D-0D970C4A20B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>
            <a:extLst>
              <a:ext uri="{FF2B5EF4-FFF2-40B4-BE49-F238E27FC236}">
                <a16:creationId xmlns:a16="http://schemas.microsoft.com/office/drawing/2014/main" id="{22866AAC-0301-421E-8B5F-700633A6C4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>
            <a:extLst>
              <a:ext uri="{FF2B5EF4-FFF2-40B4-BE49-F238E27FC236}">
                <a16:creationId xmlns:a16="http://schemas.microsoft.com/office/drawing/2014/main" id="{F6692598-0D83-46C1-9FCA-F4DDB31E9D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7E069C-CED4-40A7-8C8A-86A632E559CD}" type="slidenum">
              <a:rPr lang="en-US" altLang="en-US"/>
              <a:pPr>
                <a:spcBef>
                  <a:spcPct val="0"/>
                </a:spcBef>
              </a:pPr>
              <a:t>61</a:t>
            </a:fld>
            <a:endParaRPr lang="en-US" altLang="en-US"/>
          </a:p>
        </p:txBody>
      </p:sp>
      <p:sp>
        <p:nvSpPr>
          <p:cNvPr id="244739" name="Rectangle 2">
            <a:extLst>
              <a:ext uri="{FF2B5EF4-FFF2-40B4-BE49-F238E27FC236}">
                <a16:creationId xmlns:a16="http://schemas.microsoft.com/office/drawing/2014/main" id="{8DB60D17-15C2-4684-B52C-5D606567B05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40" name="Rectangle 3">
            <a:extLst>
              <a:ext uri="{FF2B5EF4-FFF2-40B4-BE49-F238E27FC236}">
                <a16:creationId xmlns:a16="http://schemas.microsoft.com/office/drawing/2014/main" id="{B0BE5ECB-B5C3-465B-9A32-AB23B86B00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>
            <a:extLst>
              <a:ext uri="{FF2B5EF4-FFF2-40B4-BE49-F238E27FC236}">
                <a16:creationId xmlns:a16="http://schemas.microsoft.com/office/drawing/2014/main" id="{3092FB80-4CCF-4E51-ACA8-F166B3AD3E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1AA847-0250-49FC-AA14-22C8C14924D8}" type="slidenum">
              <a:rPr lang="en-US" altLang="en-US"/>
              <a:pPr>
                <a:spcBef>
                  <a:spcPct val="0"/>
                </a:spcBef>
              </a:pPr>
              <a:t>62</a:t>
            </a:fld>
            <a:endParaRPr lang="en-US" altLang="en-US"/>
          </a:p>
        </p:txBody>
      </p:sp>
      <p:sp>
        <p:nvSpPr>
          <p:cNvPr id="245763" name="Rectangle 1026">
            <a:extLst>
              <a:ext uri="{FF2B5EF4-FFF2-40B4-BE49-F238E27FC236}">
                <a16:creationId xmlns:a16="http://schemas.microsoft.com/office/drawing/2014/main" id="{6EFA75D9-9AA5-42D9-B70F-6975B3BE721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4" name="Rectangle 1027">
            <a:extLst>
              <a:ext uri="{FF2B5EF4-FFF2-40B4-BE49-F238E27FC236}">
                <a16:creationId xmlns:a16="http://schemas.microsoft.com/office/drawing/2014/main" id="{95E3911C-89EE-41CE-AA32-F626305CFC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>
            <a:extLst>
              <a:ext uri="{FF2B5EF4-FFF2-40B4-BE49-F238E27FC236}">
                <a16:creationId xmlns:a16="http://schemas.microsoft.com/office/drawing/2014/main" id="{090247D7-0676-48AA-AF0E-CDEDF3C422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D3FD64-7ABB-435E-A28B-0DC67D6E8AB6}" type="slidenum">
              <a:rPr lang="en-US" altLang="en-US"/>
              <a:pPr>
                <a:spcBef>
                  <a:spcPct val="0"/>
                </a:spcBef>
              </a:pPr>
              <a:t>63</a:t>
            </a:fld>
            <a:endParaRPr lang="en-US" altLang="en-US"/>
          </a:p>
        </p:txBody>
      </p:sp>
      <p:sp>
        <p:nvSpPr>
          <p:cNvPr id="246787" name="Rectangle 2">
            <a:extLst>
              <a:ext uri="{FF2B5EF4-FFF2-40B4-BE49-F238E27FC236}">
                <a16:creationId xmlns:a16="http://schemas.microsoft.com/office/drawing/2014/main" id="{B73DD726-DFD5-43AF-BBBE-97BFD4AF1D4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6788" name="Rectangle 3">
            <a:extLst>
              <a:ext uri="{FF2B5EF4-FFF2-40B4-BE49-F238E27FC236}">
                <a16:creationId xmlns:a16="http://schemas.microsoft.com/office/drawing/2014/main" id="{64B24D41-2560-4526-B2B0-0302235C854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>
            <a:extLst>
              <a:ext uri="{FF2B5EF4-FFF2-40B4-BE49-F238E27FC236}">
                <a16:creationId xmlns:a16="http://schemas.microsoft.com/office/drawing/2014/main" id="{191E523C-E6FC-40A1-82C8-0A942C3C23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96C17D-A6DE-43F9-A504-29B411F39262}" type="slidenum">
              <a:rPr lang="en-US" altLang="en-US"/>
              <a:pPr>
                <a:spcBef>
                  <a:spcPct val="0"/>
                </a:spcBef>
              </a:pPr>
              <a:t>64</a:t>
            </a:fld>
            <a:endParaRPr lang="en-US" altLang="en-US"/>
          </a:p>
        </p:txBody>
      </p:sp>
      <p:sp>
        <p:nvSpPr>
          <p:cNvPr id="247811" name="Rectangle 2">
            <a:extLst>
              <a:ext uri="{FF2B5EF4-FFF2-40B4-BE49-F238E27FC236}">
                <a16:creationId xmlns:a16="http://schemas.microsoft.com/office/drawing/2014/main" id="{AC9FC923-73F6-41D3-8932-B0C7BCC62A9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2" name="Rectangle 3">
            <a:extLst>
              <a:ext uri="{FF2B5EF4-FFF2-40B4-BE49-F238E27FC236}">
                <a16:creationId xmlns:a16="http://schemas.microsoft.com/office/drawing/2014/main" id="{8C6EC306-97F4-4E62-9916-5AA6EBDD4E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>
            <a:extLst>
              <a:ext uri="{FF2B5EF4-FFF2-40B4-BE49-F238E27FC236}">
                <a16:creationId xmlns:a16="http://schemas.microsoft.com/office/drawing/2014/main" id="{85853BF6-0BA5-40D1-8974-E3ED8D7CC0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1E94D8-31F4-41CC-AD6E-BABC87831BE3}" type="slidenum">
              <a:rPr lang="en-US" altLang="en-US"/>
              <a:pPr>
                <a:spcBef>
                  <a:spcPct val="0"/>
                </a:spcBef>
              </a:pPr>
              <a:t>65</a:t>
            </a:fld>
            <a:endParaRPr lang="en-US" altLang="en-US"/>
          </a:p>
        </p:txBody>
      </p:sp>
      <p:sp>
        <p:nvSpPr>
          <p:cNvPr id="248835" name="Rectangle 2">
            <a:extLst>
              <a:ext uri="{FF2B5EF4-FFF2-40B4-BE49-F238E27FC236}">
                <a16:creationId xmlns:a16="http://schemas.microsoft.com/office/drawing/2014/main" id="{AE7C35FE-4BCA-45C6-8241-BFC1C20203E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6" name="Rectangle 3">
            <a:extLst>
              <a:ext uri="{FF2B5EF4-FFF2-40B4-BE49-F238E27FC236}">
                <a16:creationId xmlns:a16="http://schemas.microsoft.com/office/drawing/2014/main" id="{2A7D53FE-673E-43A7-92E8-6633C7FE88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>
            <a:extLst>
              <a:ext uri="{FF2B5EF4-FFF2-40B4-BE49-F238E27FC236}">
                <a16:creationId xmlns:a16="http://schemas.microsoft.com/office/drawing/2014/main" id="{26BF1B60-736B-42FE-AC06-481F88BA17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905A868-1EA8-46AF-BD7A-DA4A2E635F9F}" type="slidenum">
              <a:rPr lang="en-US" altLang="en-US"/>
              <a:pPr>
                <a:spcBef>
                  <a:spcPct val="0"/>
                </a:spcBef>
              </a:pPr>
              <a:t>66</a:t>
            </a:fld>
            <a:endParaRPr lang="en-US" altLang="en-US"/>
          </a:p>
        </p:txBody>
      </p:sp>
      <p:sp>
        <p:nvSpPr>
          <p:cNvPr id="249859" name="Rectangle 2">
            <a:extLst>
              <a:ext uri="{FF2B5EF4-FFF2-40B4-BE49-F238E27FC236}">
                <a16:creationId xmlns:a16="http://schemas.microsoft.com/office/drawing/2014/main" id="{23492766-1749-48A9-BE5F-3AA18BAAF73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>
            <a:extLst>
              <a:ext uri="{FF2B5EF4-FFF2-40B4-BE49-F238E27FC236}">
                <a16:creationId xmlns:a16="http://schemas.microsoft.com/office/drawing/2014/main" id="{F6854EB0-5B40-4213-BB30-41B53FC9AD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>
            <a:extLst>
              <a:ext uri="{FF2B5EF4-FFF2-40B4-BE49-F238E27FC236}">
                <a16:creationId xmlns:a16="http://schemas.microsoft.com/office/drawing/2014/main" id="{A517543B-98DC-4A09-B92F-A62AA21BD1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27A272-D2D6-48CC-8D37-5588C48EA820}" type="slidenum">
              <a:rPr lang="en-US" altLang="en-US"/>
              <a:pPr>
                <a:spcBef>
                  <a:spcPct val="0"/>
                </a:spcBef>
              </a:pPr>
              <a:t>67</a:t>
            </a:fld>
            <a:endParaRPr lang="en-US" altLang="en-US"/>
          </a:p>
        </p:txBody>
      </p:sp>
      <p:sp>
        <p:nvSpPr>
          <p:cNvPr id="250883" name="Rectangle 2">
            <a:extLst>
              <a:ext uri="{FF2B5EF4-FFF2-40B4-BE49-F238E27FC236}">
                <a16:creationId xmlns:a16="http://schemas.microsoft.com/office/drawing/2014/main" id="{5BA61397-36C8-481E-9FE2-FFE59F30E76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4" name="Rectangle 3">
            <a:extLst>
              <a:ext uri="{FF2B5EF4-FFF2-40B4-BE49-F238E27FC236}">
                <a16:creationId xmlns:a16="http://schemas.microsoft.com/office/drawing/2014/main" id="{068045F0-774E-4DB4-83BC-EFFB1FE006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>
            <a:extLst>
              <a:ext uri="{FF2B5EF4-FFF2-40B4-BE49-F238E27FC236}">
                <a16:creationId xmlns:a16="http://schemas.microsoft.com/office/drawing/2014/main" id="{6C8879D9-D4EA-43E0-9524-C2C0A368FD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F694D3-5E2D-4EA0-B68B-FF2B93B13559}" type="slidenum">
              <a:rPr lang="en-US" altLang="en-US"/>
              <a:pPr>
                <a:spcBef>
                  <a:spcPct val="0"/>
                </a:spcBef>
              </a:pPr>
              <a:t>68</a:t>
            </a:fld>
            <a:endParaRPr lang="en-US" altLang="en-US"/>
          </a:p>
        </p:txBody>
      </p:sp>
      <p:sp>
        <p:nvSpPr>
          <p:cNvPr id="251907" name="Rectangle 2">
            <a:extLst>
              <a:ext uri="{FF2B5EF4-FFF2-40B4-BE49-F238E27FC236}">
                <a16:creationId xmlns:a16="http://schemas.microsoft.com/office/drawing/2014/main" id="{EF3AF1DA-FECC-40F4-B5E1-0C58338AA68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>
            <a:extLst>
              <a:ext uri="{FF2B5EF4-FFF2-40B4-BE49-F238E27FC236}">
                <a16:creationId xmlns:a16="http://schemas.microsoft.com/office/drawing/2014/main" id="{062EB16E-6E7A-490A-8FC4-183E73920A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>
            <a:extLst>
              <a:ext uri="{FF2B5EF4-FFF2-40B4-BE49-F238E27FC236}">
                <a16:creationId xmlns:a16="http://schemas.microsoft.com/office/drawing/2014/main" id="{7752530F-567E-428D-BCB4-766071016B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B0742C-EDD8-4D55-B4B3-07A1C86F1336}" type="slidenum">
              <a:rPr lang="en-US" altLang="en-US"/>
              <a:pPr>
                <a:spcBef>
                  <a:spcPct val="0"/>
                </a:spcBef>
              </a:pPr>
              <a:t>69</a:t>
            </a:fld>
            <a:endParaRPr lang="en-US" altLang="en-US"/>
          </a:p>
        </p:txBody>
      </p:sp>
      <p:sp>
        <p:nvSpPr>
          <p:cNvPr id="252931" name="Rectangle 2">
            <a:extLst>
              <a:ext uri="{FF2B5EF4-FFF2-40B4-BE49-F238E27FC236}">
                <a16:creationId xmlns:a16="http://schemas.microsoft.com/office/drawing/2014/main" id="{8244E76A-C9DC-44CA-99A1-296C1BE4FC6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2" name="Rectangle 3">
            <a:extLst>
              <a:ext uri="{FF2B5EF4-FFF2-40B4-BE49-F238E27FC236}">
                <a16:creationId xmlns:a16="http://schemas.microsoft.com/office/drawing/2014/main" id="{07A7A427-00B6-4D80-9468-9A3368D040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>
            <a:extLst>
              <a:ext uri="{FF2B5EF4-FFF2-40B4-BE49-F238E27FC236}">
                <a16:creationId xmlns:a16="http://schemas.microsoft.com/office/drawing/2014/main" id="{ECF2172A-8F15-4BA1-8D08-4CC348EDDD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E3D437-2386-4FE9-BBBD-3EC2C48E7C38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89443" name="Rectangle 2">
            <a:extLst>
              <a:ext uri="{FF2B5EF4-FFF2-40B4-BE49-F238E27FC236}">
                <a16:creationId xmlns:a16="http://schemas.microsoft.com/office/drawing/2014/main" id="{0628439B-58EF-4C67-9E01-7B31270CEAE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>
            <a:extLst>
              <a:ext uri="{FF2B5EF4-FFF2-40B4-BE49-F238E27FC236}">
                <a16:creationId xmlns:a16="http://schemas.microsoft.com/office/drawing/2014/main" id="{EA0E8F2A-6F2D-4CF3-87DF-79C96D6F3D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>
            <a:extLst>
              <a:ext uri="{FF2B5EF4-FFF2-40B4-BE49-F238E27FC236}">
                <a16:creationId xmlns:a16="http://schemas.microsoft.com/office/drawing/2014/main" id="{545DAB49-1117-4FE8-9D97-4E9CCBBC59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C434AE-A40A-482E-ABCB-D63506FED764}" type="slidenum">
              <a:rPr lang="en-US" altLang="en-US"/>
              <a:pPr>
                <a:spcBef>
                  <a:spcPct val="0"/>
                </a:spcBef>
              </a:pPr>
              <a:t>70</a:t>
            </a:fld>
            <a:endParaRPr lang="en-US" altLang="en-US"/>
          </a:p>
        </p:txBody>
      </p:sp>
      <p:sp>
        <p:nvSpPr>
          <p:cNvPr id="253955" name="Rectangle 2">
            <a:extLst>
              <a:ext uri="{FF2B5EF4-FFF2-40B4-BE49-F238E27FC236}">
                <a16:creationId xmlns:a16="http://schemas.microsoft.com/office/drawing/2014/main" id="{4D76BCC7-C3E5-4D7E-8B93-B29FAE0A57D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6" name="Rectangle 3">
            <a:extLst>
              <a:ext uri="{FF2B5EF4-FFF2-40B4-BE49-F238E27FC236}">
                <a16:creationId xmlns:a16="http://schemas.microsoft.com/office/drawing/2014/main" id="{2ABB9323-C014-4759-AF68-3DA336FE7A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>
            <a:extLst>
              <a:ext uri="{FF2B5EF4-FFF2-40B4-BE49-F238E27FC236}">
                <a16:creationId xmlns:a16="http://schemas.microsoft.com/office/drawing/2014/main" id="{8BA2B5E5-AAD5-45EF-97B6-3048B74159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DCDD08-DA8F-418B-AD8B-D6C220888EC7}" type="slidenum">
              <a:rPr lang="en-US" altLang="en-US"/>
              <a:pPr>
                <a:spcBef>
                  <a:spcPct val="0"/>
                </a:spcBef>
              </a:pPr>
              <a:t>71</a:t>
            </a:fld>
            <a:endParaRPr lang="en-US" altLang="en-US"/>
          </a:p>
        </p:txBody>
      </p:sp>
      <p:sp>
        <p:nvSpPr>
          <p:cNvPr id="254979" name="Rectangle 2">
            <a:extLst>
              <a:ext uri="{FF2B5EF4-FFF2-40B4-BE49-F238E27FC236}">
                <a16:creationId xmlns:a16="http://schemas.microsoft.com/office/drawing/2014/main" id="{97B10A6C-9630-4501-9615-AAF62BC07A6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>
            <a:extLst>
              <a:ext uri="{FF2B5EF4-FFF2-40B4-BE49-F238E27FC236}">
                <a16:creationId xmlns:a16="http://schemas.microsoft.com/office/drawing/2014/main" id="{EB1CA013-BCDA-4C88-8516-9F9E753F61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>
            <a:extLst>
              <a:ext uri="{FF2B5EF4-FFF2-40B4-BE49-F238E27FC236}">
                <a16:creationId xmlns:a16="http://schemas.microsoft.com/office/drawing/2014/main" id="{B3B191D0-DA9D-4D49-B49A-540C09B516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842BBB-1BA0-43A2-BF9D-34FCC605E9E0}" type="slidenum">
              <a:rPr lang="en-US" altLang="en-US"/>
              <a:pPr>
                <a:spcBef>
                  <a:spcPct val="0"/>
                </a:spcBef>
              </a:pPr>
              <a:t>72</a:t>
            </a:fld>
            <a:endParaRPr lang="en-US" altLang="en-US"/>
          </a:p>
        </p:txBody>
      </p:sp>
      <p:sp>
        <p:nvSpPr>
          <p:cNvPr id="256003" name="Rectangle 2">
            <a:extLst>
              <a:ext uri="{FF2B5EF4-FFF2-40B4-BE49-F238E27FC236}">
                <a16:creationId xmlns:a16="http://schemas.microsoft.com/office/drawing/2014/main" id="{6B154769-584F-46A6-A7B7-B65A0352BE0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4" name="Rectangle 3">
            <a:extLst>
              <a:ext uri="{FF2B5EF4-FFF2-40B4-BE49-F238E27FC236}">
                <a16:creationId xmlns:a16="http://schemas.microsoft.com/office/drawing/2014/main" id="{2C1A2FAA-16D1-4FD8-94DF-E1AC3B9539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>
            <a:extLst>
              <a:ext uri="{FF2B5EF4-FFF2-40B4-BE49-F238E27FC236}">
                <a16:creationId xmlns:a16="http://schemas.microsoft.com/office/drawing/2014/main" id="{5426971B-F76F-4E15-A054-CFE011F0CB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3EC6DA-1EFC-4746-A2E5-0BCFACA4F244}" type="slidenum">
              <a:rPr lang="en-US" altLang="en-US"/>
              <a:pPr>
                <a:spcBef>
                  <a:spcPct val="0"/>
                </a:spcBef>
              </a:pPr>
              <a:t>73</a:t>
            </a:fld>
            <a:endParaRPr lang="en-US" altLang="en-US"/>
          </a:p>
        </p:txBody>
      </p:sp>
      <p:sp>
        <p:nvSpPr>
          <p:cNvPr id="257027" name="Rectangle 2">
            <a:extLst>
              <a:ext uri="{FF2B5EF4-FFF2-40B4-BE49-F238E27FC236}">
                <a16:creationId xmlns:a16="http://schemas.microsoft.com/office/drawing/2014/main" id="{9EDE461A-A420-4EBE-87FE-2EE1FAC6FC8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7028" name="Rectangle 3">
            <a:extLst>
              <a:ext uri="{FF2B5EF4-FFF2-40B4-BE49-F238E27FC236}">
                <a16:creationId xmlns:a16="http://schemas.microsoft.com/office/drawing/2014/main" id="{5B8C9592-83EF-45C1-85E5-BE1208DB3F2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>
            <a:extLst>
              <a:ext uri="{FF2B5EF4-FFF2-40B4-BE49-F238E27FC236}">
                <a16:creationId xmlns:a16="http://schemas.microsoft.com/office/drawing/2014/main" id="{03A3C356-6DAC-44C9-85CF-96A1775C9F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E17CB86-3C74-49A4-9ED3-DAE8C8DD8D43}" type="slidenum">
              <a:rPr lang="en-US" altLang="en-US"/>
              <a:pPr>
                <a:spcBef>
                  <a:spcPct val="0"/>
                </a:spcBef>
              </a:pPr>
              <a:t>74</a:t>
            </a:fld>
            <a:endParaRPr lang="en-US" altLang="en-US"/>
          </a:p>
        </p:txBody>
      </p:sp>
      <p:sp>
        <p:nvSpPr>
          <p:cNvPr id="258051" name="Rectangle 2">
            <a:extLst>
              <a:ext uri="{FF2B5EF4-FFF2-40B4-BE49-F238E27FC236}">
                <a16:creationId xmlns:a16="http://schemas.microsoft.com/office/drawing/2014/main" id="{25F7AE02-6353-439E-A12D-42313A9B835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2" name="Rectangle 3">
            <a:extLst>
              <a:ext uri="{FF2B5EF4-FFF2-40B4-BE49-F238E27FC236}">
                <a16:creationId xmlns:a16="http://schemas.microsoft.com/office/drawing/2014/main" id="{03D4D4B6-76AE-4B5D-85A1-0E15D6EA8B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7">
            <a:extLst>
              <a:ext uri="{FF2B5EF4-FFF2-40B4-BE49-F238E27FC236}">
                <a16:creationId xmlns:a16="http://schemas.microsoft.com/office/drawing/2014/main" id="{573C6C0E-2162-4FD4-863C-A8AF3222DA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ED7348-C3E6-4FC0-971B-D6333FF21FB3}" type="slidenum">
              <a:rPr lang="en-US" altLang="en-US"/>
              <a:pPr>
                <a:spcBef>
                  <a:spcPct val="0"/>
                </a:spcBef>
              </a:pPr>
              <a:t>75</a:t>
            </a:fld>
            <a:endParaRPr lang="en-US" altLang="en-US"/>
          </a:p>
        </p:txBody>
      </p:sp>
      <p:sp>
        <p:nvSpPr>
          <p:cNvPr id="259075" name="Rectangle 2">
            <a:extLst>
              <a:ext uri="{FF2B5EF4-FFF2-40B4-BE49-F238E27FC236}">
                <a16:creationId xmlns:a16="http://schemas.microsoft.com/office/drawing/2014/main" id="{F66C5C0C-3B59-4E38-9E34-6E7AA7A02DD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6" name="Rectangle 3">
            <a:extLst>
              <a:ext uri="{FF2B5EF4-FFF2-40B4-BE49-F238E27FC236}">
                <a16:creationId xmlns:a16="http://schemas.microsoft.com/office/drawing/2014/main" id="{9513CC29-776C-4DC6-A330-048356E0CD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7">
            <a:extLst>
              <a:ext uri="{FF2B5EF4-FFF2-40B4-BE49-F238E27FC236}">
                <a16:creationId xmlns:a16="http://schemas.microsoft.com/office/drawing/2014/main" id="{89A53167-1364-4B60-A1A8-324CFAF638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E9E093-1EA3-4319-9316-9F0DD9325BF6}" type="slidenum">
              <a:rPr lang="en-US" altLang="en-US"/>
              <a:pPr>
                <a:spcBef>
                  <a:spcPct val="0"/>
                </a:spcBef>
              </a:pPr>
              <a:t>76</a:t>
            </a:fld>
            <a:endParaRPr lang="en-US" altLang="en-US"/>
          </a:p>
        </p:txBody>
      </p:sp>
      <p:sp>
        <p:nvSpPr>
          <p:cNvPr id="260099" name="Rectangle 2">
            <a:extLst>
              <a:ext uri="{FF2B5EF4-FFF2-40B4-BE49-F238E27FC236}">
                <a16:creationId xmlns:a16="http://schemas.microsoft.com/office/drawing/2014/main" id="{2CA0A6FC-E378-4093-90B5-970FC6F863B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100" name="Rectangle 3">
            <a:extLst>
              <a:ext uri="{FF2B5EF4-FFF2-40B4-BE49-F238E27FC236}">
                <a16:creationId xmlns:a16="http://schemas.microsoft.com/office/drawing/2014/main" id="{80BD25DC-24FB-41E8-A72B-DEAADAFEE6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>
            <a:extLst>
              <a:ext uri="{FF2B5EF4-FFF2-40B4-BE49-F238E27FC236}">
                <a16:creationId xmlns:a16="http://schemas.microsoft.com/office/drawing/2014/main" id="{45C41B78-F98D-4920-A1CE-08C9947307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BD6539-36E4-4958-A324-3CCC2EF27334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1123" name="Rectangle 2">
            <a:extLst>
              <a:ext uri="{FF2B5EF4-FFF2-40B4-BE49-F238E27FC236}">
                <a16:creationId xmlns:a16="http://schemas.microsoft.com/office/drawing/2014/main" id="{63970164-101D-430D-A1F1-B41577A747F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4" name="Rectangle 3">
            <a:extLst>
              <a:ext uri="{FF2B5EF4-FFF2-40B4-BE49-F238E27FC236}">
                <a16:creationId xmlns:a16="http://schemas.microsoft.com/office/drawing/2014/main" id="{6F060017-9E4D-45CC-8BCD-255FC2ADC1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7">
            <a:extLst>
              <a:ext uri="{FF2B5EF4-FFF2-40B4-BE49-F238E27FC236}">
                <a16:creationId xmlns:a16="http://schemas.microsoft.com/office/drawing/2014/main" id="{AEC51C53-D1BE-4AE2-BB79-56A70830B4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3F0292-0F9D-4D2B-9D5A-50F2A9ABB866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2147" name="Rectangle 2">
            <a:extLst>
              <a:ext uri="{FF2B5EF4-FFF2-40B4-BE49-F238E27FC236}">
                <a16:creationId xmlns:a16="http://schemas.microsoft.com/office/drawing/2014/main" id="{E2D797F7-3D9F-4259-91DE-EBD6318B11E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8" name="Rectangle 3">
            <a:extLst>
              <a:ext uri="{FF2B5EF4-FFF2-40B4-BE49-F238E27FC236}">
                <a16:creationId xmlns:a16="http://schemas.microsoft.com/office/drawing/2014/main" id="{771D422D-33A4-4A86-86CB-C65F78F6CA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>
            <a:extLst>
              <a:ext uri="{FF2B5EF4-FFF2-40B4-BE49-F238E27FC236}">
                <a16:creationId xmlns:a16="http://schemas.microsoft.com/office/drawing/2014/main" id="{DA35CA07-AD0B-4A5E-8668-424A8DA4DF0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>
            <a:extLst>
              <a:ext uri="{FF2B5EF4-FFF2-40B4-BE49-F238E27FC236}">
                <a16:creationId xmlns:a16="http://schemas.microsoft.com/office/drawing/2014/main" id="{F10F1E1A-9E02-41B5-BB34-9DCCA55911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>
            <a:extLst>
              <a:ext uri="{FF2B5EF4-FFF2-40B4-BE49-F238E27FC236}">
                <a16:creationId xmlns:a16="http://schemas.microsoft.com/office/drawing/2014/main" id="{8E896EA9-DA82-445C-A1AC-7635926235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A1EBDE-0AB6-4474-AA58-F20DC54BBA2F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90467" name="Rectangle 2">
            <a:extLst>
              <a:ext uri="{FF2B5EF4-FFF2-40B4-BE49-F238E27FC236}">
                <a16:creationId xmlns:a16="http://schemas.microsoft.com/office/drawing/2014/main" id="{95F4F485-54C6-4067-9622-68495DF982C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>
            <a:extLst>
              <a:ext uri="{FF2B5EF4-FFF2-40B4-BE49-F238E27FC236}">
                <a16:creationId xmlns:a16="http://schemas.microsoft.com/office/drawing/2014/main" id="{246674A2-CDCD-4E38-AD56-CE56AD1762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>
            <a:extLst>
              <a:ext uri="{FF2B5EF4-FFF2-40B4-BE49-F238E27FC236}">
                <a16:creationId xmlns:a16="http://schemas.microsoft.com/office/drawing/2014/main" id="{37309543-1894-48A6-8E0E-2A7ABDD4475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>
            <a:extLst>
              <a:ext uri="{FF2B5EF4-FFF2-40B4-BE49-F238E27FC236}">
                <a16:creationId xmlns:a16="http://schemas.microsoft.com/office/drawing/2014/main" id="{170E9190-DBE9-49E7-90D1-CD78B9E42E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7">
            <a:extLst>
              <a:ext uri="{FF2B5EF4-FFF2-40B4-BE49-F238E27FC236}">
                <a16:creationId xmlns:a16="http://schemas.microsoft.com/office/drawing/2014/main" id="{4A424829-956D-43F7-A82F-E213462F90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9B4777-637D-4295-9597-1D4108A4BE84}" type="slidenum">
              <a:rPr lang="en-US" altLang="en-US"/>
              <a:pPr>
                <a:spcBef>
                  <a:spcPct val="0"/>
                </a:spcBef>
              </a:pPr>
              <a:t>81</a:t>
            </a:fld>
            <a:endParaRPr lang="en-US" altLang="en-US"/>
          </a:p>
        </p:txBody>
      </p:sp>
      <p:sp>
        <p:nvSpPr>
          <p:cNvPr id="265219" name="Rectangle 2">
            <a:extLst>
              <a:ext uri="{FF2B5EF4-FFF2-40B4-BE49-F238E27FC236}">
                <a16:creationId xmlns:a16="http://schemas.microsoft.com/office/drawing/2014/main" id="{8AE4A3AE-C25C-4C34-ACB7-0913BB65550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20" name="Rectangle 3">
            <a:extLst>
              <a:ext uri="{FF2B5EF4-FFF2-40B4-BE49-F238E27FC236}">
                <a16:creationId xmlns:a16="http://schemas.microsoft.com/office/drawing/2014/main" id="{AB8EEDBA-778A-46B8-B8E8-A41C74DDCA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>
            <a:extLst>
              <a:ext uri="{FF2B5EF4-FFF2-40B4-BE49-F238E27FC236}">
                <a16:creationId xmlns:a16="http://schemas.microsoft.com/office/drawing/2014/main" id="{95FE5441-C069-4004-A58F-9539FFED98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0A65E2-A2C1-4A2A-9691-914F680F33CB}" type="slidenum">
              <a:rPr lang="en-US" altLang="en-US"/>
              <a:pPr>
                <a:spcBef>
                  <a:spcPct val="0"/>
                </a:spcBef>
              </a:pPr>
              <a:t>82</a:t>
            </a:fld>
            <a:endParaRPr lang="en-US" altLang="en-US"/>
          </a:p>
        </p:txBody>
      </p:sp>
      <p:sp>
        <p:nvSpPr>
          <p:cNvPr id="266243" name="Rectangle 1026">
            <a:extLst>
              <a:ext uri="{FF2B5EF4-FFF2-40B4-BE49-F238E27FC236}">
                <a16:creationId xmlns:a16="http://schemas.microsoft.com/office/drawing/2014/main" id="{7936386E-C268-44A1-8143-F3AE10875C6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44" name="Rectangle 1027">
            <a:extLst>
              <a:ext uri="{FF2B5EF4-FFF2-40B4-BE49-F238E27FC236}">
                <a16:creationId xmlns:a16="http://schemas.microsoft.com/office/drawing/2014/main" id="{457020DC-56F1-484E-BF2B-8578BCCBCC3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7">
            <a:extLst>
              <a:ext uri="{FF2B5EF4-FFF2-40B4-BE49-F238E27FC236}">
                <a16:creationId xmlns:a16="http://schemas.microsoft.com/office/drawing/2014/main" id="{55045C47-68CD-4AD4-992F-360227AB34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662042-2D46-4DBD-A1F9-2C21C1D3E1F6}" type="slidenum">
              <a:rPr lang="en-US" altLang="en-US"/>
              <a:pPr>
                <a:spcBef>
                  <a:spcPct val="0"/>
                </a:spcBef>
              </a:pPr>
              <a:t>83</a:t>
            </a:fld>
            <a:endParaRPr lang="en-US" altLang="en-US"/>
          </a:p>
        </p:txBody>
      </p:sp>
      <p:sp>
        <p:nvSpPr>
          <p:cNvPr id="267267" name="Rectangle 2">
            <a:extLst>
              <a:ext uri="{FF2B5EF4-FFF2-40B4-BE49-F238E27FC236}">
                <a16:creationId xmlns:a16="http://schemas.microsoft.com/office/drawing/2014/main" id="{19E5B92F-6199-4750-959F-110D9C5F945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8" name="Rectangle 3">
            <a:extLst>
              <a:ext uri="{FF2B5EF4-FFF2-40B4-BE49-F238E27FC236}">
                <a16:creationId xmlns:a16="http://schemas.microsoft.com/office/drawing/2014/main" id="{5E0EA98B-AAAD-4959-A2E5-8F03A3543B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>
            <a:extLst>
              <a:ext uri="{FF2B5EF4-FFF2-40B4-BE49-F238E27FC236}">
                <a16:creationId xmlns:a16="http://schemas.microsoft.com/office/drawing/2014/main" id="{A98546A1-17C2-42CC-B52B-AB0C619B718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>
            <a:extLst>
              <a:ext uri="{FF2B5EF4-FFF2-40B4-BE49-F238E27FC236}">
                <a16:creationId xmlns:a16="http://schemas.microsoft.com/office/drawing/2014/main" id="{02F2F816-5722-4A5F-B06E-B30A2C9804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>
            <a:extLst>
              <a:ext uri="{FF2B5EF4-FFF2-40B4-BE49-F238E27FC236}">
                <a16:creationId xmlns:a16="http://schemas.microsoft.com/office/drawing/2014/main" id="{8C4FF686-A383-4863-8677-6CCDEDB8A8D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F825CD7-2069-43F6-8122-D3368C3E0DFB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85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9315" name="Rectangle 2">
            <a:extLst>
              <a:ext uri="{FF2B5EF4-FFF2-40B4-BE49-F238E27FC236}">
                <a16:creationId xmlns:a16="http://schemas.microsoft.com/office/drawing/2014/main" id="{228D45D1-5FFF-4C4D-A03D-F8CE580CF89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6" name="Rectangle 3">
            <a:extLst>
              <a:ext uri="{FF2B5EF4-FFF2-40B4-BE49-F238E27FC236}">
                <a16:creationId xmlns:a16="http://schemas.microsoft.com/office/drawing/2014/main" id="{8070E51B-7FDB-47A3-9013-5EC05BDB42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>
            <a:extLst>
              <a:ext uri="{FF2B5EF4-FFF2-40B4-BE49-F238E27FC236}">
                <a16:creationId xmlns:a16="http://schemas.microsoft.com/office/drawing/2014/main" id="{4C4F59A2-1A5C-4A21-9E5D-AE04E8F5B52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AEE4DFF-C616-4C54-BD9F-A5F9F6118646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86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70339" name="Rectangle 2">
            <a:extLst>
              <a:ext uri="{FF2B5EF4-FFF2-40B4-BE49-F238E27FC236}">
                <a16:creationId xmlns:a16="http://schemas.microsoft.com/office/drawing/2014/main" id="{0AEA5C40-3307-4394-94AF-EF2C027D5B3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40" name="Rectangle 3">
            <a:extLst>
              <a:ext uri="{FF2B5EF4-FFF2-40B4-BE49-F238E27FC236}">
                <a16:creationId xmlns:a16="http://schemas.microsoft.com/office/drawing/2014/main" id="{E81C3343-6D4A-4156-ABED-B1E83A9E95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>
            <a:extLst>
              <a:ext uri="{FF2B5EF4-FFF2-40B4-BE49-F238E27FC236}">
                <a16:creationId xmlns:a16="http://schemas.microsoft.com/office/drawing/2014/main" id="{DDFFA7FA-8F10-49CC-9D5D-E18956A19D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437155-1846-41E4-B4B7-BBD925E45064}" type="slidenum">
              <a:rPr lang="en-US" altLang="en-US"/>
              <a:pPr>
                <a:spcBef>
                  <a:spcPct val="0"/>
                </a:spcBef>
              </a:pPr>
              <a:t>87</a:t>
            </a:fld>
            <a:endParaRPr lang="en-US" altLang="en-US"/>
          </a:p>
        </p:txBody>
      </p:sp>
      <p:sp>
        <p:nvSpPr>
          <p:cNvPr id="271363" name="Rectangle 2">
            <a:extLst>
              <a:ext uri="{FF2B5EF4-FFF2-40B4-BE49-F238E27FC236}">
                <a16:creationId xmlns:a16="http://schemas.microsoft.com/office/drawing/2014/main" id="{65254687-7D68-4798-B3B8-8FCD6E0FFA6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4" name="Rectangle 3">
            <a:extLst>
              <a:ext uri="{FF2B5EF4-FFF2-40B4-BE49-F238E27FC236}">
                <a16:creationId xmlns:a16="http://schemas.microsoft.com/office/drawing/2014/main" id="{3EA249CC-D5AA-42AC-9A2B-E2C46A6EDA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>
            <a:extLst>
              <a:ext uri="{FF2B5EF4-FFF2-40B4-BE49-F238E27FC236}">
                <a16:creationId xmlns:a16="http://schemas.microsoft.com/office/drawing/2014/main" id="{6F611057-FDEB-453E-9912-0ECFA0E35A5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>
            <a:extLst>
              <a:ext uri="{FF2B5EF4-FFF2-40B4-BE49-F238E27FC236}">
                <a16:creationId xmlns:a16="http://schemas.microsoft.com/office/drawing/2014/main" id="{AEEA7F66-4E15-4C08-BB43-C9EFD5A146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>
            <a:extLst>
              <a:ext uri="{FF2B5EF4-FFF2-40B4-BE49-F238E27FC236}">
                <a16:creationId xmlns:a16="http://schemas.microsoft.com/office/drawing/2014/main" id="{EBACBE62-A1B8-432C-B01E-4CD07B14DC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C335C2-A16C-4173-9163-8CE7CF1F45D3}" type="slidenum">
              <a:rPr lang="en-US" altLang="en-US"/>
              <a:pPr>
                <a:spcBef>
                  <a:spcPct val="0"/>
                </a:spcBef>
              </a:pPr>
              <a:t>89</a:t>
            </a:fld>
            <a:endParaRPr lang="en-US" altLang="en-US"/>
          </a:p>
        </p:txBody>
      </p:sp>
      <p:sp>
        <p:nvSpPr>
          <p:cNvPr id="273411" name="Rectangle 2">
            <a:extLst>
              <a:ext uri="{FF2B5EF4-FFF2-40B4-BE49-F238E27FC236}">
                <a16:creationId xmlns:a16="http://schemas.microsoft.com/office/drawing/2014/main" id="{D6D6F280-B8FD-4E41-BFAD-44AE2B84E93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3412" name="Rectangle 3">
            <a:extLst>
              <a:ext uri="{FF2B5EF4-FFF2-40B4-BE49-F238E27FC236}">
                <a16:creationId xmlns:a16="http://schemas.microsoft.com/office/drawing/2014/main" id="{3E2D1C4E-80B8-4DA2-B47A-1D263511D06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>
            <a:extLst>
              <a:ext uri="{FF2B5EF4-FFF2-40B4-BE49-F238E27FC236}">
                <a16:creationId xmlns:a16="http://schemas.microsoft.com/office/drawing/2014/main" id="{6BFB1005-8EC1-4AEC-972F-0C6DA50F1B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4049C8-C97A-414D-924E-3DB9F38E0B1B}" type="slidenum">
              <a:rPr lang="en-US" altLang="en-US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191491" name="Rectangle 1026">
            <a:extLst>
              <a:ext uri="{FF2B5EF4-FFF2-40B4-BE49-F238E27FC236}">
                <a16:creationId xmlns:a16="http://schemas.microsoft.com/office/drawing/2014/main" id="{931B4426-E4C2-4D54-88D1-60C546EE86C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1027">
            <a:extLst>
              <a:ext uri="{FF2B5EF4-FFF2-40B4-BE49-F238E27FC236}">
                <a16:creationId xmlns:a16="http://schemas.microsoft.com/office/drawing/2014/main" id="{70B92554-5058-42D3-A691-4747BFB55C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>
            <a:extLst>
              <a:ext uri="{FF2B5EF4-FFF2-40B4-BE49-F238E27FC236}">
                <a16:creationId xmlns:a16="http://schemas.microsoft.com/office/drawing/2014/main" id="{0358C6A7-7050-41AA-936B-52D60EE61D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B1B93A-ECCF-4460-B53C-F2933C38EBC7}" type="slidenum">
              <a:rPr lang="en-US" altLang="en-US"/>
              <a:pPr>
                <a:spcBef>
                  <a:spcPct val="0"/>
                </a:spcBef>
              </a:pPr>
              <a:t>90</a:t>
            </a:fld>
            <a:endParaRPr lang="en-US" altLang="en-US"/>
          </a:p>
        </p:txBody>
      </p:sp>
      <p:sp>
        <p:nvSpPr>
          <p:cNvPr id="274435" name="Rectangle 2">
            <a:extLst>
              <a:ext uri="{FF2B5EF4-FFF2-40B4-BE49-F238E27FC236}">
                <a16:creationId xmlns:a16="http://schemas.microsoft.com/office/drawing/2014/main" id="{0517F76A-7F61-401E-ADDD-086B57EECB8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6" name="Rectangle 3">
            <a:extLst>
              <a:ext uri="{FF2B5EF4-FFF2-40B4-BE49-F238E27FC236}">
                <a16:creationId xmlns:a16="http://schemas.microsoft.com/office/drawing/2014/main" id="{F2A75751-F4ED-4E52-8EDE-74E481F9E6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7">
            <a:extLst>
              <a:ext uri="{FF2B5EF4-FFF2-40B4-BE49-F238E27FC236}">
                <a16:creationId xmlns:a16="http://schemas.microsoft.com/office/drawing/2014/main" id="{1886EA8F-144A-4E52-8C6B-C5DBB4F6CF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7C3090-2F48-4D28-AC46-D89CEF52AC94}" type="slidenum">
              <a:rPr lang="en-US" altLang="en-US"/>
              <a:pPr>
                <a:spcBef>
                  <a:spcPct val="0"/>
                </a:spcBef>
              </a:pPr>
              <a:t>91</a:t>
            </a:fld>
            <a:endParaRPr lang="en-US" altLang="en-US"/>
          </a:p>
        </p:txBody>
      </p:sp>
      <p:sp>
        <p:nvSpPr>
          <p:cNvPr id="275459" name="Rectangle 2">
            <a:extLst>
              <a:ext uri="{FF2B5EF4-FFF2-40B4-BE49-F238E27FC236}">
                <a16:creationId xmlns:a16="http://schemas.microsoft.com/office/drawing/2014/main" id="{41E31CAA-2478-4EB7-8E0E-009AFC6E797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5460" name="Rectangle 3">
            <a:extLst>
              <a:ext uri="{FF2B5EF4-FFF2-40B4-BE49-F238E27FC236}">
                <a16:creationId xmlns:a16="http://schemas.microsoft.com/office/drawing/2014/main" id="{73720731-2E0A-410C-97A1-EE1D47609EF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7">
            <a:extLst>
              <a:ext uri="{FF2B5EF4-FFF2-40B4-BE49-F238E27FC236}">
                <a16:creationId xmlns:a16="http://schemas.microsoft.com/office/drawing/2014/main" id="{A5B19582-81FF-45A7-AD5A-AAFB18D09D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E2EAC9-5B8E-47D1-8C24-043DFD8755DC}" type="slidenum">
              <a:rPr lang="en-US" altLang="en-US"/>
              <a:pPr>
                <a:spcBef>
                  <a:spcPct val="0"/>
                </a:spcBef>
              </a:pPr>
              <a:t>92</a:t>
            </a:fld>
            <a:endParaRPr lang="en-US" altLang="en-US"/>
          </a:p>
        </p:txBody>
      </p:sp>
      <p:sp>
        <p:nvSpPr>
          <p:cNvPr id="276483" name="Rectangle 2">
            <a:extLst>
              <a:ext uri="{FF2B5EF4-FFF2-40B4-BE49-F238E27FC236}">
                <a16:creationId xmlns:a16="http://schemas.microsoft.com/office/drawing/2014/main" id="{42ADA481-D094-47F5-92C6-0D8D208AACF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484" name="Rectangle 3">
            <a:extLst>
              <a:ext uri="{FF2B5EF4-FFF2-40B4-BE49-F238E27FC236}">
                <a16:creationId xmlns:a16="http://schemas.microsoft.com/office/drawing/2014/main" id="{E5A3AF12-6D7E-4316-BEE6-92E4EBEE297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7">
            <a:extLst>
              <a:ext uri="{FF2B5EF4-FFF2-40B4-BE49-F238E27FC236}">
                <a16:creationId xmlns:a16="http://schemas.microsoft.com/office/drawing/2014/main" id="{70FEE74C-498A-4D31-9202-A5BFFBBB56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D6BBEA-F1AB-40F4-858D-7FFDD1169F51}" type="slidenum">
              <a:rPr lang="en-US" altLang="en-US"/>
              <a:pPr>
                <a:spcBef>
                  <a:spcPct val="0"/>
                </a:spcBef>
              </a:pPr>
              <a:t>93</a:t>
            </a:fld>
            <a:endParaRPr lang="en-US" altLang="en-US"/>
          </a:p>
        </p:txBody>
      </p:sp>
      <p:sp>
        <p:nvSpPr>
          <p:cNvPr id="277507" name="Rectangle 2">
            <a:extLst>
              <a:ext uri="{FF2B5EF4-FFF2-40B4-BE49-F238E27FC236}">
                <a16:creationId xmlns:a16="http://schemas.microsoft.com/office/drawing/2014/main" id="{6DB48451-38B5-4855-8B5B-292A6E24FD6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8" name="Rectangle 3">
            <a:extLst>
              <a:ext uri="{FF2B5EF4-FFF2-40B4-BE49-F238E27FC236}">
                <a16:creationId xmlns:a16="http://schemas.microsoft.com/office/drawing/2014/main" id="{FC9EE2FE-2299-4289-9F48-E89E7C27AC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>
            <a:extLst>
              <a:ext uri="{FF2B5EF4-FFF2-40B4-BE49-F238E27FC236}">
                <a16:creationId xmlns:a16="http://schemas.microsoft.com/office/drawing/2014/main" id="{E2FC2D5D-4125-406F-8F1B-69D815804B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9ADEC0-82FB-4CDE-BFC6-EF4A6E18893E}" type="slidenum">
              <a:rPr lang="en-US" altLang="en-US"/>
              <a:pPr>
                <a:spcBef>
                  <a:spcPct val="0"/>
                </a:spcBef>
              </a:pPr>
              <a:t>94</a:t>
            </a:fld>
            <a:endParaRPr lang="en-US" altLang="en-US"/>
          </a:p>
        </p:txBody>
      </p:sp>
      <p:sp>
        <p:nvSpPr>
          <p:cNvPr id="278531" name="Rectangle 2">
            <a:extLst>
              <a:ext uri="{FF2B5EF4-FFF2-40B4-BE49-F238E27FC236}">
                <a16:creationId xmlns:a16="http://schemas.microsoft.com/office/drawing/2014/main" id="{C08D9CA5-BCD3-4EF8-AE69-15C78C7341B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2" name="Rectangle 3">
            <a:extLst>
              <a:ext uri="{FF2B5EF4-FFF2-40B4-BE49-F238E27FC236}">
                <a16:creationId xmlns:a16="http://schemas.microsoft.com/office/drawing/2014/main" id="{C29D5160-3B5A-4010-8598-500FE36FEB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>
            <a:extLst>
              <a:ext uri="{FF2B5EF4-FFF2-40B4-BE49-F238E27FC236}">
                <a16:creationId xmlns:a16="http://schemas.microsoft.com/office/drawing/2014/main" id="{4E5DAE57-4BC1-47CA-B479-34E351767D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E8DC8CD-A1D8-4EA3-96DB-18FFEB6A6386}" type="slidenum">
              <a:rPr lang="en-US" altLang="en-US"/>
              <a:pPr>
                <a:spcBef>
                  <a:spcPct val="0"/>
                </a:spcBef>
              </a:pPr>
              <a:t>95</a:t>
            </a:fld>
            <a:endParaRPr lang="en-US" altLang="en-US"/>
          </a:p>
        </p:txBody>
      </p:sp>
      <p:sp>
        <p:nvSpPr>
          <p:cNvPr id="279555" name="Rectangle 2">
            <a:extLst>
              <a:ext uri="{FF2B5EF4-FFF2-40B4-BE49-F238E27FC236}">
                <a16:creationId xmlns:a16="http://schemas.microsoft.com/office/drawing/2014/main" id="{43378A5A-9CF5-40B8-A973-51D6D47893E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6" name="Rectangle 3">
            <a:extLst>
              <a:ext uri="{FF2B5EF4-FFF2-40B4-BE49-F238E27FC236}">
                <a16:creationId xmlns:a16="http://schemas.microsoft.com/office/drawing/2014/main" id="{9246D551-B8A7-42C7-91BC-D7BFB62A63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>
            <a:extLst>
              <a:ext uri="{FF2B5EF4-FFF2-40B4-BE49-F238E27FC236}">
                <a16:creationId xmlns:a16="http://schemas.microsoft.com/office/drawing/2014/main" id="{9EAEE9CE-479F-4C70-A130-2A2D443EC1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FE2074-ABA1-4CA0-9A2E-62E506CB3651}" type="slidenum">
              <a:rPr lang="en-US" altLang="en-US"/>
              <a:pPr>
                <a:spcBef>
                  <a:spcPct val="0"/>
                </a:spcBef>
              </a:pPr>
              <a:t>96</a:t>
            </a:fld>
            <a:endParaRPr lang="en-US" altLang="en-US"/>
          </a:p>
        </p:txBody>
      </p:sp>
      <p:sp>
        <p:nvSpPr>
          <p:cNvPr id="280579" name="Rectangle 2">
            <a:extLst>
              <a:ext uri="{FF2B5EF4-FFF2-40B4-BE49-F238E27FC236}">
                <a16:creationId xmlns:a16="http://schemas.microsoft.com/office/drawing/2014/main" id="{CBE35B9A-42AB-4871-96F5-37982E0F2A9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>
            <a:extLst>
              <a:ext uri="{FF2B5EF4-FFF2-40B4-BE49-F238E27FC236}">
                <a16:creationId xmlns:a16="http://schemas.microsoft.com/office/drawing/2014/main" id="{2DC0B716-F932-4863-BA6B-2E2F85CBF7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7">
            <a:extLst>
              <a:ext uri="{FF2B5EF4-FFF2-40B4-BE49-F238E27FC236}">
                <a16:creationId xmlns:a16="http://schemas.microsoft.com/office/drawing/2014/main" id="{31B23124-59CC-4C79-BC0A-EB39F537ED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8348BA-54A6-4153-A3B0-CEF8153DF2F0}" type="slidenum">
              <a:rPr lang="en-US" altLang="en-US"/>
              <a:pPr>
                <a:spcBef>
                  <a:spcPct val="0"/>
                </a:spcBef>
              </a:pPr>
              <a:t>97</a:t>
            </a:fld>
            <a:endParaRPr lang="en-US" altLang="en-US"/>
          </a:p>
        </p:txBody>
      </p:sp>
      <p:sp>
        <p:nvSpPr>
          <p:cNvPr id="281603" name="Rectangle 2">
            <a:extLst>
              <a:ext uri="{FF2B5EF4-FFF2-40B4-BE49-F238E27FC236}">
                <a16:creationId xmlns:a16="http://schemas.microsoft.com/office/drawing/2014/main" id="{C659B5D2-371C-43C4-9CAE-5BC76ABE247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4" name="Rectangle 3">
            <a:extLst>
              <a:ext uri="{FF2B5EF4-FFF2-40B4-BE49-F238E27FC236}">
                <a16:creationId xmlns:a16="http://schemas.microsoft.com/office/drawing/2014/main" id="{C8899263-5225-48E8-92BA-608AB705AA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>
            <a:extLst>
              <a:ext uri="{FF2B5EF4-FFF2-40B4-BE49-F238E27FC236}">
                <a16:creationId xmlns:a16="http://schemas.microsoft.com/office/drawing/2014/main" id="{B0F8226B-94D7-436B-8E81-A17EA38ED6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CEFA7F-3F35-4CF7-AFCB-019482FDBB81}" type="slidenum">
              <a:rPr lang="en-US" altLang="en-US"/>
              <a:pPr>
                <a:spcBef>
                  <a:spcPct val="0"/>
                </a:spcBef>
              </a:pPr>
              <a:t>98</a:t>
            </a:fld>
            <a:endParaRPr lang="en-US" altLang="en-US"/>
          </a:p>
        </p:txBody>
      </p:sp>
      <p:sp>
        <p:nvSpPr>
          <p:cNvPr id="282627" name="Rectangle 2">
            <a:extLst>
              <a:ext uri="{FF2B5EF4-FFF2-40B4-BE49-F238E27FC236}">
                <a16:creationId xmlns:a16="http://schemas.microsoft.com/office/drawing/2014/main" id="{30044075-BA50-48BA-A6E7-23C5DC2AD25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8" name="Rectangle 3">
            <a:extLst>
              <a:ext uri="{FF2B5EF4-FFF2-40B4-BE49-F238E27FC236}">
                <a16:creationId xmlns:a16="http://schemas.microsoft.com/office/drawing/2014/main" id="{A2EA1E83-BE35-4478-B48E-0CA63AF529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>
            <a:extLst>
              <a:ext uri="{FF2B5EF4-FFF2-40B4-BE49-F238E27FC236}">
                <a16:creationId xmlns:a16="http://schemas.microsoft.com/office/drawing/2014/main" id="{4A23D055-27C3-4E97-846E-BD8412FC40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32CCE6-B4D6-4396-9FF8-11E83DB564D9}" type="slidenum">
              <a:rPr lang="en-US" altLang="en-US"/>
              <a:pPr>
                <a:spcBef>
                  <a:spcPct val="0"/>
                </a:spcBef>
              </a:pPr>
              <a:t>99</a:t>
            </a:fld>
            <a:endParaRPr lang="en-US" altLang="en-US"/>
          </a:p>
        </p:txBody>
      </p:sp>
      <p:sp>
        <p:nvSpPr>
          <p:cNvPr id="283651" name="Rectangle 2">
            <a:extLst>
              <a:ext uri="{FF2B5EF4-FFF2-40B4-BE49-F238E27FC236}">
                <a16:creationId xmlns:a16="http://schemas.microsoft.com/office/drawing/2014/main" id="{21DF765B-5A07-4F53-A340-9C01178F7F9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2" name="Rectangle 3">
            <a:extLst>
              <a:ext uri="{FF2B5EF4-FFF2-40B4-BE49-F238E27FC236}">
                <a16:creationId xmlns:a16="http://schemas.microsoft.com/office/drawing/2014/main" id="{9EA68F59-F9A9-4BAD-8831-FB892D9440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3D6F56-A779-4D3A-A386-83C22A89E9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E428CF-088B-4FF8-AC66-8981E29039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26FD39-6E18-4152-8C55-A6FC166540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54EF1E-C1AA-46ED-AEE9-E96F91DEBE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45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973926-42A8-42A2-9F2A-7A3BA2BA79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C7EEFF-B265-4686-ABCA-41F9EB36AB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14C10F-B3A6-4450-B6D5-5300D63845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7A92DF-C920-4D4B-B4B1-C0158B579D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512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C72F15-0C4C-4D54-9281-10AEE7419C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1F81A1-4AF9-4DB7-A399-F2BD8A8C67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9DE9AD-BA3B-44F2-B80F-CA9DE0CB73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B8F7F6-1DF4-43CD-9CA4-47766CED3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807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35E489-7202-403E-BE4C-AD4CB52377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F2402A-CE4F-4C86-A73F-E24417D629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FC84A-1844-4736-9785-B97B710F4F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445E4-C6D6-433B-81DE-48D0DE3951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8798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2EFFB5-F72C-4A0B-A930-B0FCFAAE58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3A3614-641D-4F49-958E-244D102ED7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717A01-2835-4C44-88EF-11803D5279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41A977-536F-40FC-AB92-6B8F26745A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9600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C3331A-E498-4A07-A1F3-4BE0871DA7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8D671B-4851-4CEC-91A2-8C682C4299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10EB57-EEC5-464E-9EB1-B0DCB30B11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1E812F-BC19-42F5-AFC8-18529569AB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054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90DA65-CC67-49D4-B19A-CB51D24358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525208-3F93-45BD-B028-C541BD5B17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9E202E-3441-4CD3-A03D-5F236E57F5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D1730-BB1E-4B1B-BE8A-C3FF7940AB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258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93889F-AB98-42B0-90FD-81950AC1C0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905C75-6087-4DF6-B66D-8EE3845A1E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5CEF97-039C-4E79-9C15-64C8CE97E6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EF23B-4935-4365-87A7-5DCAC0718C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6123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0758C69-1163-4FD9-AAE7-CBE46B0B47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147E8FE-2A51-4385-9B75-38229A62C6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7C2B24A-10C0-4BAE-9A69-C1EF28EDFB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68720A-D031-4C7F-9DDA-DA2F2A4F19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925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C0B2217-68D0-40F1-8C8E-644DC3E3FC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AEBBE62-C4D2-4217-AB96-D9CEAC67D7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205D16C-94A6-41AF-AEF4-7DBFF6F590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98935E-D5A2-4398-9D34-F51D9FFB0F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144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EBFD02B-69D4-4826-8CDD-996A1E93EC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938B69B-1626-4CBF-A75A-3D75F82A75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088333E-67AC-4DA6-A0A2-16A91A78F9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35D9A7-5105-415E-90E5-E746C83150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3967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21507F-7AC3-45BF-A369-551FBD15D0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3724BA-1D05-4414-8588-8F084F832A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A4BA1E-023D-465B-BE72-0A47A62D35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57B5C-21C7-4092-B332-A43D3D46F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9966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3CB8E4-DDB8-4D49-A35C-34C8CD1F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47D448-4260-4420-9897-AF9A63436D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08BCC1-172E-498E-A3C6-A4FC4ED67A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21D884-1E2A-4AB3-8329-37CA9E8C38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485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356F42-C1DB-4A91-92F3-D40FA931D9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6FD1EC-9F3B-4B79-965F-1C0D704CEB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352E06-B4D4-4BC9-80C1-A224ACC1A4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14EF5D-AA7C-4034-9B77-5013F06B0D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2515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003FA3-B27C-452E-9906-8EAE683E16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2E6E07-170D-4579-9781-F9BE2BB2DA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4F8903-0943-4E63-AED7-734934F6F3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D24F45-EAEB-4B39-B191-2928863B6E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7319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B85940-FB7B-4C55-AA8C-D887E47FB8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7A69CC-DB40-4474-A7CB-043F4CC17A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9A8D0B-EF43-4F2E-93B1-7429C01B55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DAAAE8-5183-43B4-A0F6-0DDFA11ABA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3910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27852D0-C76D-4394-9120-C59C8EC848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72745C9-FBB6-4FF3-AF4A-1CEC3BAB81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36749E3-7F93-4FAC-BD5D-A45D5721DF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39EFA-A747-4AB0-AAAE-DD43DD38AF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4072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1ACADB-B746-4A7C-B937-15BE03063B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F8781D-1FE1-4D4C-B0CA-0575D815E7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5562EA-2FC7-4856-B170-14D193925B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8269409-0792-4CAA-BB28-151346E121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9608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FF764E-5F2F-4070-B01C-1B01C08C3D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6B0AF6-CBAB-4F15-90CE-AA428B5E9E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F9B55F-8927-4334-9993-45E121815A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1DC61EC-F877-4F82-8C92-0D310EA2DB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3948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BCAE3E-F540-4491-A043-8659A631E0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785CA8-31E1-43BB-B2B2-DA5C939E51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688307-AF11-423B-B2B3-C68BAFABD9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430D002-2540-4431-AE33-C685B26035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38709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CCB44-9A35-405B-93AD-B3425DF581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628D6-2D6C-440F-8171-B15D241579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0D977E-D6D0-4D53-B112-A653301A10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2ABA2A6-1701-46DA-A287-664B3213D1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425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F18AA1-2024-4648-9D1D-1B48E25845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C745551-65BF-4049-AB86-ACE81DAF5F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CF162FF-8E61-4818-B8F6-1DEAF47881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0741C99-F29B-418B-B3D3-56790E9EC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974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A92E85-2CBE-499F-A5B1-CD2EEE6A2A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A36232-F3AD-4B69-8E14-1D97600BAA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B22B4C-C14D-4C06-A352-11638F609A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1B021F-A187-4E15-B587-143D4DC1BB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849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A35F621-157B-494B-9357-F49A729B95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F14393B-ADDB-4350-8E30-E5B5732D25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E5ABDA6-56CC-47A3-BEC5-D8E8367657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86B9956-5274-41BF-AE31-D1A2C4BFE5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1348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6D4302B-3FEF-421D-84A5-7CD534B48E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1FADC6C-8A8A-4125-803F-BA1748928A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1E04E06-6977-41B4-8D0A-F59304C91F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DC62808-0508-4A2C-90BC-026AB7D632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239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62445-B08B-4249-9C7B-D9A1D1B6FA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2A126-66AD-457D-849A-A36E026B1D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46FA62-1276-4226-8278-6A0F3E7927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12E00B2-7CB2-4C39-94D2-559AAFF884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8740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8E8E0-7615-40BE-92B7-63733EE8A7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7978D-E5F3-4308-96C2-E0923E874D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A4D098-5BBF-4A6C-AE11-4840AF9BDD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2BC3781-DA3E-495D-A076-6A4C24E9A9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58498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9F2F28-95E5-4254-9555-A29F7579EC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593798-3915-4807-829A-4269CE462E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9F2C0E-5EFF-4C40-8E21-23F0C233C7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0140DA5-A1CB-4E24-85B5-005B57B4FF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4683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4AE9ED-2587-42B6-91CB-0C3103C1F0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9679E6-03EC-442C-882D-2CAE5C06B7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0D6920-3485-4D01-8689-07201FD7FC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324085C-72A6-4586-AC6F-19BA8AC224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94954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FEF5C0-A3B2-4470-B437-DE41FD1226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A30233-E1E9-41D7-BFFE-124D3FAEF2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1C681-15CE-49FC-B201-308AEF9B49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BFC668A-9441-4F4D-A594-2244620B3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17121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6D73E5-379A-4FB0-9BE4-792AF0D3DF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F41893-5726-4135-9F87-D78F3434B6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C3794D-828C-422F-A4DE-6BC361B3BB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4AFB3F-FB0F-41C2-BBA8-0A1AAF029B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18168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6DC7588-8D66-4180-AEB3-8B9C27282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EE27AF9-79BB-4F99-9FA5-035DA5841A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08D0C45-7BFC-4768-A0CC-6D0617A5F8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47B5334-404F-4F7A-850F-802E17BD29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0006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B14749-58AC-4D68-90BC-7E6AF4B8D9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6EB1F2-5A56-42A8-A26C-D7DA4CB31B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13DFDD-82F6-4CE4-84E8-9931213C77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BC5D7D4-43E4-4A11-A20B-BDB14E74DA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903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E5778A-E2C0-46D6-9817-8E16D946A1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828954-BCCD-451C-ABF5-FC39B7C4C4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B9714C-926B-4228-96B8-F5A3B0AB7E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7392C2-EAD4-4DFC-96A7-530F56EBDD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00531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0C2BF3-08E3-412B-8453-6205C5825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A650BA-AA4B-45AA-BED9-A83BEF2566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DE1868-A9E7-4A02-B4F8-AEFC7F4CDE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91ABBB6-3E49-47FE-A8BE-051AFD8D3B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84133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28BBA2-B798-4D16-9521-80A69B62C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89C860-0716-4C00-9D01-F14FD77E46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6D034F-7351-4CF0-BBAB-747CD11E20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7578111-549C-419B-A65E-34A5BDCB89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1731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8B436-8A02-4304-A553-0B062F1AEC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F288E-0B1E-4BEB-A71F-531B826751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AC699-C9F6-4107-A98A-F0469338C1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0E6910E-A979-4BC1-B32B-581DE63CDC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7279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9EB7EC5-E535-4951-B0D9-09F7C8EF19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31CDB39-2C00-4611-91A1-94E83D96DD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933B06-14BD-45E7-BDB0-EEF3A9B064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20CC52A-BCD4-4D71-8F4B-35B6ECD38A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06492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B686E77-D140-48C4-8BE3-3CE66BB988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7BA0AF4-F142-4A82-B048-DFAB1936EB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54C88D0-42B1-4B4D-AB9A-24B1B6C60B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1A9E7FC-4111-4DE7-8E4E-17FD99959F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97214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0BF6084-E344-4955-A95C-25EE2E8E69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2AEA536-B67F-4BE9-B1D5-C6D5B6712F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1B39776-3645-45FF-BA13-3770FB99AE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0318BA6-EC36-454C-8A9C-868A66335F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9373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0EFA8-8A52-4434-9AEA-30D1E0CFB3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81CB5A-FAA5-4778-BAE6-1C71B6265A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01826-519B-41A9-8132-80A59DE3C7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6EA21AB-376F-484B-90B0-68FD31DD78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3171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14A4FB-52A8-492F-84EA-9144B8D235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527E4-48E6-4B01-A990-2C01A7A3D1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ED67C8-3DC8-413E-A7F1-743D9BEBC0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22ABC88-FF0A-403C-9AAC-1A7102D0D6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231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B5B4B4-59E7-4F8C-8B89-29C7176C4C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7FB78D-3E98-4F68-B232-9A75923EC4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51276E-DDCE-497A-9318-04F9F3986C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C8AC5B8-C404-4745-B2FC-113C392137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8344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537FD2-2866-41DB-BFA1-702C94F791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8B3629-D512-42E5-A670-8F25127DBB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915821-C9FC-4530-BB5F-01F81A6532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A9A2E90-8A5D-46E2-86DE-559C438DA4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7830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AA923A0-9FAA-4354-91A1-FCC9064E0F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11FDFAE-8E1A-4B55-85E0-B61D1CF3BF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1FC85A0-7902-4EC0-A593-7A6FF6F902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2D53AB-6B33-43C2-9518-8D606E53B2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5274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4DC82-967C-44C9-A4AD-8E0CD2432D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CEBD2-1334-4005-BF94-C550D3AFEF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41731-1153-4897-A8B7-F8421CE05D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DDB62F8-20EB-46AB-8430-54C244DE0A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41575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518E87-85D5-4FD5-A941-5E15624B2B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0A39B4-FF28-4428-8388-97E2A52CC9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E912C5-4CF6-4404-AF1F-36DA60A2AB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5F3F9D5-EE12-47BC-BBF9-42147443E9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84366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CF1B45D-B05A-4E97-9AFE-B3EFF5E95A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2BFCA9F-6EF4-4A24-A1FE-BB79AC7F50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ACE6773-0434-49D0-8717-197B2AD144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4938421-67E2-4151-8564-4681A69364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083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4CDD43-9A75-42DD-BA9C-3A66C4A5B9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4F7D8C-96F2-4F36-8CAF-04832AA0EE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DB3D86-E69D-4660-9429-93E088C6E5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D8B6CCF-08D1-46F4-8BF2-AE82CD6212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1551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134700-534E-491C-967C-50B90981ED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C9E59A-F650-4BE1-ADDF-25F2103F4E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FF2456-EB4F-4945-9EDB-E7A5699A9C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075D89B-F958-4407-84A4-0FF398EFD9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59807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95ED33-ABEA-4B5E-A90B-F59CFAEBAC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6CCB36-BE23-4E58-8D70-0AF1FCD3F0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C987BF-1F67-4868-A468-89DB42F3EA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503F3C4-B0AC-433D-9AB5-DF2BC9D6FA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5632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F528E-9446-407A-A211-0CF03D9C89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CEA4A1-E0FF-478F-9D17-53CE347975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35DBE-7200-4631-8490-AC532CA0B3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771CC1-778F-49E5-87E8-90AA19EC73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81620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14DB3A2-AE24-47B7-B3C1-F623A68527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0C962E4-1540-4A7B-8BFC-5C298C3DD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96E456D-A956-4EB9-A4AE-581B935958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8AA36B7-3174-4E05-AA8C-D9C0BF5B5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7910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9ED44CC-EE64-4D98-A52E-F050430404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6D15583-09CB-47E8-942B-3E2F6E92D8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CC1034B-5462-41FE-9494-45418E052D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F27866A-83AF-4B9B-8CC6-65F65ED66B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39903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21887A8-95AD-4A7E-9F02-58928DFBBE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0E9760E-12CE-48FE-85F0-9F23B76B88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21F8FC4-9DEE-473B-8CC7-D6006C06F5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A128C86-F07E-4014-BA02-F750BAB892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191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160643E-00AD-4048-BBAB-D5127F5668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64392C5-FABA-4FC1-88F8-2187135527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2A7F59A-7F64-42E3-B3CB-72A14AA12D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BFC933-FAC8-4CE9-A354-CC95FBBC45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46691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CAB6A-E486-4617-830C-91B2B16C3D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92683-6BFF-4852-A7DC-B572479493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C707AB-608B-43F4-9688-8C2EA98CAF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3214C02-EAAB-40A0-AD34-B9425E4510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34295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89785-F6C8-4D58-8397-39681C804C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9D8E1-BD28-4166-8508-041A41895A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8D04E7-FEB6-4AD6-9C6E-720B722E83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B2B1F6C-8E5B-4DA1-93AB-F55ED31D11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9458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792E08-452F-4FA9-82D0-69D82D2882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B9B06D-420C-4C04-B8B1-2E91867A0D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355D5C-BD8F-4D33-B731-D151DCA805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01EB6A5-3125-4C6E-B33A-89B5024F81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7514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83D331-ADA1-4365-83EC-A5760E12E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33609E2-6C89-4464-B032-FB7F8DE286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1CD77D-7145-4EF6-9544-53266213BB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E74265-AA20-415C-9D6D-43A6880AD1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74146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B4E56-5CD0-4DB4-A93B-D8E06C479E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EDC79B-93EF-4E55-8C6B-56D9EACA0D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A7D5FA-5CF0-4914-A0D5-0FACA5750B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86E8F0D-7EDC-4A48-B361-B0475EB36F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6008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F4103D-C878-45E7-B63B-48125AACC0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9EB695-CE45-4382-8ECB-3EAAA9799B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8DB26F-6B15-4D09-9BE8-53CD534C61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C5DD5D0-4A17-434F-85C9-5459446BD0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0730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1BAED6B-C4F4-47A3-B2B8-B57EB69856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FE36CC1-4297-4CB2-A8E0-080E866FA7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0087B1C-3616-46A2-8D29-936F6CD80A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1200EAE-3CE4-4C02-AA99-68FB8C0975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8784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76FF903-C1DE-48C3-90F9-A69A89FA0D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E26435C-A959-4473-914B-0D4E70C28F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B011BFD-C0F6-497B-9D9F-3ACC18B2E6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A119B1-8C1C-4C83-828D-897891B427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789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762EC3-8055-488D-99B8-478C4E2421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561A31-F4C4-45A5-9A60-9CBBB63FBB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E06733-75F3-4688-963F-22AF0C2A5B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C0DD1C-5E43-473F-ADE1-2E5011A5E1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969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7D6E31-9317-48F0-AC99-9C4625A7BF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FF6A7C-1939-460B-BD97-B5AB2AAB5B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65CBAE-92CF-45A3-8A78-F97D016E7D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877956-AA0D-4008-9B8E-FBCEFDBF92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2349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2B164FF-B554-47F3-AEC2-C574E6B9CE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959B834-35AA-47E7-8E6E-EE4DBF861F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38C0B3C-7889-4661-8CFB-7E4BDA8D5C6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8D6C0EA-54DF-440F-9AE3-E573CF6D31F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C276CED-AAA5-42ED-B5A0-F5ED453975B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C6689B3-7E23-4B0A-BE09-FBFBCBFE14A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5" r:id="rId1"/>
    <p:sldLayoutId id="2147484626" r:id="rId2"/>
    <p:sldLayoutId id="2147484627" r:id="rId3"/>
    <p:sldLayoutId id="2147484628" r:id="rId4"/>
    <p:sldLayoutId id="2147484629" r:id="rId5"/>
    <p:sldLayoutId id="2147484630" r:id="rId6"/>
    <p:sldLayoutId id="2147484631" r:id="rId7"/>
    <p:sldLayoutId id="2147484632" r:id="rId8"/>
    <p:sldLayoutId id="2147484633" r:id="rId9"/>
    <p:sldLayoutId id="2147484634" r:id="rId10"/>
    <p:sldLayoutId id="2147484635" r:id="rId11"/>
    <p:sldLayoutId id="214748463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E35D4E1-185C-4C1C-BAB7-0BD86E2DAD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CC8A9D9-6270-4C02-B37E-66AF33719C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91B76CB-0A8E-4AA5-A7C6-724E81F783B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DD68046-2F44-4B1B-B63A-3573FD10007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E7B7590-5C84-44D5-BFFD-8BBBFD7D030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887BA7A0-85FF-48F1-BEEB-CD71AF0B46D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7" r:id="rId1"/>
    <p:sldLayoutId id="2147484638" r:id="rId2"/>
    <p:sldLayoutId id="2147484639" r:id="rId3"/>
    <p:sldLayoutId id="2147484640" r:id="rId4"/>
    <p:sldLayoutId id="2147484641" r:id="rId5"/>
    <p:sldLayoutId id="2147484642" r:id="rId6"/>
    <p:sldLayoutId id="2147484643" r:id="rId7"/>
    <p:sldLayoutId id="2147484644" r:id="rId8"/>
    <p:sldLayoutId id="2147484645" r:id="rId9"/>
    <p:sldLayoutId id="2147484646" r:id="rId10"/>
    <p:sldLayoutId id="2147484647" r:id="rId11"/>
    <p:sldLayoutId id="2147484648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B671C18-C907-4EF9-9C3C-A967CB25EF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8FF6296-0E55-4CBA-B16F-24CB84A933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3BF2C08-3554-4A8E-953E-E4FAF541964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BDD0809-FB05-40D4-B6A0-FC4066B13B1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545232E-332A-4478-9447-0EC98970E8B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3A946635-951C-40BB-9A6A-AC16FC8DFA9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49" r:id="rId1"/>
    <p:sldLayoutId id="2147484650" r:id="rId2"/>
    <p:sldLayoutId id="2147484651" r:id="rId3"/>
    <p:sldLayoutId id="2147484652" r:id="rId4"/>
    <p:sldLayoutId id="2147484653" r:id="rId5"/>
    <p:sldLayoutId id="2147484654" r:id="rId6"/>
    <p:sldLayoutId id="2147484655" r:id="rId7"/>
    <p:sldLayoutId id="2147484656" r:id="rId8"/>
    <p:sldLayoutId id="2147484657" r:id="rId9"/>
    <p:sldLayoutId id="2147484658" r:id="rId10"/>
    <p:sldLayoutId id="2147484659" r:id="rId11"/>
    <p:sldLayoutId id="2147484660" r:id="rId12"/>
    <p:sldLayoutId id="2147484661" r:id="rId13"/>
    <p:sldLayoutId id="2147484662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70A0823-B92E-4D3E-B8BF-AEB974B976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CB8CAAF-898D-4E45-B85E-F6299D7D81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75D4DB1-9CAC-4423-9170-108D4971061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3A948A4-8C8B-4B3B-8692-517474D82C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04A460B-CEF5-4904-9C94-CB2FA2A3554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D4B4951C-D9F4-4EB7-9E7E-FE3984513F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  <p:sldLayoutId id="2147484674" r:id="rId12"/>
    <p:sldLayoutId id="2147484675" r:id="rId13"/>
    <p:sldLayoutId id="2147484676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F87CE6B-BCEB-4A7E-8249-CC8B65B089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EA98147C-51FA-42CC-9A49-C62CED0641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30C2CC2-A145-4858-9606-DA454B37DA5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DCE814E-0FC5-46C5-BD13-AB8EA9DBB86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Southampton Cellular Pathology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B1F8C4E-F06C-403F-957A-6EC5481BD74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DD9520C7-E92A-4A2B-85E0-FEE18E061C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77" r:id="rId1"/>
    <p:sldLayoutId id="2147484678" r:id="rId2"/>
    <p:sldLayoutId id="2147484679" r:id="rId3"/>
    <p:sldLayoutId id="2147484680" r:id="rId4"/>
    <p:sldLayoutId id="2147484681" r:id="rId5"/>
    <p:sldLayoutId id="2147484682" r:id="rId6"/>
    <p:sldLayoutId id="2147484683" r:id="rId7"/>
    <p:sldLayoutId id="2147484684" r:id="rId8"/>
    <p:sldLayoutId id="2147484685" r:id="rId9"/>
    <p:sldLayoutId id="2147484686" r:id="rId10"/>
    <p:sldLayoutId id="2147484687" r:id="rId11"/>
    <p:sldLayoutId id="2147484688" r:id="rId12"/>
    <p:sldLayoutId id="2147484689" r:id="rId13"/>
    <p:sldLayoutId id="2147484690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0.png"/><Relationship Id="rId4" Type="http://schemas.openxmlformats.org/officeDocument/2006/relationships/oleObject" Target="../embeddings/oleObject2.bin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SHO%20GI%20talk\Splittingcrypt.avi" TargetMode="Externa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3.png"/><Relationship Id="rId4" Type="http://schemas.openxmlformats.org/officeDocument/2006/relationships/oleObject" Target="../embeddings/oleObject1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99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08.wmf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6DEB2CA9-6535-4D1C-BB2F-728014147F8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27088" y="1557338"/>
            <a:ext cx="7272337" cy="2376487"/>
          </a:xfrm>
        </p:spPr>
        <p:txBody>
          <a:bodyPr/>
          <a:lstStyle/>
          <a:p>
            <a:pPr eaLnBrk="1" hangingPunct="1"/>
            <a:br>
              <a:rPr lang="en-GB" altLang="en-US" sz="4000" b="1"/>
            </a:br>
            <a:r>
              <a:rPr lang="en-GB" altLang="en-US" sz="4000">
                <a:solidFill>
                  <a:srgbClr val="FF0000"/>
                </a:solidFill>
              </a:rPr>
              <a:t>Gastrointestinal Pathology: Small and Large Intestine</a:t>
            </a:r>
            <a:br>
              <a:rPr lang="en-GB" altLang="en-US" sz="4000"/>
            </a:br>
            <a:endParaRPr lang="en-US" altLang="en-US" sz="4000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98045780-7CC6-44AE-A6F9-89421D857D3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84325" y="4076700"/>
            <a:ext cx="5975350" cy="1276350"/>
          </a:xfrm>
        </p:spPr>
        <p:txBody>
          <a:bodyPr/>
          <a:lstStyle/>
          <a:p>
            <a:pPr eaLnBrk="1" hangingPunct="1"/>
            <a:r>
              <a:rPr lang="en-GB" altLang="en-US"/>
              <a:t>Dr Adrian C. Bateman</a:t>
            </a:r>
          </a:p>
          <a:p>
            <a:pPr eaLnBrk="1" hangingPunct="1"/>
            <a:r>
              <a:rPr lang="en-GB" altLang="en-US"/>
              <a:t>Southampton</a:t>
            </a:r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026">
            <a:extLst>
              <a:ext uri="{FF2B5EF4-FFF2-40B4-BE49-F238E27FC236}">
                <a16:creationId xmlns:a16="http://schemas.microsoft.com/office/drawing/2014/main" id="{3ED4C670-3AF4-4CEA-933E-471BF2D61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7396163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rgbClr val="FF0000"/>
                </a:solidFill>
              </a:rPr>
              <a:t>Crypt cell types – large intestine</a:t>
            </a:r>
            <a:endParaRPr lang="en-US" altLang="en-US" sz="4000">
              <a:solidFill>
                <a:srgbClr val="FF0000"/>
              </a:solidFill>
            </a:endParaRPr>
          </a:p>
        </p:txBody>
      </p:sp>
      <p:grpSp>
        <p:nvGrpSpPr>
          <p:cNvPr id="58371" name="Group 1027">
            <a:extLst>
              <a:ext uri="{FF2B5EF4-FFF2-40B4-BE49-F238E27FC236}">
                <a16:creationId xmlns:a16="http://schemas.microsoft.com/office/drawing/2014/main" id="{094E0462-90B4-4708-915B-FD93A4EFD46E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371600"/>
            <a:ext cx="8361363" cy="5029200"/>
            <a:chOff x="144" y="768"/>
            <a:chExt cx="5267" cy="3168"/>
          </a:xfrm>
        </p:grpSpPr>
        <p:pic>
          <p:nvPicPr>
            <p:cNvPr id="58372" name="Picture 1028" descr="P5100011">
              <a:extLst>
                <a:ext uri="{FF2B5EF4-FFF2-40B4-BE49-F238E27FC236}">
                  <a16:creationId xmlns:a16="http://schemas.microsoft.com/office/drawing/2014/main" id="{565586FA-D8D0-4ACB-B9AD-EE816F7081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768"/>
              <a:ext cx="2531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8373" name="Group 1029">
              <a:extLst>
                <a:ext uri="{FF2B5EF4-FFF2-40B4-BE49-F238E27FC236}">
                  <a16:creationId xmlns:a16="http://schemas.microsoft.com/office/drawing/2014/main" id="{F0F5ADF6-49CB-4D20-92D3-2660AD5E7D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1152"/>
              <a:ext cx="3072" cy="720"/>
              <a:chOff x="144" y="1152"/>
              <a:chExt cx="3072" cy="720"/>
            </a:xfrm>
          </p:grpSpPr>
          <p:sp>
            <p:nvSpPr>
              <p:cNvPr id="58378" name="Rectangle 1030">
                <a:extLst>
                  <a:ext uri="{FF2B5EF4-FFF2-40B4-BE49-F238E27FC236}">
                    <a16:creationId xmlns:a16="http://schemas.microsoft.com/office/drawing/2014/main" id="{FCB94B71-F53F-46BA-B184-F0033244D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152"/>
                <a:ext cx="2160" cy="46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2400"/>
                  <a:t>Absorptive cells</a:t>
                </a:r>
                <a:endParaRPr lang="en-GB" altLang="en-US" sz="1800"/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800"/>
                  <a:t> Colonic ion and water transport</a:t>
                </a:r>
              </a:p>
            </p:txBody>
          </p:sp>
          <p:sp>
            <p:nvSpPr>
              <p:cNvPr id="58379" name="Line 1031">
                <a:extLst>
                  <a:ext uri="{FF2B5EF4-FFF2-40B4-BE49-F238E27FC236}">
                    <a16:creationId xmlns:a16="http://schemas.microsoft.com/office/drawing/2014/main" id="{30C13EE9-C6C3-4A05-9583-A5F8B74D7D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04" y="1296"/>
                <a:ext cx="912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380" name="Line 1032">
                <a:extLst>
                  <a:ext uri="{FF2B5EF4-FFF2-40B4-BE49-F238E27FC236}">
                    <a16:creationId xmlns:a16="http://schemas.microsoft.com/office/drawing/2014/main" id="{ED196EE4-BC23-4435-B242-025F96DA44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1440"/>
                <a:ext cx="816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8374" name="Group 1033">
              <a:extLst>
                <a:ext uri="{FF2B5EF4-FFF2-40B4-BE49-F238E27FC236}">
                  <a16:creationId xmlns:a16="http://schemas.microsoft.com/office/drawing/2014/main" id="{0F27EF9F-6533-4F08-A8E6-E5CD61BF9E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2112"/>
              <a:ext cx="4128" cy="1360"/>
              <a:chOff x="192" y="2112"/>
              <a:chExt cx="4128" cy="1360"/>
            </a:xfrm>
          </p:grpSpPr>
          <p:sp>
            <p:nvSpPr>
              <p:cNvPr id="58375" name="Text Box 1034">
                <a:extLst>
                  <a:ext uri="{FF2B5EF4-FFF2-40B4-BE49-F238E27FC236}">
                    <a16:creationId xmlns:a16="http://schemas.microsoft.com/office/drawing/2014/main" id="{8852AE01-5CE1-4492-B377-8C99D4B967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" y="2832"/>
                <a:ext cx="2160" cy="6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2400"/>
                  <a:t>Goblet cells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800"/>
                  <a:t>Secrete mucous granules by exocytosis</a:t>
                </a:r>
                <a:endParaRPr lang="en-GB" altLang="en-US" sz="2400"/>
              </a:p>
            </p:txBody>
          </p:sp>
          <p:sp>
            <p:nvSpPr>
              <p:cNvPr id="58376" name="Line 1035">
                <a:extLst>
                  <a:ext uri="{FF2B5EF4-FFF2-40B4-BE49-F238E27FC236}">
                    <a16:creationId xmlns:a16="http://schemas.microsoft.com/office/drawing/2014/main" id="{3E6E72D1-E177-4B24-9F5E-8CB972B7EC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52" y="2112"/>
                <a:ext cx="1031" cy="10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377" name="Line 1036">
                <a:extLst>
                  <a:ext uri="{FF2B5EF4-FFF2-40B4-BE49-F238E27FC236}">
                    <a16:creationId xmlns:a16="http://schemas.microsoft.com/office/drawing/2014/main" id="{FF7CE1AB-3AD1-4499-B2C6-0113C0BF28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52" y="2352"/>
                <a:ext cx="1968" cy="8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NormLI">
            <a:extLst>
              <a:ext uri="{FF2B5EF4-FFF2-40B4-BE49-F238E27FC236}">
                <a16:creationId xmlns:a16="http://schemas.microsoft.com/office/drawing/2014/main" id="{36053BB4-6963-4D8A-9CD8-6B3863292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6525"/>
            <a:ext cx="8229600" cy="65833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31" name="Text Box 3">
            <a:extLst>
              <a:ext uri="{FF2B5EF4-FFF2-40B4-BE49-F238E27FC236}">
                <a16:creationId xmlns:a16="http://schemas.microsoft.com/office/drawing/2014/main" id="{44311849-1CF3-47A9-8C4A-1EC4A4C28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5857875"/>
            <a:ext cx="3924300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cs typeface="Arial" panose="020B0604020202020204" pitchFamily="34" charset="0"/>
              </a:rPr>
              <a:t>Normal colonic mucosa</a:t>
            </a:r>
            <a:endParaRPr lang="en-US" altLang="en-US" sz="28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P6250022">
            <a:extLst>
              <a:ext uri="{FF2B5EF4-FFF2-40B4-BE49-F238E27FC236}">
                <a16:creationId xmlns:a16="http://schemas.microsoft.com/office/drawing/2014/main" id="{145DBE2D-19DA-4105-9A7D-59F833475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4870450" cy="60960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55" name="Text Box 3">
            <a:extLst>
              <a:ext uri="{FF2B5EF4-FFF2-40B4-BE49-F238E27FC236}">
                <a16:creationId xmlns:a16="http://schemas.microsoft.com/office/drawing/2014/main" id="{8113F8D2-B8D4-47F1-A604-F35FAE075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895600"/>
            <a:ext cx="3149600" cy="9540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cs typeface="Arial" panose="020B0604020202020204" pitchFamily="34" charset="0"/>
              </a:rPr>
              <a:t>Well differentiated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cs typeface="Arial" panose="020B0604020202020204" pitchFamily="34" charset="0"/>
              </a:rPr>
              <a:t>adenocarcinoma</a:t>
            </a:r>
            <a:endParaRPr lang="en-US" altLang="en-US" sz="28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P6250023">
            <a:extLst>
              <a:ext uri="{FF2B5EF4-FFF2-40B4-BE49-F238E27FC236}">
                <a16:creationId xmlns:a16="http://schemas.microsoft.com/office/drawing/2014/main" id="{19DE1E55-57D7-4248-8A96-A31DDE73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1613"/>
            <a:ext cx="8077200" cy="64547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79" name="Text Box 3">
            <a:extLst>
              <a:ext uri="{FF2B5EF4-FFF2-40B4-BE49-F238E27FC236}">
                <a16:creationId xmlns:a16="http://schemas.microsoft.com/office/drawing/2014/main" id="{C664AEAF-9B83-4F66-813F-7F8E0ECE8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57875"/>
            <a:ext cx="6911975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cs typeface="Arial" panose="020B0604020202020204" pitchFamily="34" charset="0"/>
              </a:rPr>
              <a:t>Moderately differentiated adenocarcinoma</a:t>
            </a:r>
            <a:endParaRPr lang="en-US" altLang="en-US" sz="28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P6250024">
            <a:extLst>
              <a:ext uri="{FF2B5EF4-FFF2-40B4-BE49-F238E27FC236}">
                <a16:creationId xmlns:a16="http://schemas.microsoft.com/office/drawing/2014/main" id="{271E18CD-6C81-4F30-B86D-AE875209B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71450"/>
            <a:ext cx="8153400" cy="65151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03" name="Text Box 3">
            <a:extLst>
              <a:ext uri="{FF2B5EF4-FFF2-40B4-BE49-F238E27FC236}">
                <a16:creationId xmlns:a16="http://schemas.microsoft.com/office/drawing/2014/main" id="{6786C5DF-BF79-4F3A-BF5A-6ABA7DEA4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5857875"/>
            <a:ext cx="6985000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cs typeface="Arial" panose="020B0604020202020204" pitchFamily="34" charset="0"/>
              </a:rPr>
              <a:t>Moderately differentiated adenocarcinoma</a:t>
            </a:r>
            <a:endParaRPr lang="en-US" altLang="en-US" sz="28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P6250025">
            <a:extLst>
              <a:ext uri="{FF2B5EF4-FFF2-40B4-BE49-F238E27FC236}">
                <a16:creationId xmlns:a16="http://schemas.microsoft.com/office/drawing/2014/main" id="{B05172F2-B4C7-4549-B8E3-309483BA8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71450"/>
            <a:ext cx="8153400" cy="65151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27" name="Text Box 3">
            <a:extLst>
              <a:ext uri="{FF2B5EF4-FFF2-40B4-BE49-F238E27FC236}">
                <a16:creationId xmlns:a16="http://schemas.microsoft.com/office/drawing/2014/main" id="{C4CDC4EB-C0D0-4DFD-861B-53907AEDF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75" y="5857875"/>
            <a:ext cx="6165850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cs typeface="Arial" panose="020B0604020202020204" pitchFamily="34" charset="0"/>
              </a:rPr>
              <a:t>Poorly differentiated adenocarcinoma</a:t>
            </a:r>
            <a:endParaRPr lang="en-US" altLang="en-US" sz="28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P6250026">
            <a:extLst>
              <a:ext uri="{FF2B5EF4-FFF2-40B4-BE49-F238E27FC236}">
                <a16:creationId xmlns:a16="http://schemas.microsoft.com/office/drawing/2014/main" id="{9D4355F7-2582-47FE-A975-7F5BB89D1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71450"/>
            <a:ext cx="8153400" cy="65151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1" name="Text Box 3">
            <a:extLst>
              <a:ext uri="{FF2B5EF4-FFF2-40B4-BE49-F238E27FC236}">
                <a16:creationId xmlns:a16="http://schemas.microsoft.com/office/drawing/2014/main" id="{7BD4586A-BFB3-448D-BDEF-65EC19AB9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588" y="5857875"/>
            <a:ext cx="6092825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cs typeface="Arial" panose="020B0604020202020204" pitchFamily="34" charset="0"/>
              </a:rPr>
              <a:t>Poorly differentiated adenocarcinoma</a:t>
            </a:r>
            <a:endParaRPr lang="en-US" altLang="en-US" sz="28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P6250027">
            <a:extLst>
              <a:ext uri="{FF2B5EF4-FFF2-40B4-BE49-F238E27FC236}">
                <a16:creationId xmlns:a16="http://schemas.microsoft.com/office/drawing/2014/main" id="{F8FC002F-E6A5-4B59-B6B0-29FAF6993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1613"/>
            <a:ext cx="8077200" cy="64547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5" name="Text Box 3">
            <a:extLst>
              <a:ext uri="{FF2B5EF4-FFF2-40B4-BE49-F238E27FC236}">
                <a16:creationId xmlns:a16="http://schemas.microsoft.com/office/drawing/2014/main" id="{0559EB37-C513-44F0-9F04-8BEE9F401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3" y="5857875"/>
            <a:ext cx="4600575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cs typeface="Arial" panose="020B0604020202020204" pitchFamily="34" charset="0"/>
              </a:rPr>
              <a:t>Mucinous adenocarcinoma</a:t>
            </a:r>
            <a:endParaRPr lang="en-US" altLang="en-US" sz="28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P6250028">
            <a:extLst>
              <a:ext uri="{FF2B5EF4-FFF2-40B4-BE49-F238E27FC236}">
                <a16:creationId xmlns:a16="http://schemas.microsoft.com/office/drawing/2014/main" id="{17A5CA1B-C450-44B3-BA39-25853A6CF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71450"/>
            <a:ext cx="8153400" cy="65151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699" name="Text Box 3">
            <a:extLst>
              <a:ext uri="{FF2B5EF4-FFF2-40B4-BE49-F238E27FC236}">
                <a16:creationId xmlns:a16="http://schemas.microsoft.com/office/drawing/2014/main" id="{4D049F39-1CD1-4022-9AC3-313950153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5867400"/>
            <a:ext cx="7705725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cs typeface="Arial" panose="020B0604020202020204" pitchFamily="34" charset="0"/>
              </a:rPr>
              <a:t>Poorly differentiated mucinous adenocarcinoma</a:t>
            </a:r>
            <a:endParaRPr lang="en-US" altLang="en-US" sz="28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id="{D0C78516-8B0F-434A-8C25-BC007CC0B7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304800"/>
            <a:ext cx="5791200" cy="117316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rgbClr val="FF0000"/>
                </a:solidFill>
              </a:rPr>
              <a:t>Prognostic factors</a:t>
            </a:r>
          </a:p>
        </p:txBody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A3EDB8A8-E4F3-4DD7-93B3-FF557AF3FB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76450" y="1752600"/>
            <a:ext cx="4991100" cy="4343400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sz="1000"/>
          </a:p>
          <a:p>
            <a:pPr eaLnBrk="1" hangingPunct="1">
              <a:lnSpc>
                <a:spcPct val="90000"/>
              </a:lnSpc>
            </a:pPr>
            <a:r>
              <a:rPr lang="en-US" altLang="en-US" sz="4800"/>
              <a:t>Completeness   of excision</a:t>
            </a:r>
            <a:endParaRPr lang="en-GB" altLang="en-US" sz="4800"/>
          </a:p>
          <a:p>
            <a:pPr eaLnBrk="1" hangingPunct="1">
              <a:lnSpc>
                <a:spcPct val="90000"/>
              </a:lnSpc>
            </a:pPr>
            <a:endParaRPr lang="en-GB" altLang="en-US" sz="2400"/>
          </a:p>
          <a:p>
            <a:pPr eaLnBrk="1" hangingPunct="1">
              <a:lnSpc>
                <a:spcPct val="90000"/>
              </a:lnSpc>
            </a:pPr>
            <a:r>
              <a:rPr lang="en-GB" altLang="en-US" sz="4800"/>
              <a:t>S</a:t>
            </a:r>
            <a:r>
              <a:rPr lang="en-US" altLang="en-US" sz="4800"/>
              <a:t>taging</a:t>
            </a:r>
            <a:endParaRPr lang="en-GB" altLang="en-US" sz="4800"/>
          </a:p>
          <a:p>
            <a:pPr eaLnBrk="1" hangingPunct="1">
              <a:lnSpc>
                <a:spcPct val="90000"/>
              </a:lnSpc>
            </a:pPr>
            <a:endParaRPr lang="en-GB" altLang="en-US" sz="2400"/>
          </a:p>
          <a:p>
            <a:pPr eaLnBrk="1" hangingPunct="1">
              <a:lnSpc>
                <a:spcPct val="90000"/>
              </a:lnSpc>
            </a:pPr>
            <a:r>
              <a:rPr lang="en-US" altLang="en-US" sz="4800"/>
              <a:t>Grading</a:t>
            </a:r>
          </a:p>
        </p:txBody>
      </p:sp>
      <p:sp>
        <p:nvSpPr>
          <p:cNvPr id="158724" name="Line 4">
            <a:extLst>
              <a:ext uri="{FF2B5EF4-FFF2-40B4-BE49-F238E27FC236}">
                <a16:creationId xmlns:a16="http://schemas.microsoft.com/office/drawing/2014/main" id="{10ED290D-D31D-405E-B000-F294D0AC0102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3400" y="2590800"/>
            <a:ext cx="0" cy="2743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id="{7D2D906D-9522-429F-A0A4-38232C878B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2636838"/>
            <a:ext cx="7772400" cy="147796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>
                <a:solidFill>
                  <a:srgbClr val="FF0000"/>
                </a:solidFill>
              </a:rPr>
              <a:t>Handling of colorectal specimens</a:t>
            </a:r>
            <a:endParaRPr lang="en-US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036">
            <a:extLst>
              <a:ext uri="{FF2B5EF4-FFF2-40B4-BE49-F238E27FC236}">
                <a16:creationId xmlns:a16="http://schemas.microsoft.com/office/drawing/2014/main" id="{A1B010AF-428B-4FA7-AF58-EBF44E4C7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16637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1037">
            <a:extLst>
              <a:ext uri="{FF2B5EF4-FFF2-40B4-BE49-F238E27FC236}">
                <a16:creationId xmlns:a16="http://schemas.microsoft.com/office/drawing/2014/main" id="{49ECF0A5-F096-4991-B7C7-A6CBE64C8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"/>
            <a:ext cx="13144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 Box 1026">
            <a:extLst>
              <a:ext uri="{FF2B5EF4-FFF2-40B4-BE49-F238E27FC236}">
                <a16:creationId xmlns:a16="http://schemas.microsoft.com/office/drawing/2014/main" id="{422CDE51-3238-4BA4-B1C4-D219CBDDA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49275"/>
            <a:ext cx="3667125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rgbClr val="FF0000"/>
                </a:solidFill>
              </a:rPr>
              <a:t>Crypt cell types</a:t>
            </a:r>
            <a:endParaRPr lang="en-US" altLang="en-US" sz="4000">
              <a:solidFill>
                <a:srgbClr val="FF0000"/>
              </a:solidFill>
            </a:endParaRPr>
          </a:p>
        </p:txBody>
      </p:sp>
      <p:pic>
        <p:nvPicPr>
          <p:cNvPr id="59397" name="Picture 1027" descr="P5100009">
            <a:extLst>
              <a:ext uri="{FF2B5EF4-FFF2-40B4-BE49-F238E27FC236}">
                <a16:creationId xmlns:a16="http://schemas.microsoft.com/office/drawing/2014/main" id="{115E9FAC-F493-4C8D-A5D1-C328A517D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3452812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 Box 1030">
            <a:extLst>
              <a:ext uri="{FF2B5EF4-FFF2-40B4-BE49-F238E27FC236}">
                <a16:creationId xmlns:a16="http://schemas.microsoft.com/office/drawing/2014/main" id="{5E3293AE-C91E-4529-BE22-2283298EF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417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9399" name="Text Box 1031">
            <a:extLst>
              <a:ext uri="{FF2B5EF4-FFF2-40B4-BE49-F238E27FC236}">
                <a16:creationId xmlns:a16="http://schemas.microsoft.com/office/drawing/2014/main" id="{70C17556-890E-44DA-8C74-8401379DB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381000"/>
            <a:ext cx="3521075" cy="101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Endocrine cells</a:t>
            </a:r>
            <a:endParaRPr lang="en-GB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Basally located small granules.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Endocrine secretion – into blood</a:t>
            </a:r>
            <a:endParaRPr lang="en-GB" altLang="en-US" sz="2400"/>
          </a:p>
        </p:txBody>
      </p:sp>
      <p:sp>
        <p:nvSpPr>
          <p:cNvPr id="59400" name="Text Box 1032">
            <a:extLst>
              <a:ext uri="{FF2B5EF4-FFF2-40B4-BE49-F238E27FC236}">
                <a16:creationId xmlns:a16="http://schemas.microsoft.com/office/drawing/2014/main" id="{BD81B35A-63B7-4BC7-9DF7-CCD452E08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3429000"/>
            <a:ext cx="3543300" cy="1565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Paneth cells</a:t>
            </a:r>
            <a:endParaRPr lang="en-GB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Apically located large granules.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Exocrine secretion – into lumen.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Thought to regulate crypt microbial flora</a:t>
            </a:r>
            <a:endParaRPr lang="en-GB" altLang="en-US" sz="2400"/>
          </a:p>
        </p:txBody>
      </p:sp>
      <p:sp>
        <p:nvSpPr>
          <p:cNvPr id="59401" name="Line 1033">
            <a:extLst>
              <a:ext uri="{FF2B5EF4-FFF2-40B4-BE49-F238E27FC236}">
                <a16:creationId xmlns:a16="http://schemas.microsoft.com/office/drawing/2014/main" id="{FF4CC786-DB40-4B4F-B04B-7ACC1C84BF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05200" y="2209800"/>
            <a:ext cx="914400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9402" name="Line 1034">
            <a:extLst>
              <a:ext uri="{FF2B5EF4-FFF2-40B4-BE49-F238E27FC236}">
                <a16:creationId xmlns:a16="http://schemas.microsoft.com/office/drawing/2014/main" id="{81CDAE5F-40EE-405F-96D1-59B9155EAB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0600" y="2057400"/>
            <a:ext cx="33528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9403" name="Line 1035">
            <a:extLst>
              <a:ext uri="{FF2B5EF4-FFF2-40B4-BE49-F238E27FC236}">
                <a16:creationId xmlns:a16="http://schemas.microsoft.com/office/drawing/2014/main" id="{D12D8040-CB55-4DC1-BA16-F5D5408AEE5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52800" y="5181600"/>
            <a:ext cx="9906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>
            <a:extLst>
              <a:ext uri="{FF2B5EF4-FFF2-40B4-BE49-F238E27FC236}">
                <a16:creationId xmlns:a16="http://schemas.microsoft.com/office/drawing/2014/main" id="{1250FA2B-8CC6-40A3-97C3-B5233A62A2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04938" y="2133600"/>
            <a:ext cx="6334125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/>
              <a:t>Fixation.</a:t>
            </a:r>
          </a:p>
          <a:p>
            <a:pPr eaLnBrk="1" hangingPunct="1">
              <a:lnSpc>
                <a:spcPct val="90000"/>
              </a:lnSpc>
            </a:pPr>
            <a:endParaRPr lang="en-GB" altLang="en-US" sz="1000"/>
          </a:p>
          <a:p>
            <a:pPr eaLnBrk="1" hangingPunct="1">
              <a:lnSpc>
                <a:spcPct val="90000"/>
              </a:lnSpc>
            </a:pPr>
            <a:r>
              <a:rPr lang="en-GB" altLang="en-US"/>
              <a:t>Examination.</a:t>
            </a:r>
          </a:p>
          <a:p>
            <a:pPr eaLnBrk="1" hangingPunct="1">
              <a:lnSpc>
                <a:spcPct val="90000"/>
              </a:lnSpc>
            </a:pPr>
            <a:endParaRPr lang="en-GB" altLang="en-US" sz="1000"/>
          </a:p>
          <a:p>
            <a:pPr eaLnBrk="1" hangingPunct="1">
              <a:lnSpc>
                <a:spcPct val="90000"/>
              </a:lnSpc>
            </a:pPr>
            <a:r>
              <a:rPr lang="en-GB" altLang="en-US"/>
              <a:t>Photography.</a:t>
            </a:r>
          </a:p>
          <a:p>
            <a:pPr eaLnBrk="1" hangingPunct="1">
              <a:lnSpc>
                <a:spcPct val="90000"/>
              </a:lnSpc>
            </a:pPr>
            <a:endParaRPr lang="en-GB" altLang="en-US" sz="1000"/>
          </a:p>
          <a:p>
            <a:pPr eaLnBrk="1" hangingPunct="1">
              <a:lnSpc>
                <a:spcPct val="90000"/>
              </a:lnSpc>
            </a:pPr>
            <a:r>
              <a:rPr lang="en-GB" altLang="en-US"/>
              <a:t>Histological sampling (cut up).</a:t>
            </a:r>
          </a:p>
          <a:p>
            <a:pPr eaLnBrk="1" hangingPunct="1">
              <a:lnSpc>
                <a:spcPct val="90000"/>
              </a:lnSpc>
            </a:pPr>
            <a:endParaRPr lang="en-GB" altLang="en-US" sz="1000"/>
          </a:p>
          <a:p>
            <a:pPr eaLnBrk="1" hangingPunct="1">
              <a:lnSpc>
                <a:spcPct val="90000"/>
              </a:lnSpc>
            </a:pPr>
            <a:r>
              <a:rPr lang="en-GB" altLang="en-US"/>
              <a:t>Processing and staining.</a:t>
            </a:r>
          </a:p>
          <a:p>
            <a:pPr eaLnBrk="1" hangingPunct="1">
              <a:lnSpc>
                <a:spcPct val="90000"/>
              </a:lnSpc>
            </a:pPr>
            <a:endParaRPr lang="en-GB" altLang="en-US" sz="1000"/>
          </a:p>
          <a:p>
            <a:pPr eaLnBrk="1" hangingPunct="1">
              <a:lnSpc>
                <a:spcPct val="90000"/>
              </a:lnSpc>
            </a:pPr>
            <a:r>
              <a:rPr lang="en-GB" altLang="en-US"/>
              <a:t>Histology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</p:txBody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A349B04E-CC50-475C-9F06-E93D790049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2827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Handling of colorectal specimens</a:t>
            </a:r>
            <a:endParaRPr lang="en-US" altLang="en-US" sz="4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026">
            <a:extLst>
              <a:ext uri="{FF2B5EF4-FFF2-40B4-BE49-F238E27FC236}">
                <a16:creationId xmlns:a16="http://schemas.microsoft.com/office/drawing/2014/main" id="{ECF32CEB-4132-4B39-987A-AA883EEF0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19450" y="457200"/>
            <a:ext cx="2705100" cy="8382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Fixation</a:t>
            </a:r>
            <a:endParaRPr lang="en-US" altLang="en-US" sz="4000">
              <a:solidFill>
                <a:srgbClr val="FF0000"/>
              </a:solidFill>
            </a:endParaRPr>
          </a:p>
        </p:txBody>
      </p:sp>
      <p:sp>
        <p:nvSpPr>
          <p:cNvPr id="161795" name="Rectangle 1027">
            <a:extLst>
              <a:ext uri="{FF2B5EF4-FFF2-40B4-BE49-F238E27FC236}">
                <a16:creationId xmlns:a16="http://schemas.microsoft.com/office/drawing/2014/main" id="{B5AA2702-1916-4349-BEBE-4B334F26B7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1608138"/>
            <a:ext cx="7470775" cy="3970337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/>
              <a:t>Specimen should be opened and bowel contents removed.</a:t>
            </a:r>
          </a:p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/>
              <a:t>Specimen fixed in a large volume of formalin-based fixative.</a:t>
            </a:r>
          </a:p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/>
              <a:t>Fixation for </a:t>
            </a:r>
            <a:r>
              <a:rPr lang="en-GB" altLang="en-US" b="1"/>
              <a:t>48-72</a:t>
            </a:r>
            <a:r>
              <a:rPr lang="en-GB" altLang="en-US"/>
              <a:t> </a:t>
            </a:r>
            <a:r>
              <a:rPr lang="en-GB" altLang="en-US" b="1"/>
              <a:t>hours</a:t>
            </a:r>
            <a:r>
              <a:rPr lang="en-GB" altLang="en-US"/>
              <a:t>.</a:t>
            </a:r>
          </a:p>
          <a:p>
            <a:pPr eaLnBrk="1" hangingPunct="1"/>
            <a:endParaRPr lang="en-GB" altLang="en-US"/>
          </a:p>
          <a:p>
            <a:pPr eaLnBrk="1" hangingPunct="1"/>
            <a:endParaRPr lang="en-US" altLang="en-US" sz="100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026">
            <a:extLst>
              <a:ext uri="{FF2B5EF4-FFF2-40B4-BE49-F238E27FC236}">
                <a16:creationId xmlns:a16="http://schemas.microsoft.com/office/drawing/2014/main" id="{3D2EAB2C-AF06-4B95-981A-1E7A521E77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89013" y="457200"/>
            <a:ext cx="7164387" cy="11430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Histological sampling (cut up)</a:t>
            </a:r>
            <a:endParaRPr lang="en-US" altLang="en-US" sz="4000">
              <a:solidFill>
                <a:srgbClr val="FF0000"/>
              </a:solidFill>
            </a:endParaRPr>
          </a:p>
        </p:txBody>
      </p:sp>
      <p:sp>
        <p:nvSpPr>
          <p:cNvPr id="162819" name="Rectangle 1027">
            <a:extLst>
              <a:ext uri="{FF2B5EF4-FFF2-40B4-BE49-F238E27FC236}">
                <a16:creationId xmlns:a16="http://schemas.microsoft.com/office/drawing/2014/main" id="{10820AC0-1E2B-4EDE-898B-756E7A9120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2988" y="1916113"/>
            <a:ext cx="6985000" cy="439261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 sz="2800"/>
              <a:t>Average tumour approx 4cm diameter</a:t>
            </a:r>
          </a:p>
          <a:p>
            <a:pPr eaLnBrk="1" hangingPunct="1"/>
            <a:endParaRPr lang="en-GB" altLang="en-US" sz="900"/>
          </a:p>
          <a:p>
            <a:pPr eaLnBrk="1" hangingPunct="1"/>
            <a:r>
              <a:rPr lang="en-GB" altLang="en-US" sz="2800"/>
              <a:t>Paraffin block 4-5mm thick</a:t>
            </a:r>
          </a:p>
          <a:p>
            <a:pPr eaLnBrk="1" hangingPunct="1"/>
            <a:endParaRPr lang="en-GB" altLang="en-US" sz="900"/>
          </a:p>
          <a:p>
            <a:pPr eaLnBrk="1" hangingPunct="1"/>
            <a:r>
              <a:rPr lang="en-GB" altLang="en-US" sz="2800"/>
              <a:t>H&amp;E section 4</a:t>
            </a:r>
            <a:r>
              <a:rPr lang="en-GB" altLang="en-US" sz="2800">
                <a:latin typeface="Symbol" panose="05050102010706020507" pitchFamily="18" charset="2"/>
              </a:rPr>
              <a:t>m</a:t>
            </a:r>
            <a:r>
              <a:rPr lang="en-GB" altLang="en-US" sz="2800"/>
              <a:t>m thick</a:t>
            </a:r>
          </a:p>
          <a:p>
            <a:pPr lvl="2" eaLnBrk="1" hangingPunct="1">
              <a:buFontTx/>
              <a:buNone/>
            </a:pPr>
            <a:r>
              <a:rPr lang="en-GB" altLang="en-US" sz="4000">
                <a:cs typeface="Times New Roman" panose="02020603050405020304" pitchFamily="18" charset="0"/>
              </a:rPr>
              <a:t>→  </a:t>
            </a:r>
            <a:r>
              <a:rPr lang="en-GB" altLang="en-US" sz="3200"/>
              <a:t>1 x H&amp;E section sampling 	approx 1/10,000 tumour</a:t>
            </a:r>
            <a:endParaRPr lang="en-US" altLang="en-US" sz="3200"/>
          </a:p>
          <a:p>
            <a:pPr eaLnBrk="1" hangingPunct="1"/>
            <a:r>
              <a:rPr lang="en-GB" altLang="en-US" sz="2800"/>
              <a:t>RCPath guidelines – 4 tumour blocks</a:t>
            </a:r>
            <a:endParaRPr lang="en-GB" altLang="en-US" sz="4000"/>
          </a:p>
          <a:p>
            <a:pPr eaLnBrk="1" hangingPunct="1"/>
            <a:endParaRPr lang="en-US" altLang="en-US" sz="4000"/>
          </a:p>
          <a:p>
            <a:pPr lvl="2" eaLnBrk="1" hangingPunct="1">
              <a:buFontTx/>
              <a:buNone/>
            </a:pPr>
            <a:endParaRPr lang="en-GB" altLang="en-US" sz="440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84D18782-3B95-4984-B3DC-459C743C82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19263" y="144463"/>
            <a:ext cx="5703887" cy="685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Colectomy specimens</a:t>
            </a:r>
            <a:endParaRPr lang="en-US" altLang="en-US" sz="4000">
              <a:solidFill>
                <a:srgbClr val="FF0000"/>
              </a:solidFill>
            </a:endParaRPr>
          </a:p>
        </p:txBody>
      </p:sp>
      <p:grpSp>
        <p:nvGrpSpPr>
          <p:cNvPr id="163843" name="Group 3">
            <a:extLst>
              <a:ext uri="{FF2B5EF4-FFF2-40B4-BE49-F238E27FC236}">
                <a16:creationId xmlns:a16="http://schemas.microsoft.com/office/drawing/2014/main" id="{12A70B1D-FC66-4F9C-B597-A7FE7F9BFC95}"/>
              </a:ext>
            </a:extLst>
          </p:cNvPr>
          <p:cNvGrpSpPr>
            <a:grpSpLocks/>
          </p:cNvGrpSpPr>
          <p:nvPr/>
        </p:nvGrpSpPr>
        <p:grpSpPr bwMode="auto">
          <a:xfrm>
            <a:off x="1057275" y="990600"/>
            <a:ext cx="7027863" cy="4537075"/>
            <a:chOff x="431" y="300"/>
            <a:chExt cx="5135" cy="3402"/>
          </a:xfrm>
        </p:grpSpPr>
        <p:pic>
          <p:nvPicPr>
            <p:cNvPr id="163845" name="Picture 4" descr="P1010122">
              <a:extLst>
                <a:ext uri="{FF2B5EF4-FFF2-40B4-BE49-F238E27FC236}">
                  <a16:creationId xmlns:a16="http://schemas.microsoft.com/office/drawing/2014/main" id="{4EA898EA-ECE9-447E-8CF1-E86E919E44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00"/>
              <a:ext cx="2550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46" name="Picture 5" descr="P1010123">
              <a:extLst>
                <a:ext uri="{FF2B5EF4-FFF2-40B4-BE49-F238E27FC236}">
                  <a16:creationId xmlns:a16="http://schemas.microsoft.com/office/drawing/2014/main" id="{2DBB8AF3-5F9E-4322-BB97-F2515034B9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300"/>
              <a:ext cx="2550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44" name="Text Box 6">
            <a:extLst>
              <a:ext uri="{FF2B5EF4-FFF2-40B4-BE49-F238E27FC236}">
                <a16:creationId xmlns:a16="http://schemas.microsoft.com/office/drawing/2014/main" id="{6AE40FF9-6EA8-4347-9216-AA632921E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661025"/>
            <a:ext cx="7997825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 sz="2400">
                <a:latin typeface="Times New Roman" panose="02020603050405020304" pitchFamily="18" charset="0"/>
              </a:rPr>
              <a:t> Specimen opened anteriorly up to 1cm from tumour and fixed.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GB" altLang="en-US" sz="6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Times New Roman" panose="02020603050405020304" pitchFamily="18" charset="0"/>
              </a:rPr>
              <a:t>- Bowel then bread-sliced through tumour.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id="{92735C5E-5495-4759-B815-8F8906EA64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9838" y="361950"/>
            <a:ext cx="3602037" cy="1500188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 sz="3200">
                <a:solidFill>
                  <a:srgbClr val="FF0000"/>
                </a:solidFill>
              </a:rPr>
              <a:t>Sampling colectomy specimens</a:t>
            </a:r>
            <a:endParaRPr lang="en-US" altLang="en-US" sz="3200">
              <a:solidFill>
                <a:srgbClr val="FF0000"/>
              </a:solidFill>
            </a:endParaRPr>
          </a:p>
        </p:txBody>
      </p:sp>
      <p:grpSp>
        <p:nvGrpSpPr>
          <p:cNvPr id="164867" name="Group 3">
            <a:extLst>
              <a:ext uri="{FF2B5EF4-FFF2-40B4-BE49-F238E27FC236}">
                <a16:creationId xmlns:a16="http://schemas.microsoft.com/office/drawing/2014/main" id="{78EA01C1-0B7D-4650-A573-1E4E3D4D60B2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333375"/>
            <a:ext cx="4176712" cy="5905500"/>
            <a:chOff x="1156" y="210"/>
            <a:chExt cx="2631" cy="3720"/>
          </a:xfrm>
        </p:grpSpPr>
        <p:pic>
          <p:nvPicPr>
            <p:cNvPr id="164869" name="Picture 4" descr="P1010122">
              <a:extLst>
                <a:ext uri="{FF2B5EF4-FFF2-40B4-BE49-F238E27FC236}">
                  <a16:creationId xmlns:a16="http://schemas.microsoft.com/office/drawing/2014/main" id="{9BF1AD81-BD8C-452F-AA81-D788C0711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" y="210"/>
              <a:ext cx="2631" cy="3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870" name="Text Box 5">
              <a:extLst>
                <a:ext uri="{FF2B5EF4-FFF2-40B4-BE49-F238E27FC236}">
                  <a16:creationId xmlns:a16="http://schemas.microsoft.com/office/drawing/2014/main" id="{AC158F57-7AB4-4D76-8988-D574CA999A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6" y="300"/>
              <a:ext cx="119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latin typeface="Times New Roman" panose="02020603050405020304" pitchFamily="18" charset="0"/>
                </a:rPr>
                <a:t>Proximal margin</a:t>
              </a:r>
              <a:endParaRPr lang="en-US" altLang="en-US" sz="2000">
                <a:latin typeface="Times New Roman" panose="02020603050405020304" pitchFamily="18" charset="0"/>
              </a:endParaRPr>
            </a:p>
          </p:txBody>
        </p:sp>
        <p:sp>
          <p:nvSpPr>
            <p:cNvPr id="164871" name="Text Box 6">
              <a:extLst>
                <a:ext uri="{FF2B5EF4-FFF2-40B4-BE49-F238E27FC236}">
                  <a16:creationId xmlns:a16="http://schemas.microsoft.com/office/drawing/2014/main" id="{EBA2C631-ED02-4E6D-853D-D97D8E291B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3521"/>
              <a:ext cx="98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latin typeface="Times New Roman" panose="02020603050405020304" pitchFamily="18" charset="0"/>
                </a:rPr>
                <a:t>Distal margin</a:t>
              </a:r>
              <a:endParaRPr lang="en-US" altLang="en-US" sz="2000">
                <a:latin typeface="Times New Roman" panose="02020603050405020304" pitchFamily="18" charset="0"/>
              </a:endParaRPr>
            </a:p>
          </p:txBody>
        </p:sp>
        <p:sp>
          <p:nvSpPr>
            <p:cNvPr id="164872" name="Line 7">
              <a:extLst>
                <a:ext uri="{FF2B5EF4-FFF2-40B4-BE49-F238E27FC236}">
                  <a16:creationId xmlns:a16="http://schemas.microsoft.com/office/drawing/2014/main" id="{49D9A8D1-6054-4AFE-8A38-44C28EBE00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6" y="436"/>
              <a:ext cx="862" cy="2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4873" name="Line 8">
              <a:extLst>
                <a:ext uri="{FF2B5EF4-FFF2-40B4-BE49-F238E27FC236}">
                  <a16:creationId xmlns:a16="http://schemas.microsoft.com/office/drawing/2014/main" id="{C595799A-A8D9-4A13-A764-463567F1C1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65" y="3249"/>
              <a:ext cx="816" cy="3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4868" name="Rectangle 9">
            <a:extLst>
              <a:ext uri="{FF2B5EF4-FFF2-40B4-BE49-F238E27FC236}">
                <a16:creationId xmlns:a16="http://schemas.microsoft.com/office/drawing/2014/main" id="{0A34F6BC-4D6E-42A4-8A90-2FC0CE6E51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29200" y="2303463"/>
            <a:ext cx="3659188" cy="388937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 sz="2400"/>
              <a:t>Proximal and distal margins (if &lt; 3cm from tumour)</a:t>
            </a:r>
          </a:p>
          <a:p>
            <a:pPr eaLnBrk="1" hangingPunct="1"/>
            <a:endParaRPr lang="en-GB" altLang="en-US" sz="1600"/>
          </a:p>
          <a:p>
            <a:pPr eaLnBrk="1" hangingPunct="1"/>
            <a:r>
              <a:rPr lang="en-GB" altLang="en-US" sz="2400"/>
              <a:t>Lymph nodes </a:t>
            </a:r>
          </a:p>
          <a:p>
            <a:pPr eaLnBrk="1" hangingPunct="1">
              <a:buFontTx/>
              <a:buNone/>
            </a:pPr>
            <a:r>
              <a:rPr lang="en-GB" altLang="en-US" sz="2400"/>
              <a:t>	(apical separately)</a:t>
            </a:r>
          </a:p>
          <a:p>
            <a:pPr eaLnBrk="1" hangingPunct="1"/>
            <a:endParaRPr lang="en-GB" altLang="en-US" sz="1600"/>
          </a:p>
          <a:p>
            <a:pPr eaLnBrk="1" hangingPunct="1"/>
            <a:r>
              <a:rPr lang="en-GB" altLang="en-US" sz="2400"/>
              <a:t>4 blocks tumour</a:t>
            </a:r>
            <a:endParaRPr lang="en-US" altLang="en-US" sz="240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2264F758-F0E5-403B-AF6D-E5352FEE02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altLang="en-US"/>
          </a:p>
        </p:txBody>
      </p:sp>
      <p:pic>
        <p:nvPicPr>
          <p:cNvPr id="165891" name="Picture 3" descr="P1010124">
            <a:extLst>
              <a:ext uri="{FF2B5EF4-FFF2-40B4-BE49-F238E27FC236}">
                <a16:creationId xmlns:a16="http://schemas.microsoft.com/office/drawing/2014/main" id="{3E168954-649C-412C-A1F3-A30579518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8459787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914" name="Group 1026">
            <a:extLst>
              <a:ext uri="{FF2B5EF4-FFF2-40B4-BE49-F238E27FC236}">
                <a16:creationId xmlns:a16="http://schemas.microsoft.com/office/drawing/2014/main" id="{557EF6D3-8D2D-4C5D-BC6A-2E3C02224CB9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268413"/>
            <a:ext cx="8748712" cy="4032250"/>
            <a:chOff x="131" y="527"/>
            <a:chExt cx="5511" cy="2540"/>
          </a:xfrm>
        </p:grpSpPr>
        <p:pic>
          <p:nvPicPr>
            <p:cNvPr id="166915" name="Picture 1027" descr="P1010125">
              <a:extLst>
                <a:ext uri="{FF2B5EF4-FFF2-40B4-BE49-F238E27FC236}">
                  <a16:creationId xmlns:a16="http://schemas.microsoft.com/office/drawing/2014/main" id="{65BA5DAB-4678-45BE-BAED-28EBAA927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" y="527"/>
              <a:ext cx="3288" cy="254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6916" name="Picture 1028" descr="pinter1">
              <a:extLst>
                <a:ext uri="{FF2B5EF4-FFF2-40B4-BE49-F238E27FC236}">
                  <a16:creationId xmlns:a16="http://schemas.microsoft.com/office/drawing/2014/main" id="{B3A9A9B8-16CA-4F0B-8F44-D203B5D19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527"/>
              <a:ext cx="2127" cy="254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D9EC66CC-B5A8-4D50-8B45-E9C2CCFA23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/>
          </a:p>
        </p:txBody>
      </p:sp>
      <p:grpSp>
        <p:nvGrpSpPr>
          <p:cNvPr id="167939" name="Group 3">
            <a:extLst>
              <a:ext uri="{FF2B5EF4-FFF2-40B4-BE49-F238E27FC236}">
                <a16:creationId xmlns:a16="http://schemas.microsoft.com/office/drawing/2014/main" id="{82E9B25D-D3D4-4378-A040-B58703AC3355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620713"/>
            <a:ext cx="8353425" cy="5400675"/>
            <a:chOff x="204" y="754"/>
            <a:chExt cx="4944" cy="3108"/>
          </a:xfrm>
        </p:grpSpPr>
        <p:pic>
          <p:nvPicPr>
            <p:cNvPr id="167940" name="Picture 4" descr="pinter2">
              <a:extLst>
                <a:ext uri="{FF2B5EF4-FFF2-40B4-BE49-F238E27FC236}">
                  <a16:creationId xmlns:a16="http://schemas.microsoft.com/office/drawing/2014/main" id="{4DA3F331-047A-4460-9A66-2187448310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754"/>
              <a:ext cx="2809" cy="3106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7941" name="Picture 5" descr="P9210006">
              <a:extLst>
                <a:ext uri="{FF2B5EF4-FFF2-40B4-BE49-F238E27FC236}">
                  <a16:creationId xmlns:a16="http://schemas.microsoft.com/office/drawing/2014/main" id="{C1E6E47F-9B70-494E-AEBE-6F307DE4F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754"/>
              <a:ext cx="2087" cy="1564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7942" name="Picture 6" descr="P9210008">
              <a:extLst>
                <a:ext uri="{FF2B5EF4-FFF2-40B4-BE49-F238E27FC236}">
                  <a16:creationId xmlns:a16="http://schemas.microsoft.com/office/drawing/2014/main" id="{90C060AA-8FF8-413B-B77D-9A3C9F83B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2368"/>
              <a:ext cx="2087" cy="1494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P1010097">
            <a:extLst>
              <a:ext uri="{FF2B5EF4-FFF2-40B4-BE49-F238E27FC236}">
                <a16:creationId xmlns:a16="http://schemas.microsoft.com/office/drawing/2014/main" id="{031AFE6F-C8C5-4149-9C45-D0B1384EE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144463"/>
            <a:ext cx="2797175" cy="6524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63" name="Text Box 3">
            <a:extLst>
              <a:ext uri="{FF2B5EF4-FFF2-40B4-BE49-F238E27FC236}">
                <a16:creationId xmlns:a16="http://schemas.microsoft.com/office/drawing/2014/main" id="{C9813677-63E2-4B4B-8B1F-49BF94572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205038"/>
            <a:ext cx="2627313" cy="2236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cs typeface="Arial" panose="020B0604020202020204" pitchFamily="34" charset="0"/>
              </a:rPr>
              <a:t>Low anterior resections and AP resections – mesorectal margin</a:t>
            </a:r>
            <a:endParaRPr lang="en-US" altLang="en-US" sz="2800">
              <a:cs typeface="Arial" panose="020B0604020202020204" pitchFamily="34" charset="0"/>
            </a:endParaRPr>
          </a:p>
        </p:txBody>
      </p:sp>
      <p:sp>
        <p:nvSpPr>
          <p:cNvPr id="168964" name="Text Box 4">
            <a:extLst>
              <a:ext uri="{FF2B5EF4-FFF2-40B4-BE49-F238E27FC236}">
                <a16:creationId xmlns:a16="http://schemas.microsoft.com/office/drawing/2014/main" id="{FADAA699-3AD3-44F4-AE7A-B1C246083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0988" y="333375"/>
            <a:ext cx="2038350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cs typeface="Arial" panose="020B0604020202020204" pitchFamily="34" charset="0"/>
              </a:rPr>
              <a:t>Proximal margin</a:t>
            </a:r>
            <a:endParaRPr lang="en-US" altLang="en-US" sz="2000">
              <a:cs typeface="Arial" panose="020B0604020202020204" pitchFamily="34" charset="0"/>
            </a:endParaRPr>
          </a:p>
        </p:txBody>
      </p:sp>
      <p:sp>
        <p:nvSpPr>
          <p:cNvPr id="168965" name="Text Box 5">
            <a:extLst>
              <a:ext uri="{FF2B5EF4-FFF2-40B4-BE49-F238E27FC236}">
                <a16:creationId xmlns:a16="http://schemas.microsoft.com/office/drawing/2014/main" id="{B001A4BF-70ED-493D-9660-9B9265393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0988" y="4365625"/>
            <a:ext cx="2292350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cs typeface="Arial" panose="020B0604020202020204" pitchFamily="34" charset="0"/>
              </a:rPr>
              <a:t>Mesorectal margin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cs typeface="Arial" panose="020B0604020202020204" pitchFamily="34" charset="0"/>
              </a:rPr>
              <a:t>(circumferential)</a:t>
            </a:r>
            <a:endParaRPr lang="en-US" altLang="en-US" sz="2000">
              <a:cs typeface="Arial" panose="020B0604020202020204" pitchFamily="34" charset="0"/>
            </a:endParaRPr>
          </a:p>
        </p:txBody>
      </p:sp>
      <p:sp>
        <p:nvSpPr>
          <p:cNvPr id="168966" name="Text Box 6">
            <a:extLst>
              <a:ext uri="{FF2B5EF4-FFF2-40B4-BE49-F238E27FC236}">
                <a16:creationId xmlns:a16="http://schemas.microsoft.com/office/drawing/2014/main" id="{B913E217-EF76-4493-A0DD-AFE3588BA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0988" y="6092825"/>
            <a:ext cx="1681162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cs typeface="Arial" panose="020B0604020202020204" pitchFamily="34" charset="0"/>
              </a:rPr>
              <a:t>Distal margin</a:t>
            </a:r>
            <a:endParaRPr lang="en-US" altLang="en-US" sz="2000">
              <a:cs typeface="Arial" panose="020B0604020202020204" pitchFamily="34" charset="0"/>
            </a:endParaRPr>
          </a:p>
        </p:txBody>
      </p:sp>
      <p:sp>
        <p:nvSpPr>
          <p:cNvPr id="168967" name="Text Box 7">
            <a:extLst>
              <a:ext uri="{FF2B5EF4-FFF2-40B4-BE49-F238E27FC236}">
                <a16:creationId xmlns:a16="http://schemas.microsoft.com/office/drawing/2014/main" id="{B567B2DC-1A78-4FD0-8157-8C97EFEB4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0988" y="2565400"/>
            <a:ext cx="19653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cs typeface="Arial" panose="020B0604020202020204" pitchFamily="34" charset="0"/>
              </a:rPr>
              <a:t>Serosal surface</a:t>
            </a:r>
            <a:endParaRPr lang="en-US" altLang="en-US" sz="2000">
              <a:cs typeface="Arial" panose="020B0604020202020204" pitchFamily="34" charset="0"/>
            </a:endParaRPr>
          </a:p>
        </p:txBody>
      </p:sp>
      <p:sp>
        <p:nvSpPr>
          <p:cNvPr id="168968" name="Line 8">
            <a:extLst>
              <a:ext uri="{FF2B5EF4-FFF2-40B4-BE49-F238E27FC236}">
                <a16:creationId xmlns:a16="http://schemas.microsoft.com/office/drawing/2014/main" id="{1D2537BB-718D-4F57-B0B3-12CA23DEE47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3800" y="404813"/>
            <a:ext cx="1612900" cy="1587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8969" name="Line 9">
            <a:extLst>
              <a:ext uri="{FF2B5EF4-FFF2-40B4-BE49-F238E27FC236}">
                <a16:creationId xmlns:a16="http://schemas.microsoft.com/office/drawing/2014/main" id="{D4C64BFC-1C33-4683-9E2A-D4B75DACC4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92725" y="2840038"/>
            <a:ext cx="1366838" cy="8763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8970" name="Line 10">
            <a:extLst>
              <a:ext uri="{FF2B5EF4-FFF2-40B4-BE49-F238E27FC236}">
                <a16:creationId xmlns:a16="http://schemas.microsoft.com/office/drawing/2014/main" id="{03CD4D87-08EF-49D3-900F-F3A81C2BF3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64175" y="4811713"/>
            <a:ext cx="11525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8971" name="Line 11">
            <a:extLst>
              <a:ext uri="{FF2B5EF4-FFF2-40B4-BE49-F238E27FC236}">
                <a16:creationId xmlns:a16="http://schemas.microsoft.com/office/drawing/2014/main" id="{1669401C-0496-49C6-9CCC-5413BCE996E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265738" y="5688013"/>
            <a:ext cx="1322387" cy="62071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86" name="Group 2">
            <a:extLst>
              <a:ext uri="{FF2B5EF4-FFF2-40B4-BE49-F238E27FC236}">
                <a16:creationId xmlns:a16="http://schemas.microsoft.com/office/drawing/2014/main" id="{F81CB1D4-A59D-4619-BFA5-F58F6F791B66}"/>
              </a:ext>
            </a:extLst>
          </p:cNvPr>
          <p:cNvGrpSpPr>
            <a:grpSpLocks/>
          </p:cNvGrpSpPr>
          <p:nvPr/>
        </p:nvGrpSpPr>
        <p:grpSpPr bwMode="auto">
          <a:xfrm>
            <a:off x="158750" y="1484313"/>
            <a:ext cx="8826500" cy="5040312"/>
            <a:chOff x="100" y="527"/>
            <a:chExt cx="5560" cy="3175"/>
          </a:xfrm>
        </p:grpSpPr>
        <p:grpSp>
          <p:nvGrpSpPr>
            <p:cNvPr id="169988" name="Group 3">
              <a:extLst>
                <a:ext uri="{FF2B5EF4-FFF2-40B4-BE49-F238E27FC236}">
                  <a16:creationId xmlns:a16="http://schemas.microsoft.com/office/drawing/2014/main" id="{AD3F0EC5-5FE2-4D69-93A7-F67AA97A00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" y="527"/>
              <a:ext cx="2691" cy="3175"/>
              <a:chOff x="161" y="473"/>
              <a:chExt cx="2691" cy="3175"/>
            </a:xfrm>
          </p:grpSpPr>
          <p:pic>
            <p:nvPicPr>
              <p:cNvPr id="169992" name="Picture 4" descr="P1010097">
                <a:extLst>
                  <a:ext uri="{FF2B5EF4-FFF2-40B4-BE49-F238E27FC236}">
                    <a16:creationId xmlns:a16="http://schemas.microsoft.com/office/drawing/2014/main" id="{45AE9348-4273-4813-905C-E1A1526CB2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" y="473"/>
                <a:ext cx="1361" cy="3175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993" name="Picture 5" descr="P1010098">
                <a:extLst>
                  <a:ext uri="{FF2B5EF4-FFF2-40B4-BE49-F238E27FC236}">
                    <a16:creationId xmlns:a16="http://schemas.microsoft.com/office/drawing/2014/main" id="{1CFD6AE1-8247-4C49-B950-F065954D31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9" y="473"/>
                <a:ext cx="1333" cy="3175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9989" name="Group 6">
              <a:extLst>
                <a:ext uri="{FF2B5EF4-FFF2-40B4-BE49-F238E27FC236}">
                  <a16:creationId xmlns:a16="http://schemas.microsoft.com/office/drawing/2014/main" id="{AA4A7170-88D1-413A-924C-226E7065EE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53" y="527"/>
              <a:ext cx="2807" cy="3175"/>
              <a:chOff x="2850" y="473"/>
              <a:chExt cx="2807" cy="3175"/>
            </a:xfrm>
          </p:grpSpPr>
          <p:pic>
            <p:nvPicPr>
              <p:cNvPr id="169990" name="Picture 7" descr="P1010099">
                <a:extLst>
                  <a:ext uri="{FF2B5EF4-FFF2-40B4-BE49-F238E27FC236}">
                    <a16:creationId xmlns:a16="http://schemas.microsoft.com/office/drawing/2014/main" id="{7B82306A-D550-4654-B2AE-F8E6909C8A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5" y="473"/>
                <a:ext cx="1322" cy="3175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991" name="Picture 8" descr="P1010100">
                <a:extLst>
                  <a:ext uri="{FF2B5EF4-FFF2-40B4-BE49-F238E27FC236}">
                    <a16:creationId xmlns:a16="http://schemas.microsoft.com/office/drawing/2014/main" id="{864420E1-B318-4FD8-88B7-510E22599F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0" y="473"/>
                <a:ext cx="1484" cy="3175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69987" name="Text Box 9">
            <a:extLst>
              <a:ext uri="{FF2B5EF4-FFF2-40B4-BE49-F238E27FC236}">
                <a16:creationId xmlns:a16="http://schemas.microsoft.com/office/drawing/2014/main" id="{379C906A-F43E-4669-9CC4-9F98F2E85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60350"/>
            <a:ext cx="7148512" cy="95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cs typeface="Arial" panose="020B0604020202020204" pitchFamily="34" charset="0"/>
              </a:rPr>
              <a:t>Low anterior resections and AP resections – mesorectal margin</a:t>
            </a:r>
            <a:endParaRPr lang="en-US" altLang="en-US" sz="28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050">
            <a:extLst>
              <a:ext uri="{FF2B5EF4-FFF2-40B4-BE49-F238E27FC236}">
                <a16:creationId xmlns:a16="http://schemas.microsoft.com/office/drawing/2014/main" id="{A06141DF-6B73-4C5F-B050-57BD59579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3" y="304800"/>
            <a:ext cx="65674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rgbClr val="FF0000"/>
                </a:solidFill>
              </a:rPr>
              <a:t>Large intestine: Paneth cells</a:t>
            </a:r>
            <a:endParaRPr lang="en-US" altLang="en-US" sz="4000">
              <a:solidFill>
                <a:srgbClr val="FF0000"/>
              </a:solidFill>
            </a:endParaRPr>
          </a:p>
        </p:txBody>
      </p:sp>
      <p:grpSp>
        <p:nvGrpSpPr>
          <p:cNvPr id="60419" name="Group 2060">
            <a:extLst>
              <a:ext uri="{FF2B5EF4-FFF2-40B4-BE49-F238E27FC236}">
                <a16:creationId xmlns:a16="http://schemas.microsoft.com/office/drawing/2014/main" id="{C2707207-87E2-4275-9387-A805DCFB9F5C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1295400"/>
            <a:ext cx="3810000" cy="4724400"/>
            <a:chOff x="2880" y="768"/>
            <a:chExt cx="2784" cy="3397"/>
          </a:xfrm>
        </p:grpSpPr>
        <p:pic>
          <p:nvPicPr>
            <p:cNvPr id="60422" name="Picture 2056" descr="P5090023  2">
              <a:extLst>
                <a:ext uri="{FF2B5EF4-FFF2-40B4-BE49-F238E27FC236}">
                  <a16:creationId xmlns:a16="http://schemas.microsoft.com/office/drawing/2014/main" id="{BDE25577-38A6-42C7-8FF5-9B70092551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768"/>
              <a:ext cx="2454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3" name="Rectangle 2059">
              <a:extLst>
                <a:ext uri="{FF2B5EF4-FFF2-40B4-BE49-F238E27FC236}">
                  <a16:creationId xmlns:a16="http://schemas.microsoft.com/office/drawing/2014/main" id="{778789A0-7FF8-49F7-A4CA-A0F25DDD4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3637"/>
              <a:ext cx="2784" cy="5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60420" name="Text Box 2058">
            <a:extLst>
              <a:ext uri="{FF2B5EF4-FFF2-40B4-BE49-F238E27FC236}">
                <a16:creationId xmlns:a16="http://schemas.microsoft.com/office/drawing/2014/main" id="{B4B3D095-0799-472C-ADAB-F507B93BB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5715000"/>
            <a:ext cx="727710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Paneth cells normally present only in the caecum and proximal right colon  </a:t>
            </a:r>
          </a:p>
        </p:txBody>
      </p:sp>
      <p:pic>
        <p:nvPicPr>
          <p:cNvPr id="60421" name="Picture 2061" descr="paneth cell dist">
            <a:extLst>
              <a:ext uri="{FF2B5EF4-FFF2-40B4-BE49-F238E27FC236}">
                <a16:creationId xmlns:a16="http://schemas.microsoft.com/office/drawing/2014/main" id="{76509F1E-C6C4-4628-8046-92CD27F7A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572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P1010101">
            <a:extLst>
              <a:ext uri="{FF2B5EF4-FFF2-40B4-BE49-F238E27FC236}">
                <a16:creationId xmlns:a16="http://schemas.microsoft.com/office/drawing/2014/main" id="{0228FA3E-5BFB-4738-B4E0-A1E6C35E1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8172450" cy="56927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8" descr="P1010102">
            <a:extLst>
              <a:ext uri="{FF2B5EF4-FFF2-40B4-BE49-F238E27FC236}">
                <a16:creationId xmlns:a16="http://schemas.microsoft.com/office/drawing/2014/main" id="{9A9F6306-463E-43E9-87A0-D39969801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7388"/>
            <a:ext cx="7772400" cy="5483225"/>
          </a:xfrm>
          <a:prstGeom prst="rect">
            <a:avLst/>
          </a:prstGeom>
          <a:noFill/>
          <a:ln w="63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978DD2E3-78F4-47AB-9513-2FF8758F91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24525" y="2781300"/>
            <a:ext cx="3168650" cy="165735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 sz="1200"/>
          </a:p>
          <a:p>
            <a:pPr eaLnBrk="1" hangingPunct="1"/>
            <a:r>
              <a:rPr lang="en-GB" altLang="en-US" sz="2400"/>
              <a:t>Distance of tumour to mesorectal margin (CRM)</a:t>
            </a:r>
            <a:endParaRPr lang="en-US" altLang="en-US" sz="2400"/>
          </a:p>
        </p:txBody>
      </p:sp>
      <p:grpSp>
        <p:nvGrpSpPr>
          <p:cNvPr id="173059" name="Group 3">
            <a:extLst>
              <a:ext uri="{FF2B5EF4-FFF2-40B4-BE49-F238E27FC236}">
                <a16:creationId xmlns:a16="http://schemas.microsoft.com/office/drawing/2014/main" id="{555A5C0E-8900-4AFF-BBAA-C9B70338A742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22238" y="101600"/>
            <a:ext cx="5287962" cy="6596063"/>
            <a:chOff x="294" y="119"/>
            <a:chExt cx="2642" cy="3526"/>
          </a:xfrm>
        </p:grpSpPr>
        <p:pic>
          <p:nvPicPr>
            <p:cNvPr id="173063" name="Picture 4" descr="williams1">
              <a:extLst>
                <a:ext uri="{FF2B5EF4-FFF2-40B4-BE49-F238E27FC236}">
                  <a16:creationId xmlns:a16="http://schemas.microsoft.com/office/drawing/2014/main" id="{892E5947-A7CE-4E26-847E-A4A08A29DB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" y="1900"/>
              <a:ext cx="2641" cy="1745"/>
            </a:xfrm>
            <a:prstGeom prst="rect">
              <a:avLst/>
            </a:prstGeom>
            <a:noFill/>
            <a:ln w="635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3064" name="Picture 5" descr="P1010102">
              <a:extLst>
                <a:ext uri="{FF2B5EF4-FFF2-40B4-BE49-F238E27FC236}">
                  <a16:creationId xmlns:a16="http://schemas.microsoft.com/office/drawing/2014/main" id="{9DF15BED-2339-41A4-992A-4ED4504426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19"/>
              <a:ext cx="2641" cy="1784"/>
            </a:xfrm>
            <a:prstGeom prst="rect">
              <a:avLst/>
            </a:prstGeom>
            <a:noFill/>
            <a:ln w="635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3060" name="Line 6">
            <a:extLst>
              <a:ext uri="{FF2B5EF4-FFF2-40B4-BE49-F238E27FC236}">
                <a16:creationId xmlns:a16="http://schemas.microsoft.com/office/drawing/2014/main" id="{B8BB4802-02E6-44B8-8BC3-71ABE44DD8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6750" y="3767138"/>
            <a:ext cx="12700" cy="2682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3061" name="Line 7">
            <a:extLst>
              <a:ext uri="{FF2B5EF4-FFF2-40B4-BE49-F238E27FC236}">
                <a16:creationId xmlns:a16="http://schemas.microsoft.com/office/drawing/2014/main" id="{E3FFD5AC-F763-42B4-BCE8-275E1AE5D1A3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9350" y="376238"/>
            <a:ext cx="0" cy="25876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3062" name="Text Box 8">
            <a:extLst>
              <a:ext uri="{FF2B5EF4-FFF2-40B4-BE49-F238E27FC236}">
                <a16:creationId xmlns:a16="http://schemas.microsoft.com/office/drawing/2014/main" id="{BB7BF4D3-4CDB-4282-8757-EC9018EC9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716338"/>
            <a:ext cx="636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/>
              <a:t>3mm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AD463357-C013-4BF2-BFF4-A848A05963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458200" cy="11430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Local recurrence and CRM positivity</a:t>
            </a:r>
            <a:endParaRPr lang="en-US" altLang="en-US" sz="4000">
              <a:solidFill>
                <a:srgbClr val="FF0000"/>
              </a:solidFill>
            </a:endParaRPr>
          </a:p>
        </p:txBody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00A7E9F6-BF11-491C-BBD6-706698491B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1550" y="5084763"/>
            <a:ext cx="7056438" cy="1392237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800"/>
              <a:t>Rates of circumferential resection margin involvement vary between surgeons and predict outcomes in rectal cancer surgery. 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800"/>
              <a:t>Birbeck KF, Macklin CP, Tiffin NJ, Parsons W, Dixon MF, Mapstone NP, Abbott CR, Scott N, Finan PJ, Johnston D, Quirke P.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800"/>
              <a:t>Ann Surg. 2002 Apr;235(4):449-57. </a:t>
            </a:r>
          </a:p>
        </p:txBody>
      </p:sp>
      <p:sp>
        <p:nvSpPr>
          <p:cNvPr id="174084" name="Rectangle 4">
            <a:extLst>
              <a:ext uri="{FF2B5EF4-FFF2-40B4-BE49-F238E27FC236}">
                <a16:creationId xmlns:a16="http://schemas.microsoft.com/office/drawing/2014/main" id="{D33FB036-1919-4058-B2A9-786377D03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2276475"/>
            <a:ext cx="6818312" cy="2024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sz="900"/>
          </a:p>
          <a:p>
            <a:pPr eaLnBrk="1" hangingPunct="1"/>
            <a:r>
              <a:rPr lang="en-GB" altLang="en-US"/>
              <a:t>CRM +ve – 38.2 % recurrence rate</a:t>
            </a:r>
          </a:p>
          <a:p>
            <a:pPr eaLnBrk="1" hangingPunct="1"/>
            <a:endParaRPr lang="en-GB" altLang="en-US" sz="2400"/>
          </a:p>
          <a:p>
            <a:pPr eaLnBrk="1" hangingPunct="1"/>
            <a:r>
              <a:rPr lang="en-GB" altLang="en-US"/>
              <a:t>CRM –ve – 10.0 % recurrence rate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8" name="Picture 2">
            <a:extLst>
              <a:ext uri="{FF2B5EF4-FFF2-40B4-BE49-F238E27FC236}">
                <a16:creationId xmlns:a16="http://schemas.microsoft.com/office/drawing/2014/main" id="{3263144E-0AC5-42D4-87A1-976329B7BC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8870" t="23180" r="15188" b="6250"/>
          <a:stretch/>
        </p:blipFill>
        <p:spPr bwMode="auto">
          <a:xfrm>
            <a:off x="0" y="1039813"/>
            <a:ext cx="9144000" cy="477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4">
            <a:extLst>
              <a:ext uri="{FF2B5EF4-FFF2-40B4-BE49-F238E27FC236}">
                <a16:creationId xmlns:a16="http://schemas.microsoft.com/office/drawing/2014/main" id="{AD5D432B-60E8-456A-B03B-819916A08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857250"/>
            <a:ext cx="7848600" cy="58705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6131" name="Text Box 5">
            <a:extLst>
              <a:ext uri="{FF2B5EF4-FFF2-40B4-BE49-F238E27FC236}">
                <a16:creationId xmlns:a16="http://schemas.microsoft.com/office/drawing/2014/main" id="{3BF6998B-04A5-4D7A-A555-27A72E4DA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6425" y="146050"/>
            <a:ext cx="539115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rgbClr val="FF0000"/>
                </a:solidFill>
                <a:cs typeface="Arial" panose="020B0604020202020204" pitchFamily="34" charset="0"/>
              </a:rPr>
              <a:t>Plane of surgical excision</a:t>
            </a:r>
            <a:endParaRPr lang="en-US" altLang="en-US" sz="36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>
            <a:extLst>
              <a:ext uri="{FF2B5EF4-FFF2-40B4-BE49-F238E27FC236}">
                <a16:creationId xmlns:a16="http://schemas.microsoft.com/office/drawing/2014/main" id="{D3AB1A1F-AF00-4464-B367-3D049BC34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628775"/>
            <a:ext cx="8964613" cy="2997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8179" name="Text Box 3">
            <a:extLst>
              <a:ext uri="{FF2B5EF4-FFF2-40B4-BE49-F238E27FC236}">
                <a16:creationId xmlns:a16="http://schemas.microsoft.com/office/drawing/2014/main" id="{6AE83257-9483-4BF5-8ED0-CE91F7F21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" y="549275"/>
            <a:ext cx="8807450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800" dirty="0">
                <a:solidFill>
                  <a:srgbClr val="FF0000"/>
                </a:solidFill>
                <a:latin typeface="+mn-lt"/>
              </a:rPr>
              <a:t>Non-peritonealised (‘circumferential’) resection margin</a:t>
            </a:r>
            <a:endParaRPr lang="en-US" altLang="en-US" sz="2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7156" name="Rectangle 4">
            <a:extLst>
              <a:ext uri="{FF2B5EF4-FFF2-40B4-BE49-F238E27FC236}">
                <a16:creationId xmlns:a16="http://schemas.microsoft.com/office/drawing/2014/main" id="{A88822C3-B983-42BA-9ECC-67706B46F8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35150" y="5084763"/>
            <a:ext cx="5473700" cy="1619250"/>
          </a:xfrm>
        </p:spPr>
        <p:txBody>
          <a:bodyPr/>
          <a:lstStyle/>
          <a:p>
            <a:pPr eaLnBrk="1" hangingPunct="1"/>
            <a:r>
              <a:rPr lang="en-GB" altLang="en-US" sz="2800"/>
              <a:t>Caecum and ascending colon</a:t>
            </a:r>
          </a:p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 sz="2800"/>
              <a:t>“Mesenteric margin”</a:t>
            </a:r>
            <a:endParaRPr lang="en-US" altLang="en-US" sz="280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178" name="Group 2">
            <a:extLst>
              <a:ext uri="{FF2B5EF4-FFF2-40B4-BE49-F238E27FC236}">
                <a16:creationId xmlns:a16="http://schemas.microsoft.com/office/drawing/2014/main" id="{01E76107-5648-4525-B56C-37B61B401B75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1341438"/>
            <a:ext cx="8258175" cy="4673600"/>
            <a:chOff x="295" y="845"/>
            <a:chExt cx="5202" cy="2944"/>
          </a:xfrm>
        </p:grpSpPr>
        <p:graphicFrame>
          <p:nvGraphicFramePr>
            <p:cNvPr id="178180" name="Object 3">
              <a:extLst>
                <a:ext uri="{FF2B5EF4-FFF2-40B4-BE49-F238E27FC236}">
                  <a16:creationId xmlns:a16="http://schemas.microsoft.com/office/drawing/2014/main" id="{44AD2BF7-FB75-485F-87EB-5B86791E512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5" y="845"/>
            <a:ext cx="5202" cy="29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185" name="Image" r:id="rId4" imgW="9714286" imgH="5498413" progId="Photoshop.Image.6">
                    <p:embed/>
                  </p:oleObj>
                </mc:Choice>
                <mc:Fallback>
                  <p:oleObj name="Image" r:id="rId4" imgW="9714286" imgH="5498413" progId="Photoshop.Image.6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" y="845"/>
                          <a:ext cx="5202" cy="2944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prstDash val="sysDot"/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8181" name="Line 4">
              <a:extLst>
                <a:ext uri="{FF2B5EF4-FFF2-40B4-BE49-F238E27FC236}">
                  <a16:creationId xmlns:a16="http://schemas.microsoft.com/office/drawing/2014/main" id="{9F99192A-CAC3-4F6D-B82F-05C00F4001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387"/>
              <a:ext cx="0" cy="63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8182" name="Line 5">
              <a:extLst>
                <a:ext uri="{FF2B5EF4-FFF2-40B4-BE49-F238E27FC236}">
                  <a16:creationId xmlns:a16="http://schemas.microsoft.com/office/drawing/2014/main" id="{272F83B7-BF7A-4F99-9957-E219D572C2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4" y="3022"/>
              <a:ext cx="2449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8179" name="Text Box 6">
            <a:extLst>
              <a:ext uri="{FF2B5EF4-FFF2-40B4-BE49-F238E27FC236}">
                <a16:creationId xmlns:a16="http://schemas.microsoft.com/office/drawing/2014/main" id="{5E977E8D-8E74-499C-B713-72E2544E8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63" y="374650"/>
            <a:ext cx="6264275" cy="95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rgbClr val="FF0000"/>
                </a:solidFill>
                <a:cs typeface="Arial" panose="020B0604020202020204" pitchFamily="34" charset="0"/>
              </a:rPr>
              <a:t>Distance of extramural spread beyond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rgbClr val="FF0000"/>
                </a:solidFill>
                <a:cs typeface="Arial" panose="020B0604020202020204" pitchFamily="34" charset="0"/>
              </a:rPr>
              <a:t>the muscularis propria</a:t>
            </a:r>
            <a:endParaRPr lang="en-US" altLang="en-US" sz="28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2">
            <a:extLst>
              <a:ext uri="{FF2B5EF4-FFF2-40B4-BE49-F238E27FC236}">
                <a16:creationId xmlns:a16="http://schemas.microsoft.com/office/drawing/2014/main" id="{81C07EEC-2D6B-459E-9147-65AC85000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9897" t="18182" r="23516" b="7954"/>
          <a:stretch/>
        </p:blipFill>
        <p:spPr bwMode="auto">
          <a:xfrm>
            <a:off x="890588" y="727075"/>
            <a:ext cx="7362825" cy="5403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6" name="Picture 2">
            <a:extLst>
              <a:ext uri="{FF2B5EF4-FFF2-40B4-BE49-F238E27FC236}">
                <a16:creationId xmlns:a16="http://schemas.microsoft.com/office/drawing/2014/main" id="{B8796BB7-0C21-4157-827E-EEB89B7BB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9623" t="19318" r="23424" b="7630"/>
          <a:stretch/>
        </p:blipFill>
        <p:spPr bwMode="auto">
          <a:xfrm>
            <a:off x="866775" y="757238"/>
            <a:ext cx="7410450" cy="534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igure 1 Nat">
            <a:extLst>
              <a:ext uri="{FF2B5EF4-FFF2-40B4-BE49-F238E27FC236}">
                <a16:creationId xmlns:a16="http://schemas.microsoft.com/office/drawing/2014/main" id="{C1A406D1-9E52-4064-81DA-8AF36395B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990600"/>
            <a:ext cx="8610600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4">
            <a:extLst>
              <a:ext uri="{FF2B5EF4-FFF2-40B4-BE49-F238E27FC236}">
                <a16:creationId xmlns:a16="http://schemas.microsoft.com/office/drawing/2014/main" id="{CFB18118-F252-43F2-AAFF-2681DD8FF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667375"/>
            <a:ext cx="7162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1444" name="Rectangle 5">
            <a:extLst>
              <a:ext uri="{FF2B5EF4-FFF2-40B4-BE49-F238E27FC236}">
                <a16:creationId xmlns:a16="http://schemas.microsoft.com/office/drawing/2014/main" id="{9D22FD4B-5548-4F92-81EC-1144586D3C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638800" cy="5334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 sz="2800">
                <a:solidFill>
                  <a:srgbClr val="FF0000"/>
                </a:solidFill>
              </a:rPr>
              <a:t>Stem cells and proliferation</a:t>
            </a:r>
          </a:p>
        </p:txBody>
      </p:sp>
      <p:sp>
        <p:nvSpPr>
          <p:cNvPr id="61445" name="Rectangle 6">
            <a:extLst>
              <a:ext uri="{FF2B5EF4-FFF2-40B4-BE49-F238E27FC236}">
                <a16:creationId xmlns:a16="http://schemas.microsoft.com/office/drawing/2014/main" id="{A0B410EF-B871-42EA-98ED-A0EE418EBF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4495800"/>
            <a:ext cx="8229600" cy="1828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GB" altLang="en-US" sz="400"/>
          </a:p>
          <a:p>
            <a:pPr eaLnBrk="1" hangingPunct="1">
              <a:lnSpc>
                <a:spcPct val="90000"/>
              </a:lnSpc>
            </a:pPr>
            <a:r>
              <a:rPr lang="en-GB" altLang="en-US" sz="1600"/>
              <a:t>Stem cells lie at crypt bases</a:t>
            </a:r>
            <a:endParaRPr lang="en-GB" altLang="en-US" sz="2800"/>
          </a:p>
          <a:p>
            <a:pPr eaLnBrk="1" hangingPunct="1">
              <a:lnSpc>
                <a:spcPct val="90000"/>
              </a:lnSpc>
            </a:pPr>
            <a:r>
              <a:rPr lang="en-GB" altLang="en-US" sz="1600"/>
              <a:t>Most cells migrate up crypt, differentiate and finally die by apoptosis at villous tips or in colonic surface epithelium.</a:t>
            </a:r>
            <a:endParaRPr lang="en-GB" altLang="en-US" sz="2800"/>
          </a:p>
          <a:p>
            <a:pPr eaLnBrk="1" hangingPunct="1">
              <a:lnSpc>
                <a:spcPct val="90000"/>
              </a:lnSpc>
            </a:pPr>
            <a:r>
              <a:rPr lang="en-GB" altLang="en-US" sz="1600"/>
              <a:t>Paneth cells + stem cells remain at crypt base.</a:t>
            </a:r>
            <a:endParaRPr lang="en-GB" altLang="en-US" sz="2800"/>
          </a:p>
          <a:p>
            <a:pPr eaLnBrk="1" hangingPunct="1">
              <a:lnSpc>
                <a:spcPct val="90000"/>
              </a:lnSpc>
            </a:pPr>
            <a:r>
              <a:rPr lang="en-GB" altLang="en-US" sz="1600"/>
              <a:t>Transit times:</a:t>
            </a:r>
          </a:p>
          <a:p>
            <a:pPr lvl="3" eaLnBrk="1" hangingPunct="1">
              <a:lnSpc>
                <a:spcPct val="90000"/>
              </a:lnSpc>
            </a:pPr>
            <a:r>
              <a:rPr lang="en-GB" altLang="en-US" sz="1600"/>
              <a:t>Colonic crypt -   2-7 days.</a:t>
            </a:r>
          </a:p>
          <a:p>
            <a:pPr lvl="3" eaLnBrk="1" hangingPunct="1">
              <a:lnSpc>
                <a:spcPct val="90000"/>
              </a:lnSpc>
            </a:pPr>
            <a:r>
              <a:rPr lang="en-GB" altLang="en-US" sz="1600"/>
              <a:t>Small intestinal crypt to villus tip -  5-6 days.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65A820EA-FF4B-4114-98F8-6C67C90E64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03575" y="188913"/>
            <a:ext cx="2890838" cy="777875"/>
          </a:xfrm>
        </p:spPr>
        <p:txBody>
          <a:bodyPr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References</a:t>
            </a:r>
            <a:endParaRPr lang="en-US" altLang="en-US" sz="4000">
              <a:solidFill>
                <a:srgbClr val="FF0000"/>
              </a:solidFill>
            </a:endParaRP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E5FA4DB3-A483-45FA-993F-BC20AFC363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125538"/>
            <a:ext cx="8207375" cy="52562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2400"/>
              <a:t>General GI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000"/>
              <a:t>Morson and Dawson’s Gastrointestinal Pathology Shepherd </a:t>
            </a:r>
            <a:r>
              <a:rPr lang="en-GB" altLang="en-US" sz="2000" i="1"/>
              <a:t>et al</a:t>
            </a:r>
            <a:r>
              <a:rPr lang="en-GB" altLang="en-US" sz="2000"/>
              <a:t>.  5</a:t>
            </a:r>
            <a:r>
              <a:rPr lang="en-GB" altLang="en-US" sz="2000" baseline="30000"/>
              <a:t>th</a:t>
            </a:r>
            <a:r>
              <a:rPr lang="en-GB" altLang="en-US" sz="2000"/>
              <a:t> Edition. Wiley-Blackwell</a:t>
            </a:r>
          </a:p>
          <a:p>
            <a:pPr eaLnBrk="1" hangingPunct="1">
              <a:lnSpc>
                <a:spcPct val="90000"/>
              </a:lnSpc>
            </a:pPr>
            <a:endParaRPr lang="en-GB" altLang="en-US" sz="1000"/>
          </a:p>
          <a:p>
            <a:pPr eaLnBrk="1" hangingPunct="1">
              <a:lnSpc>
                <a:spcPct val="90000"/>
              </a:lnSpc>
            </a:pPr>
            <a:r>
              <a:rPr lang="en-GB" altLang="en-US" sz="2400"/>
              <a:t>Biopsy interpretation guidelines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Inflammatory bowel disease biopsies: updated British Society of Gastroenterology reporting guidelines 2013</a:t>
            </a:r>
            <a:endParaRPr lang="en-GB" altLang="en-US" sz="2000"/>
          </a:p>
          <a:p>
            <a:pPr eaLnBrk="1" hangingPunct="1">
              <a:lnSpc>
                <a:spcPct val="90000"/>
              </a:lnSpc>
            </a:pPr>
            <a:endParaRPr lang="en-GB" altLang="en-US" sz="1000"/>
          </a:p>
          <a:p>
            <a:pPr eaLnBrk="1" hangingPunct="1">
              <a:lnSpc>
                <a:spcPct val="90000"/>
              </a:lnSpc>
            </a:pPr>
            <a:r>
              <a:rPr lang="en-GB" altLang="en-US" sz="2400"/>
              <a:t>Colorectal cancer specimen reporting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000"/>
              <a:t>Dataset for histopathological reporting of colorectal cancer 2018 – download from www.rcpath.org</a:t>
            </a:r>
            <a:endParaRPr lang="en-US" altLang="en-US" sz="2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62D843ED-F768-432A-A2A0-9CCFE7B650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96975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How and why do we make new crypts?</a:t>
            </a:r>
            <a:endParaRPr lang="en-US" altLang="en-US" sz="4000">
              <a:solidFill>
                <a:srgbClr val="FF0000"/>
              </a:solidFill>
            </a:endParaRPr>
          </a:p>
        </p:txBody>
      </p:sp>
      <p:sp>
        <p:nvSpPr>
          <p:cNvPr id="62467" name="Rectangle 4">
            <a:extLst>
              <a:ext uri="{FF2B5EF4-FFF2-40B4-BE49-F238E27FC236}">
                <a16:creationId xmlns:a16="http://schemas.microsoft.com/office/drawing/2014/main" id="{5AAFBDF6-9D48-418D-AB93-ECB2A0E9FA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90800" y="2997200"/>
            <a:ext cx="3960813" cy="22320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 sz="1600"/>
          </a:p>
          <a:p>
            <a:pPr eaLnBrk="1" hangingPunct="1"/>
            <a:r>
              <a:rPr lang="en-GB" altLang="en-US"/>
              <a:t>During growth</a:t>
            </a:r>
          </a:p>
          <a:p>
            <a:pPr eaLnBrk="1" hangingPunct="1"/>
            <a:endParaRPr lang="en-GB" altLang="en-US" sz="2000"/>
          </a:p>
          <a:p>
            <a:pPr eaLnBrk="1" hangingPunct="1"/>
            <a:r>
              <a:rPr lang="en-GB" altLang="en-US"/>
              <a:t>Following damage</a:t>
            </a:r>
            <a:endParaRPr lang="en-US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5">
            <a:extLst>
              <a:ext uri="{FF2B5EF4-FFF2-40B4-BE49-F238E27FC236}">
                <a16:creationId xmlns:a16="http://schemas.microsoft.com/office/drawing/2014/main" id="{ABE36EA1-A6B7-4B25-BEA7-468811EFD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75" y="2349500"/>
            <a:ext cx="201612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/>
              <a:t>Crypt fission</a:t>
            </a:r>
            <a:endParaRPr lang="en-US" altLang="en-US" sz="4400"/>
          </a:p>
        </p:txBody>
      </p:sp>
      <p:pic>
        <p:nvPicPr>
          <p:cNvPr id="234503" name="Splittingcrypt.avi">
            <a:hlinkClick r:id="" action="ppaction://media"/>
            <a:extLst>
              <a:ext uri="{FF2B5EF4-FFF2-40B4-BE49-F238E27FC236}">
                <a16:creationId xmlns:a16="http://schemas.microsoft.com/office/drawing/2014/main" id="{71303DC0-9C17-484C-9BFC-0E181B4C3B3A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61912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4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45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50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450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1036">
            <a:extLst>
              <a:ext uri="{FF2B5EF4-FFF2-40B4-BE49-F238E27FC236}">
                <a16:creationId xmlns:a16="http://schemas.microsoft.com/office/drawing/2014/main" id="{6C7C3075-B724-4B35-B7EC-99277D5C3B54}"/>
              </a:ext>
            </a:extLst>
          </p:cNvPr>
          <p:cNvGrpSpPr>
            <a:grpSpLocks/>
          </p:cNvGrpSpPr>
          <p:nvPr/>
        </p:nvGrpSpPr>
        <p:grpSpPr bwMode="auto">
          <a:xfrm>
            <a:off x="-71438" y="-193675"/>
            <a:ext cx="9288463" cy="7245350"/>
            <a:chOff x="-45" y="-122"/>
            <a:chExt cx="5851" cy="4564"/>
          </a:xfrm>
        </p:grpSpPr>
        <p:sp>
          <p:nvSpPr>
            <p:cNvPr id="64515" name="Rectangle 1029">
              <a:extLst>
                <a:ext uri="{FF2B5EF4-FFF2-40B4-BE49-F238E27FC236}">
                  <a16:creationId xmlns:a16="http://schemas.microsoft.com/office/drawing/2014/main" id="{FA7C38E9-63B4-49B5-AB2B-BC4F8D323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5" y="-122"/>
              <a:ext cx="5851" cy="456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pic>
          <p:nvPicPr>
            <p:cNvPr id="64516" name="Picture 1028">
              <a:extLst>
                <a:ext uri="{FF2B5EF4-FFF2-40B4-BE49-F238E27FC236}">
                  <a16:creationId xmlns:a16="http://schemas.microsoft.com/office/drawing/2014/main" id="{3214D90F-A711-43EB-A08D-709572490B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210"/>
              <a:ext cx="4536" cy="3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4517" name="Text Box 1031">
              <a:extLst>
                <a:ext uri="{FF2B5EF4-FFF2-40B4-BE49-F238E27FC236}">
                  <a16:creationId xmlns:a16="http://schemas.microsoft.com/office/drawing/2014/main" id="{309B6203-500B-4AFD-B299-5FA367D2B1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2614"/>
              <a:ext cx="1751" cy="1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/>
                <a:t>Crypt cycle: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24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/>
                <a:t>Mouse colon (neonate)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/>
                <a:t>	17 days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000"/>
                <a:t>	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4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/>
                <a:t>Human colon (adult)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/>
                <a:t>	9-18 years.</a:t>
              </a:r>
              <a:endParaRPr lang="en-US" altLang="en-US" sz="2000"/>
            </a:p>
          </p:txBody>
        </p:sp>
        <p:sp>
          <p:nvSpPr>
            <p:cNvPr id="64518" name="Oval 1033">
              <a:extLst>
                <a:ext uri="{FF2B5EF4-FFF2-40B4-BE49-F238E27FC236}">
                  <a16:creationId xmlns:a16="http://schemas.microsoft.com/office/drawing/2014/main" id="{785017BF-ACBF-4636-9131-77179CE38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8" y="1344"/>
              <a:ext cx="1225" cy="136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64519" name="Oval 1034">
              <a:extLst>
                <a:ext uri="{FF2B5EF4-FFF2-40B4-BE49-F238E27FC236}">
                  <a16:creationId xmlns:a16="http://schemas.microsoft.com/office/drawing/2014/main" id="{D39C1D96-6E49-480F-A98D-D2CEF40CC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1" y="1933"/>
              <a:ext cx="272" cy="40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64520" name="Oval 1035">
              <a:extLst>
                <a:ext uri="{FF2B5EF4-FFF2-40B4-BE49-F238E27FC236}">
                  <a16:creationId xmlns:a16="http://schemas.microsoft.com/office/drawing/2014/main" id="{63D5A3F2-062F-4B0A-9FAB-910AF2909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2" y="1706"/>
              <a:ext cx="181" cy="22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8">
            <a:extLst>
              <a:ext uri="{FF2B5EF4-FFF2-40B4-BE49-F238E27FC236}">
                <a16:creationId xmlns:a16="http://schemas.microsoft.com/office/drawing/2014/main" id="{8216FBF7-3932-44E6-BEF7-9C870564EBC3}"/>
              </a:ext>
            </a:extLst>
          </p:cNvPr>
          <p:cNvGrpSpPr>
            <a:grpSpLocks/>
          </p:cNvGrpSpPr>
          <p:nvPr/>
        </p:nvGrpSpPr>
        <p:grpSpPr bwMode="auto">
          <a:xfrm>
            <a:off x="57150" y="1052513"/>
            <a:ext cx="9029700" cy="4752975"/>
            <a:chOff x="-77" y="663"/>
            <a:chExt cx="5688" cy="2994"/>
          </a:xfrm>
        </p:grpSpPr>
        <p:pic>
          <p:nvPicPr>
            <p:cNvPr id="65539" name="Picture 2" descr="PIC00078">
              <a:extLst>
                <a:ext uri="{FF2B5EF4-FFF2-40B4-BE49-F238E27FC236}">
                  <a16:creationId xmlns:a16="http://schemas.microsoft.com/office/drawing/2014/main" id="{2ECE783F-5813-4103-8F76-0085B7CC96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663"/>
              <a:ext cx="3259" cy="29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540" name="Picture 7" descr="P4300027a">
              <a:extLst>
                <a:ext uri="{FF2B5EF4-FFF2-40B4-BE49-F238E27FC236}">
                  <a16:creationId xmlns:a16="http://schemas.microsoft.com/office/drawing/2014/main" id="{05D1FA17-720E-4CE7-AE71-783BA743C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7" y="663"/>
              <a:ext cx="2391" cy="299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Group 7">
            <a:extLst>
              <a:ext uri="{FF2B5EF4-FFF2-40B4-BE49-F238E27FC236}">
                <a16:creationId xmlns:a16="http://schemas.microsoft.com/office/drawing/2014/main" id="{B7968624-1250-4A77-AD9E-79764B4843C1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88913"/>
            <a:ext cx="4906963" cy="3024187"/>
            <a:chOff x="466" y="346"/>
            <a:chExt cx="3091" cy="1905"/>
          </a:xfrm>
        </p:grpSpPr>
        <p:pic>
          <p:nvPicPr>
            <p:cNvPr id="66568" name="Picture 3" descr="P5090016">
              <a:extLst>
                <a:ext uri="{FF2B5EF4-FFF2-40B4-BE49-F238E27FC236}">
                  <a16:creationId xmlns:a16="http://schemas.microsoft.com/office/drawing/2014/main" id="{DC3FC4DB-FFAC-4EBE-B8D3-6E13389683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" y="346"/>
              <a:ext cx="1522" cy="1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69" name="Picture 4" descr="P5090017">
              <a:extLst>
                <a:ext uri="{FF2B5EF4-FFF2-40B4-BE49-F238E27FC236}">
                  <a16:creationId xmlns:a16="http://schemas.microsoft.com/office/drawing/2014/main" id="{83175999-44B6-4535-8D37-1297ADAE95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5" y="346"/>
              <a:ext cx="1522" cy="1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563" name="Group 8">
            <a:extLst>
              <a:ext uri="{FF2B5EF4-FFF2-40B4-BE49-F238E27FC236}">
                <a16:creationId xmlns:a16="http://schemas.microsoft.com/office/drawing/2014/main" id="{B19C6ABD-5231-4358-A20B-E60EFAD6B6B6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3573463"/>
            <a:ext cx="4919663" cy="3030537"/>
            <a:chOff x="465" y="2303"/>
            <a:chExt cx="3099" cy="1909"/>
          </a:xfrm>
        </p:grpSpPr>
        <p:pic>
          <p:nvPicPr>
            <p:cNvPr id="66566" name="Picture 5" descr="27">
              <a:extLst>
                <a:ext uri="{FF2B5EF4-FFF2-40B4-BE49-F238E27FC236}">
                  <a16:creationId xmlns:a16="http://schemas.microsoft.com/office/drawing/2014/main" id="{6A8F09F7-B330-4406-85A8-D6828F43CA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" y="2307"/>
              <a:ext cx="1522" cy="1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67" name="Picture 6" descr="43">
              <a:extLst>
                <a:ext uri="{FF2B5EF4-FFF2-40B4-BE49-F238E27FC236}">
                  <a16:creationId xmlns:a16="http://schemas.microsoft.com/office/drawing/2014/main" id="{FD7353F6-73B0-4B36-A858-2A66B315B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bright="-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2" y="2303"/>
              <a:ext cx="1522" cy="1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564" name="Text Box 9">
            <a:extLst>
              <a:ext uri="{FF2B5EF4-FFF2-40B4-BE49-F238E27FC236}">
                <a16:creationId xmlns:a16="http://schemas.microsoft.com/office/drawing/2014/main" id="{E506159A-E73E-421A-91FA-775D1FAFC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1125538"/>
            <a:ext cx="28082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Crypt fission in inflammation (ulcerative colitis)</a:t>
            </a:r>
            <a:endParaRPr lang="en-US" altLang="en-US" sz="2400"/>
          </a:p>
        </p:txBody>
      </p:sp>
      <p:sp>
        <p:nvSpPr>
          <p:cNvPr id="66565" name="Text Box 10">
            <a:extLst>
              <a:ext uri="{FF2B5EF4-FFF2-40B4-BE49-F238E27FC236}">
                <a16:creationId xmlns:a16="http://schemas.microsoft.com/office/drawing/2014/main" id="{8DE9C3C2-F49F-4C04-85A1-E1147C9C9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4508500"/>
            <a:ext cx="28082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Crypt fission in neoplasia (tubular adenoma)</a:t>
            </a:r>
            <a:endParaRPr lang="en-US" altLang="en-US"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028">
            <a:extLst>
              <a:ext uri="{FF2B5EF4-FFF2-40B4-BE49-F238E27FC236}">
                <a16:creationId xmlns:a16="http://schemas.microsoft.com/office/drawing/2014/main" id="{2E4DF1AB-A0FA-4A6B-8D89-4F6CBD4B0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34000"/>
            <a:ext cx="21066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b="1"/>
              <a:t>Normal crypts: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 b="1"/>
              <a:t>Symmetrical fission</a:t>
            </a:r>
            <a:endParaRPr lang="en-GB" altLang="en-US" sz="2000" b="1"/>
          </a:p>
        </p:txBody>
      </p:sp>
      <p:sp>
        <p:nvSpPr>
          <p:cNvPr id="67587" name="Text Box 1029">
            <a:extLst>
              <a:ext uri="{FF2B5EF4-FFF2-40B4-BE49-F238E27FC236}">
                <a16:creationId xmlns:a16="http://schemas.microsoft.com/office/drawing/2014/main" id="{2C90FB9F-1615-4674-B5DC-DDA323E6E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5334000"/>
            <a:ext cx="25558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b="1"/>
              <a:t>Adenomatous crypt: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 b="1"/>
              <a:t>Asymmetrical branching</a:t>
            </a:r>
            <a:endParaRPr lang="en-GB" altLang="en-US" sz="2000" b="1"/>
          </a:p>
        </p:txBody>
      </p:sp>
      <p:sp>
        <p:nvSpPr>
          <p:cNvPr id="67588" name="Text Box 1030">
            <a:extLst>
              <a:ext uri="{FF2B5EF4-FFF2-40B4-BE49-F238E27FC236}">
                <a16:creationId xmlns:a16="http://schemas.microsoft.com/office/drawing/2014/main" id="{9BD17FE7-46BC-4032-BE2C-1C30EE04B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0" y="5334000"/>
            <a:ext cx="2241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b="1"/>
              <a:t>Adenomatous crypt: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 b="1"/>
              <a:t>Multiple budding</a:t>
            </a:r>
            <a:r>
              <a:rPr lang="en-GB" altLang="en-US" sz="2000" b="1"/>
              <a:t> </a:t>
            </a:r>
          </a:p>
        </p:txBody>
      </p:sp>
      <p:grpSp>
        <p:nvGrpSpPr>
          <p:cNvPr id="67589" name="Group 1035">
            <a:extLst>
              <a:ext uri="{FF2B5EF4-FFF2-40B4-BE49-F238E27FC236}">
                <a16:creationId xmlns:a16="http://schemas.microsoft.com/office/drawing/2014/main" id="{12877AC4-0E79-4318-B0D7-8A537617A20B}"/>
              </a:ext>
            </a:extLst>
          </p:cNvPr>
          <p:cNvGrpSpPr>
            <a:grpSpLocks/>
          </p:cNvGrpSpPr>
          <p:nvPr/>
        </p:nvGrpSpPr>
        <p:grpSpPr bwMode="auto">
          <a:xfrm>
            <a:off x="0" y="990600"/>
            <a:ext cx="8877300" cy="3963988"/>
            <a:chOff x="-24" y="479"/>
            <a:chExt cx="5784" cy="2592"/>
          </a:xfrm>
        </p:grpSpPr>
        <p:pic>
          <p:nvPicPr>
            <p:cNvPr id="67591" name="Picture 1031">
              <a:extLst>
                <a:ext uri="{FF2B5EF4-FFF2-40B4-BE49-F238E27FC236}">
                  <a16:creationId xmlns:a16="http://schemas.microsoft.com/office/drawing/2014/main" id="{E1C8C9FB-6E25-4B29-86F0-A3AC60BA57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" y="479"/>
              <a:ext cx="2297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2" name="Picture 1032">
              <a:extLst>
                <a:ext uri="{FF2B5EF4-FFF2-40B4-BE49-F238E27FC236}">
                  <a16:creationId xmlns:a16="http://schemas.microsoft.com/office/drawing/2014/main" id="{0A99A514-97F5-42FB-8A75-13DF7D6FE9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5" y="479"/>
              <a:ext cx="1915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3" name="Picture 1033">
              <a:extLst>
                <a:ext uri="{FF2B5EF4-FFF2-40B4-BE49-F238E27FC236}">
                  <a16:creationId xmlns:a16="http://schemas.microsoft.com/office/drawing/2014/main" id="{4B69B06F-B379-4958-B27F-BB564A191B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3" y="480"/>
              <a:ext cx="1552" cy="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7590" name="Text Box 1034">
            <a:extLst>
              <a:ext uri="{FF2B5EF4-FFF2-40B4-BE49-F238E27FC236}">
                <a16:creationId xmlns:a16="http://schemas.microsoft.com/office/drawing/2014/main" id="{D792544E-7CB5-41E9-88DD-F2AC61314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2350" y="152400"/>
            <a:ext cx="4781550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rgbClr val="FF0000"/>
                </a:solidFill>
              </a:rPr>
              <a:t>Crypt fission – whole mounts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>
            <a:extLst>
              <a:ext uri="{FF2B5EF4-FFF2-40B4-BE49-F238E27FC236}">
                <a16:creationId xmlns:a16="http://schemas.microsoft.com/office/drawing/2014/main" id="{58A09AE2-80B9-49F3-970D-D0B58841B2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rgbClr val="FF0000"/>
                </a:solidFill>
              </a:rPr>
              <a:t>OVERVIEW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50179" name="Rectangle 5">
            <a:extLst>
              <a:ext uri="{FF2B5EF4-FFF2-40B4-BE49-F238E27FC236}">
                <a16:creationId xmlns:a16="http://schemas.microsoft.com/office/drawing/2014/main" id="{D1461BBF-FB10-42EB-BBE5-2CB9B13BB4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143000"/>
            <a:ext cx="7775575" cy="458946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 sz="2800"/>
              <a:t>Intestinal crypt – physiology and histology</a:t>
            </a:r>
            <a:endParaRPr lang="en-GB" altLang="en-US" sz="900"/>
          </a:p>
          <a:p>
            <a:pPr eaLnBrk="1" hangingPunct="1"/>
            <a:r>
              <a:rPr lang="en-GB" altLang="en-US" sz="2800"/>
              <a:t>Variations in normal small and large intestinal morphology</a:t>
            </a:r>
            <a:endParaRPr lang="en-GB" altLang="en-US" sz="900"/>
          </a:p>
          <a:p>
            <a:pPr eaLnBrk="1" hangingPunct="1"/>
            <a:r>
              <a:rPr lang="en-GB" altLang="en-US" sz="2800"/>
              <a:t>Metaplasia/heterotopia</a:t>
            </a:r>
            <a:endParaRPr lang="en-GB" altLang="en-US" sz="900"/>
          </a:p>
          <a:p>
            <a:pPr eaLnBrk="1" hangingPunct="1"/>
            <a:r>
              <a:rPr lang="en-GB" altLang="en-US" sz="2800"/>
              <a:t>Inflammatory pathology</a:t>
            </a:r>
          </a:p>
          <a:p>
            <a:pPr lvl="2" eaLnBrk="1" hangingPunct="1"/>
            <a:r>
              <a:rPr lang="en-GB" altLang="en-US"/>
              <a:t>Coeliac disease</a:t>
            </a:r>
          </a:p>
          <a:p>
            <a:pPr lvl="2" eaLnBrk="1" hangingPunct="1"/>
            <a:r>
              <a:rPr lang="en-GB" altLang="en-US"/>
              <a:t>Inflammatory bowel disease</a:t>
            </a:r>
            <a:endParaRPr lang="en-GB" altLang="en-US" sz="900"/>
          </a:p>
          <a:p>
            <a:pPr eaLnBrk="1" hangingPunct="1"/>
            <a:r>
              <a:rPr lang="en-GB" altLang="en-US" sz="2800"/>
              <a:t>Polyps</a:t>
            </a:r>
            <a:endParaRPr lang="en-GB" altLang="en-US" sz="900"/>
          </a:p>
          <a:p>
            <a:pPr eaLnBrk="1" hangingPunct="1"/>
            <a:r>
              <a:rPr lang="en-GB" altLang="en-US" sz="2800"/>
              <a:t>Adenocarcinoma</a:t>
            </a:r>
          </a:p>
          <a:p>
            <a:pPr eaLnBrk="1" hangingPunct="1"/>
            <a:endParaRPr lang="en-GB" altLang="en-US" sz="2800"/>
          </a:p>
          <a:p>
            <a:pPr lvl="3" eaLnBrk="1" hangingPunct="1"/>
            <a:endParaRPr lang="en-GB" altLang="en-US"/>
          </a:p>
          <a:p>
            <a:pPr eaLnBrk="1" hangingPunct="1"/>
            <a:endParaRPr lang="en-US" altLang="en-US" sz="2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36ACF830-CD12-48DB-BCF8-2E1E21C2BE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Is the crypt architecture normal?</a:t>
            </a:r>
            <a:endParaRPr lang="en-US" altLang="en-US" sz="4000">
              <a:solidFill>
                <a:srgbClr val="FF0000"/>
              </a:solidFill>
            </a:endParaRP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957159DD-0759-4E5B-8B0F-937141DDFE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1550" y="4724400"/>
            <a:ext cx="7416800" cy="187166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 sz="2400"/>
              <a:t>Allowed one branched crypt per 1mm (approx 1 per x 20 field).</a:t>
            </a:r>
          </a:p>
          <a:p>
            <a:pPr eaLnBrk="1" hangingPunct="1"/>
            <a:endParaRPr lang="en-GB" altLang="en-US" sz="900"/>
          </a:p>
          <a:p>
            <a:pPr eaLnBrk="1" hangingPunct="1"/>
            <a:r>
              <a:rPr lang="en-GB" altLang="en-US" sz="2400"/>
              <a:t>Slightly more crypt distortion in the distal rectum</a:t>
            </a:r>
            <a:endParaRPr lang="en-US" altLang="en-US" sz="2400"/>
          </a:p>
        </p:txBody>
      </p:sp>
      <p:pic>
        <p:nvPicPr>
          <p:cNvPr id="68612" name="Picture 4" descr="PIC00078">
            <a:extLst>
              <a:ext uri="{FF2B5EF4-FFF2-40B4-BE49-F238E27FC236}">
                <a16:creationId xmlns:a16="http://schemas.microsoft.com/office/drawing/2014/main" id="{9D9A1555-8828-4FFA-828D-626207CB6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1196975"/>
            <a:ext cx="3671887" cy="3373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DA3584C2-B098-47E3-81B0-C6D18B9645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pPr eaLnBrk="1" hangingPunct="1"/>
            <a:br>
              <a:rPr lang="en-GB" altLang="en-US" sz="4000"/>
            </a:br>
            <a:r>
              <a:rPr lang="en-GB" altLang="en-US" sz="4000">
                <a:solidFill>
                  <a:srgbClr val="FF0000"/>
                </a:solidFill>
              </a:rPr>
              <a:t>Mucosa Associated lymphoid tissue (MALT)</a:t>
            </a:r>
            <a:br>
              <a:rPr lang="en-GB" altLang="en-US" sz="4000">
                <a:solidFill>
                  <a:srgbClr val="FF0000"/>
                </a:solidFill>
              </a:rPr>
            </a:br>
            <a:br>
              <a:rPr lang="en-GB" altLang="en-US" sz="1400"/>
            </a:br>
            <a:endParaRPr lang="en-US" altLang="en-US" sz="1400"/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BC0A8C19-C8B8-4E3A-9771-F7FAEA69A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743200"/>
            <a:ext cx="7924800" cy="23622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/>
              <a:t>Present throughout small and large intestine</a:t>
            </a:r>
          </a:p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/>
              <a:t>Concentration varies at different sites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9">
            <a:extLst>
              <a:ext uri="{FF2B5EF4-FFF2-40B4-BE49-F238E27FC236}">
                <a16:creationId xmlns:a16="http://schemas.microsoft.com/office/drawing/2014/main" id="{E7FF142C-549B-4398-8983-7421F8B83106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846138"/>
            <a:ext cx="6343650" cy="5165725"/>
            <a:chOff x="748" y="300"/>
            <a:chExt cx="4536" cy="3627"/>
          </a:xfrm>
        </p:grpSpPr>
        <p:pic>
          <p:nvPicPr>
            <p:cNvPr id="70661" name="Picture 4" descr="17">
              <a:extLst>
                <a:ext uri="{FF2B5EF4-FFF2-40B4-BE49-F238E27FC236}">
                  <a16:creationId xmlns:a16="http://schemas.microsoft.com/office/drawing/2014/main" id="{B4B54164-D5D3-4996-8972-DB34205D9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300"/>
              <a:ext cx="2268" cy="1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62" name="Picture 5" descr="18">
              <a:extLst>
                <a:ext uri="{FF2B5EF4-FFF2-40B4-BE49-F238E27FC236}">
                  <a16:creationId xmlns:a16="http://schemas.microsoft.com/office/drawing/2014/main" id="{9E4EE6FA-41F4-4C5A-BA26-735F630740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300"/>
              <a:ext cx="2268" cy="1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63" name="Picture 6" descr="44">
              <a:extLst>
                <a:ext uri="{FF2B5EF4-FFF2-40B4-BE49-F238E27FC236}">
                  <a16:creationId xmlns:a16="http://schemas.microsoft.com/office/drawing/2014/main" id="{DC7D7B39-3A53-4CFF-9507-131B6C87AD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2115"/>
              <a:ext cx="2268" cy="1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64" name="Picture 8" descr="26">
              <a:extLst>
                <a:ext uri="{FF2B5EF4-FFF2-40B4-BE49-F238E27FC236}">
                  <a16:creationId xmlns:a16="http://schemas.microsoft.com/office/drawing/2014/main" id="{2484B159-421B-4071-9E4A-28A9E4D2B1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2115"/>
              <a:ext cx="2268" cy="1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659" name="Text Box 10">
            <a:extLst>
              <a:ext uri="{FF2B5EF4-FFF2-40B4-BE49-F238E27FC236}">
                <a16:creationId xmlns:a16="http://schemas.microsoft.com/office/drawing/2014/main" id="{19F8DC9C-4903-4835-A58D-E8287CC7A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1905000"/>
            <a:ext cx="2185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Terminal ileum</a:t>
            </a:r>
          </a:p>
        </p:txBody>
      </p:sp>
      <p:sp>
        <p:nvSpPr>
          <p:cNvPr id="70660" name="Text Box 11">
            <a:extLst>
              <a:ext uri="{FF2B5EF4-FFF2-40B4-BE49-F238E27FC236}">
                <a16:creationId xmlns:a16="http://schemas.microsoft.com/office/drawing/2014/main" id="{2F43AC0B-CBB4-4089-A8D8-7ADCEEC18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4481513"/>
            <a:ext cx="1711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Right colon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6E6890DB-F8BE-4F7C-B01B-34A04D0CAD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781300"/>
            <a:ext cx="8443912" cy="1143000"/>
          </a:xfrm>
        </p:spPr>
        <p:txBody>
          <a:bodyPr/>
          <a:lstStyle/>
          <a:p>
            <a:pPr eaLnBrk="1" hangingPunct="1"/>
            <a:br>
              <a:rPr lang="en-GB" altLang="en-US" sz="4000" b="1"/>
            </a:br>
            <a:r>
              <a:rPr lang="en-GB" altLang="en-US" sz="4000" b="1"/>
              <a:t> </a:t>
            </a:r>
            <a:r>
              <a:rPr lang="en-GB" altLang="en-US" sz="4000">
                <a:solidFill>
                  <a:srgbClr val="FF0000"/>
                </a:solidFill>
              </a:rPr>
              <a:t>Variations in normal small intestinal morphology </a:t>
            </a:r>
            <a:br>
              <a:rPr lang="en-GB" altLang="en-US" sz="4000" b="1"/>
            </a:br>
            <a:br>
              <a:rPr lang="en-GB" altLang="en-US" sz="1400" b="1"/>
            </a:br>
            <a:endParaRPr lang="en-US" altLang="en-US" sz="1400"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6" name="Group 11">
            <a:extLst>
              <a:ext uri="{FF2B5EF4-FFF2-40B4-BE49-F238E27FC236}">
                <a16:creationId xmlns:a16="http://schemas.microsoft.com/office/drawing/2014/main" id="{68076F76-132E-4C12-AED3-2794B3FE8329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96838"/>
            <a:ext cx="8064500" cy="6135687"/>
            <a:chOff x="288" y="61"/>
            <a:chExt cx="5080" cy="3865"/>
          </a:xfrm>
        </p:grpSpPr>
        <p:pic>
          <p:nvPicPr>
            <p:cNvPr id="72709" name="Picture 4" descr="20">
              <a:extLst>
                <a:ext uri="{FF2B5EF4-FFF2-40B4-BE49-F238E27FC236}">
                  <a16:creationId xmlns:a16="http://schemas.microsoft.com/office/drawing/2014/main" id="{78353C56-FA14-4CF2-936E-C325C10B3F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" y="61"/>
              <a:ext cx="1360" cy="16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710" name="Picture 5" descr="23">
              <a:extLst>
                <a:ext uri="{FF2B5EF4-FFF2-40B4-BE49-F238E27FC236}">
                  <a16:creationId xmlns:a16="http://schemas.microsoft.com/office/drawing/2014/main" id="{DA964E30-BC1D-42B2-8291-C634A476A4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8" y="61"/>
              <a:ext cx="1360" cy="16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711" name="Picture 7" descr="P5090024">
              <a:extLst>
                <a:ext uri="{FF2B5EF4-FFF2-40B4-BE49-F238E27FC236}">
                  <a16:creationId xmlns:a16="http://schemas.microsoft.com/office/drawing/2014/main" id="{A7EBA50E-A715-4408-9569-E4D5DA7834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61"/>
              <a:ext cx="1360" cy="16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712" name="Picture 9" descr="18">
              <a:extLst>
                <a:ext uri="{FF2B5EF4-FFF2-40B4-BE49-F238E27FC236}">
                  <a16:creationId xmlns:a16="http://schemas.microsoft.com/office/drawing/2014/main" id="{F8B5E9A6-4891-4C06-B533-AD58E83C9C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4" y="2242"/>
              <a:ext cx="1920" cy="168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713" name="Picture 10" descr="P5110015">
              <a:extLst>
                <a:ext uri="{FF2B5EF4-FFF2-40B4-BE49-F238E27FC236}">
                  <a16:creationId xmlns:a16="http://schemas.microsoft.com/office/drawing/2014/main" id="{A5E92F27-6F09-49FC-989E-11104D741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" y="2242"/>
              <a:ext cx="1363" cy="16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2707" name="Text Box 12">
            <a:extLst>
              <a:ext uri="{FF2B5EF4-FFF2-40B4-BE49-F238E27FC236}">
                <a16:creationId xmlns:a16="http://schemas.microsoft.com/office/drawing/2014/main" id="{0345011A-7D7C-4A53-A7FE-1EA2B0EAF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836863"/>
            <a:ext cx="678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/>
              <a:t>D1                                             D2                                   Jejunum</a:t>
            </a:r>
          </a:p>
        </p:txBody>
      </p:sp>
      <p:sp>
        <p:nvSpPr>
          <p:cNvPr id="72708" name="Text Box 13">
            <a:extLst>
              <a:ext uri="{FF2B5EF4-FFF2-40B4-BE49-F238E27FC236}">
                <a16:creationId xmlns:a16="http://schemas.microsoft.com/office/drawing/2014/main" id="{FFD9A0A9-BCF5-4923-A045-DDC390246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6291263"/>
            <a:ext cx="555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/>
              <a:t>Distal ileum                                       Terminal ileum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6DD6954F-6F1E-41D0-9431-74469AAB5C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781300"/>
            <a:ext cx="8229600" cy="1143000"/>
          </a:xfrm>
        </p:spPr>
        <p:txBody>
          <a:bodyPr/>
          <a:lstStyle/>
          <a:p>
            <a:pPr eaLnBrk="1" hangingPunct="1"/>
            <a:br>
              <a:rPr lang="en-GB" altLang="en-US" sz="4000"/>
            </a:br>
            <a:r>
              <a:rPr lang="en-GB" altLang="en-US" sz="4000">
                <a:solidFill>
                  <a:srgbClr val="FF0000"/>
                </a:solidFill>
              </a:rPr>
              <a:t>Variations in normal large intestinal morphology</a:t>
            </a:r>
            <a:br>
              <a:rPr lang="en-GB" altLang="en-US" sz="4000"/>
            </a:br>
            <a:br>
              <a:rPr lang="en-GB" altLang="en-US" sz="1400"/>
            </a:br>
            <a:endParaRPr lang="en-US" altLang="en-US" sz="1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8">
            <a:extLst>
              <a:ext uri="{FF2B5EF4-FFF2-40B4-BE49-F238E27FC236}">
                <a16:creationId xmlns:a16="http://schemas.microsoft.com/office/drawing/2014/main" id="{19BBA687-1042-43D1-B248-EA5CE687716B}"/>
              </a:ext>
            </a:extLst>
          </p:cNvPr>
          <p:cNvGrpSpPr>
            <a:grpSpLocks/>
          </p:cNvGrpSpPr>
          <p:nvPr/>
        </p:nvGrpSpPr>
        <p:grpSpPr bwMode="auto">
          <a:xfrm>
            <a:off x="355600" y="1295400"/>
            <a:ext cx="8420100" cy="5181600"/>
            <a:chOff x="224" y="816"/>
            <a:chExt cx="5304" cy="3264"/>
          </a:xfrm>
        </p:grpSpPr>
        <p:pic>
          <p:nvPicPr>
            <p:cNvPr id="74757" name="Picture 5" descr="14">
              <a:extLst>
                <a:ext uri="{FF2B5EF4-FFF2-40B4-BE49-F238E27FC236}">
                  <a16:creationId xmlns:a16="http://schemas.microsoft.com/office/drawing/2014/main" id="{E4616A45-B729-41FB-9F13-77DE6AA434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2" y="816"/>
              <a:ext cx="2616" cy="32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758" name="Picture 6" descr="15">
              <a:extLst>
                <a:ext uri="{FF2B5EF4-FFF2-40B4-BE49-F238E27FC236}">
                  <a16:creationId xmlns:a16="http://schemas.microsoft.com/office/drawing/2014/main" id="{7B4E1BBE-8917-4DE6-A8B5-32E96B5B15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" y="816"/>
              <a:ext cx="2684" cy="21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4755" name="Rectangle 2">
            <a:extLst>
              <a:ext uri="{FF2B5EF4-FFF2-40B4-BE49-F238E27FC236}">
                <a16:creationId xmlns:a16="http://schemas.microsoft.com/office/drawing/2014/main" id="{ABD35085-47F8-4DA4-939A-B2DFC8505A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0350" y="304800"/>
            <a:ext cx="3543300" cy="7620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>
                <a:solidFill>
                  <a:srgbClr val="FF0000"/>
                </a:solidFill>
              </a:rPr>
              <a:t>Muciphages</a:t>
            </a:r>
          </a:p>
        </p:txBody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636484FB-8DED-42BD-84E1-6A57582E94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2900" y="4876800"/>
            <a:ext cx="4083050" cy="16002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/>
              <a:t>Normally present in distal colon/rectum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26">
            <a:extLst>
              <a:ext uri="{FF2B5EF4-FFF2-40B4-BE49-F238E27FC236}">
                <a16:creationId xmlns:a16="http://schemas.microsoft.com/office/drawing/2014/main" id="{AB4DC254-8DAC-4310-80AE-7E6E668009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228600"/>
            <a:ext cx="4572000" cy="792163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rgbClr val="FF0000"/>
                </a:solidFill>
              </a:rPr>
              <a:t>Melanosis coli</a:t>
            </a:r>
          </a:p>
        </p:txBody>
      </p:sp>
      <p:sp>
        <p:nvSpPr>
          <p:cNvPr id="75779" name="Rectangle 1027">
            <a:extLst>
              <a:ext uri="{FF2B5EF4-FFF2-40B4-BE49-F238E27FC236}">
                <a16:creationId xmlns:a16="http://schemas.microsoft.com/office/drawing/2014/main" id="{42B45138-C133-495C-A628-7660168C43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5725" y="1400175"/>
            <a:ext cx="3581400" cy="47244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altLang="en-US" sz="1200"/>
          </a:p>
          <a:p>
            <a:pPr eaLnBrk="1" hangingPunct="1">
              <a:lnSpc>
                <a:spcPct val="90000"/>
              </a:lnSpc>
            </a:pPr>
            <a:r>
              <a:rPr lang="en-GB" altLang="en-US" sz="2800"/>
              <a:t>Not normal, but very common</a:t>
            </a:r>
          </a:p>
          <a:p>
            <a:pPr eaLnBrk="1" hangingPunct="1">
              <a:lnSpc>
                <a:spcPct val="90000"/>
              </a:lnSpc>
            </a:pPr>
            <a:endParaRPr lang="en-GB" altLang="en-US" sz="1000"/>
          </a:p>
          <a:p>
            <a:pPr eaLnBrk="1" hangingPunct="1">
              <a:lnSpc>
                <a:spcPct val="90000"/>
              </a:lnSpc>
            </a:pPr>
            <a:r>
              <a:rPr lang="en-GB" altLang="en-US" sz="2800"/>
              <a:t>No major clinical significance</a:t>
            </a:r>
          </a:p>
          <a:p>
            <a:pPr eaLnBrk="1" hangingPunct="1">
              <a:lnSpc>
                <a:spcPct val="90000"/>
              </a:lnSpc>
            </a:pPr>
            <a:endParaRPr lang="en-GB" altLang="en-US" sz="1000"/>
          </a:p>
          <a:p>
            <a:pPr eaLnBrk="1" hangingPunct="1">
              <a:lnSpc>
                <a:spcPct val="90000"/>
              </a:lnSpc>
            </a:pPr>
            <a:r>
              <a:rPr lang="en-GB" altLang="en-US" sz="2800"/>
              <a:t>Long term use of </a:t>
            </a:r>
            <a:r>
              <a:rPr lang="en-GB" altLang="en-US" sz="2800">
                <a:cs typeface="Arial" panose="020B0604020202020204" pitchFamily="34" charset="0"/>
              </a:rPr>
              <a:t>anthraquinoid laxatives</a:t>
            </a:r>
          </a:p>
          <a:p>
            <a:pPr eaLnBrk="1" hangingPunct="1">
              <a:lnSpc>
                <a:spcPct val="90000"/>
              </a:lnSpc>
            </a:pPr>
            <a:endParaRPr lang="en-GB" altLang="en-US" sz="100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en-US" sz="2800"/>
              <a:t>Lipofuscin not melanin</a:t>
            </a:r>
          </a:p>
        </p:txBody>
      </p:sp>
      <p:pic>
        <p:nvPicPr>
          <p:cNvPr id="75780" name="Picture 1028" descr="P5090014">
            <a:extLst>
              <a:ext uri="{FF2B5EF4-FFF2-40B4-BE49-F238E27FC236}">
                <a16:creationId xmlns:a16="http://schemas.microsoft.com/office/drawing/2014/main" id="{1A092E5E-7E47-4142-A951-46E740A1B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409700"/>
            <a:ext cx="5337175" cy="4713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E67A845A-3694-4E60-8DA3-2763D9E409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781300"/>
            <a:ext cx="8443912" cy="1143000"/>
          </a:xfrm>
        </p:spPr>
        <p:txBody>
          <a:bodyPr/>
          <a:lstStyle/>
          <a:p>
            <a:pPr eaLnBrk="1" hangingPunct="1"/>
            <a:br>
              <a:rPr lang="en-GB" altLang="en-US" sz="4000" b="1"/>
            </a:br>
            <a:r>
              <a:rPr lang="en-GB" altLang="en-US" sz="4000" b="1"/>
              <a:t> </a:t>
            </a:r>
            <a:r>
              <a:rPr lang="en-GB" altLang="en-US" sz="4000">
                <a:solidFill>
                  <a:srgbClr val="FF0000"/>
                </a:solidFill>
              </a:rPr>
              <a:t>Metaplasia/heterotopia</a:t>
            </a:r>
            <a:r>
              <a:rPr lang="en-GB" altLang="en-US" sz="4000" b="1"/>
              <a:t> </a:t>
            </a:r>
            <a:br>
              <a:rPr lang="en-GB" altLang="en-US" sz="4000" b="1"/>
            </a:br>
            <a:br>
              <a:rPr lang="en-GB" altLang="en-US" sz="1400" b="1"/>
            </a:br>
            <a:endParaRPr lang="en-US" altLang="en-US" sz="1400"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5">
            <a:extLst>
              <a:ext uri="{FF2B5EF4-FFF2-40B4-BE49-F238E27FC236}">
                <a16:creationId xmlns:a16="http://schemas.microsoft.com/office/drawing/2014/main" id="{4D84D99A-82FB-4023-8A60-32ADFFF08FD1}"/>
              </a:ext>
            </a:extLst>
          </p:cNvPr>
          <p:cNvGrpSpPr>
            <a:grpSpLocks/>
          </p:cNvGrpSpPr>
          <p:nvPr/>
        </p:nvGrpSpPr>
        <p:grpSpPr bwMode="auto">
          <a:xfrm>
            <a:off x="574675" y="395288"/>
            <a:ext cx="7943850" cy="6076950"/>
            <a:chOff x="612" y="348"/>
            <a:chExt cx="4536" cy="3624"/>
          </a:xfrm>
        </p:grpSpPr>
        <p:pic>
          <p:nvPicPr>
            <p:cNvPr id="77828" name="Picture 2" descr="P5110007">
              <a:extLst>
                <a:ext uri="{FF2B5EF4-FFF2-40B4-BE49-F238E27FC236}">
                  <a16:creationId xmlns:a16="http://schemas.microsoft.com/office/drawing/2014/main" id="{ACCD752D-F957-488E-99F3-A69252CCBA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348"/>
              <a:ext cx="2268" cy="1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29" name="Picture 3" descr="P5110008">
              <a:extLst>
                <a:ext uri="{FF2B5EF4-FFF2-40B4-BE49-F238E27FC236}">
                  <a16:creationId xmlns:a16="http://schemas.microsoft.com/office/drawing/2014/main" id="{9D3CBF9A-5357-4C99-9970-1BB01DF348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348"/>
              <a:ext cx="2268" cy="1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30" name="Picture 4" descr="P5110010">
              <a:extLst>
                <a:ext uri="{FF2B5EF4-FFF2-40B4-BE49-F238E27FC236}">
                  <a16:creationId xmlns:a16="http://schemas.microsoft.com/office/drawing/2014/main" id="{C20165A8-C3CA-4CC0-B1D9-8DD0E70517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160"/>
              <a:ext cx="2268" cy="1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827" name="Text Box 6">
            <a:extLst>
              <a:ext uri="{FF2B5EF4-FFF2-40B4-BE49-F238E27FC236}">
                <a16:creationId xmlns:a16="http://schemas.microsoft.com/office/drawing/2014/main" id="{3EA100B9-DE3F-487F-AE11-A207B6BA6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3594100"/>
            <a:ext cx="3794125" cy="287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Gastric metaplasia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 sz="1800"/>
              <a:t> Change from small intestinal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    gastric foveolar type surface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    epithelium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GB" altLang="en-US" sz="8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 sz="1800"/>
              <a:t> Due to high acidity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GB" altLang="en-US" sz="8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 sz="1800"/>
              <a:t> Common in D1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    (probably physiological)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GB" altLang="en-US" sz="8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 sz="1800"/>
              <a:t> Abnormal in D2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9E2893CC-C22D-497C-AA50-F2783C4FBAC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r>
              <a:rPr lang="en-GB" altLang="en-US"/>
              <a:t> 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DD965A82-12BA-4A2A-8285-B96B6EC25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342900"/>
            <a:ext cx="266382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4000" dirty="0">
                <a:solidFill>
                  <a:srgbClr val="FF0000"/>
                </a:solidFill>
                <a:latin typeface="+mj-lt"/>
              </a:rPr>
              <a:t>GI Mucosa</a:t>
            </a:r>
          </a:p>
        </p:txBody>
      </p:sp>
      <p:sp>
        <p:nvSpPr>
          <p:cNvPr id="51204" name="Freeform 5">
            <a:extLst>
              <a:ext uri="{FF2B5EF4-FFF2-40B4-BE49-F238E27FC236}">
                <a16:creationId xmlns:a16="http://schemas.microsoft.com/office/drawing/2014/main" id="{E059EA44-11FC-407A-A47C-E713455417F7}"/>
              </a:ext>
            </a:extLst>
          </p:cNvPr>
          <p:cNvSpPr>
            <a:spLocks/>
          </p:cNvSpPr>
          <p:nvPr/>
        </p:nvSpPr>
        <p:spPr bwMode="auto">
          <a:xfrm>
            <a:off x="2328863" y="155575"/>
            <a:ext cx="762000" cy="2459038"/>
          </a:xfrm>
          <a:custGeom>
            <a:avLst/>
            <a:gdLst>
              <a:gd name="T0" fmla="*/ 2147483647 w 463"/>
              <a:gd name="T1" fmla="*/ 0 h 1357"/>
              <a:gd name="T2" fmla="*/ 2147483647 w 463"/>
              <a:gd name="T3" fmla="*/ 0 h 1357"/>
              <a:gd name="T4" fmla="*/ 2147483647 w 463"/>
              <a:gd name="T5" fmla="*/ 2147483647 h 1357"/>
              <a:gd name="T6" fmla="*/ 2147483647 w 463"/>
              <a:gd name="T7" fmla="*/ 2147483647 h 1357"/>
              <a:gd name="T8" fmla="*/ 2147483647 w 463"/>
              <a:gd name="T9" fmla="*/ 2147483647 h 1357"/>
              <a:gd name="T10" fmla="*/ 2147483647 w 463"/>
              <a:gd name="T11" fmla="*/ 2147483647 h 1357"/>
              <a:gd name="T12" fmla="*/ 2147483647 w 463"/>
              <a:gd name="T13" fmla="*/ 2147483647 h 1357"/>
              <a:gd name="T14" fmla="*/ 2147483647 w 463"/>
              <a:gd name="T15" fmla="*/ 2147483647 h 1357"/>
              <a:gd name="T16" fmla="*/ 2147483647 w 463"/>
              <a:gd name="T17" fmla="*/ 2147483647 h 1357"/>
              <a:gd name="T18" fmla="*/ 2147483647 w 463"/>
              <a:gd name="T19" fmla="*/ 2147483647 h 1357"/>
              <a:gd name="T20" fmla="*/ 2147483647 w 463"/>
              <a:gd name="T21" fmla="*/ 2147483647 h 1357"/>
              <a:gd name="T22" fmla="*/ 2147483647 w 463"/>
              <a:gd name="T23" fmla="*/ 2147483647 h 1357"/>
              <a:gd name="T24" fmla="*/ 2147483647 w 463"/>
              <a:gd name="T25" fmla="*/ 2147483647 h 1357"/>
              <a:gd name="T26" fmla="*/ 2147483647 w 463"/>
              <a:gd name="T27" fmla="*/ 2147483647 h 1357"/>
              <a:gd name="T28" fmla="*/ 2147483647 w 463"/>
              <a:gd name="T29" fmla="*/ 2147483647 h 1357"/>
              <a:gd name="T30" fmla="*/ 2147483647 w 463"/>
              <a:gd name="T31" fmla="*/ 2147483647 h 1357"/>
              <a:gd name="T32" fmla="*/ 2147483647 w 463"/>
              <a:gd name="T33" fmla="*/ 2147483647 h 1357"/>
              <a:gd name="T34" fmla="*/ 2147483647 w 463"/>
              <a:gd name="T35" fmla="*/ 2147483647 h 1357"/>
              <a:gd name="T36" fmla="*/ 2147483647 w 463"/>
              <a:gd name="T37" fmla="*/ 2147483647 h 1357"/>
              <a:gd name="T38" fmla="*/ 2147483647 w 463"/>
              <a:gd name="T39" fmla="*/ 2147483647 h 1357"/>
              <a:gd name="T40" fmla="*/ 2147483647 w 463"/>
              <a:gd name="T41" fmla="*/ 2147483647 h 1357"/>
              <a:gd name="T42" fmla="*/ 2147483647 w 463"/>
              <a:gd name="T43" fmla="*/ 2147483647 h 1357"/>
              <a:gd name="T44" fmla="*/ 2147483647 w 463"/>
              <a:gd name="T45" fmla="*/ 2147483647 h 1357"/>
              <a:gd name="T46" fmla="*/ 2147483647 w 463"/>
              <a:gd name="T47" fmla="*/ 2147483647 h 1357"/>
              <a:gd name="T48" fmla="*/ 2147483647 w 463"/>
              <a:gd name="T49" fmla="*/ 2147483647 h 1357"/>
              <a:gd name="T50" fmla="*/ 2147483647 w 463"/>
              <a:gd name="T51" fmla="*/ 2147483647 h 1357"/>
              <a:gd name="T52" fmla="*/ 2147483647 w 463"/>
              <a:gd name="T53" fmla="*/ 2147483647 h 1357"/>
              <a:gd name="T54" fmla="*/ 2147483647 w 463"/>
              <a:gd name="T55" fmla="*/ 2147483647 h 1357"/>
              <a:gd name="T56" fmla="*/ 2147483647 w 463"/>
              <a:gd name="T57" fmla="*/ 2147483647 h 1357"/>
              <a:gd name="T58" fmla="*/ 2147483647 w 463"/>
              <a:gd name="T59" fmla="*/ 2147483647 h 1357"/>
              <a:gd name="T60" fmla="*/ 2147483647 w 463"/>
              <a:gd name="T61" fmla="*/ 2147483647 h 1357"/>
              <a:gd name="T62" fmla="*/ 2147483647 w 463"/>
              <a:gd name="T63" fmla="*/ 2147483647 h 1357"/>
              <a:gd name="T64" fmla="*/ 2147483647 w 463"/>
              <a:gd name="T65" fmla="*/ 2147483647 h 1357"/>
              <a:gd name="T66" fmla="*/ 2147483647 w 463"/>
              <a:gd name="T67" fmla="*/ 2147483647 h 1357"/>
              <a:gd name="T68" fmla="*/ 2147483647 w 463"/>
              <a:gd name="T69" fmla="*/ 2147483647 h 1357"/>
              <a:gd name="T70" fmla="*/ 2147483647 w 463"/>
              <a:gd name="T71" fmla="*/ 2147483647 h 1357"/>
              <a:gd name="T72" fmla="*/ 2147483647 w 463"/>
              <a:gd name="T73" fmla="*/ 2147483647 h 1357"/>
              <a:gd name="T74" fmla="*/ 2147483647 w 463"/>
              <a:gd name="T75" fmla="*/ 2147483647 h 1357"/>
              <a:gd name="T76" fmla="*/ 2147483647 w 463"/>
              <a:gd name="T77" fmla="*/ 2147483647 h 1357"/>
              <a:gd name="T78" fmla="*/ 2147483647 w 463"/>
              <a:gd name="T79" fmla="*/ 2147483647 h 1357"/>
              <a:gd name="T80" fmla="*/ 2147483647 w 463"/>
              <a:gd name="T81" fmla="*/ 2147483647 h 1357"/>
              <a:gd name="T82" fmla="*/ 2147483647 w 463"/>
              <a:gd name="T83" fmla="*/ 2147483647 h 1357"/>
              <a:gd name="T84" fmla="*/ 2147483647 w 463"/>
              <a:gd name="T85" fmla="*/ 2147483647 h 1357"/>
              <a:gd name="T86" fmla="*/ 2147483647 w 463"/>
              <a:gd name="T87" fmla="*/ 2147483647 h 1357"/>
              <a:gd name="T88" fmla="*/ 2147483647 w 463"/>
              <a:gd name="T89" fmla="*/ 2147483647 h 1357"/>
              <a:gd name="T90" fmla="*/ 2147483647 w 463"/>
              <a:gd name="T91" fmla="*/ 2147483647 h 1357"/>
              <a:gd name="T92" fmla="*/ 2147483647 w 463"/>
              <a:gd name="T93" fmla="*/ 2147483647 h 1357"/>
              <a:gd name="T94" fmla="*/ 2147483647 w 463"/>
              <a:gd name="T95" fmla="*/ 2147483647 h 1357"/>
              <a:gd name="T96" fmla="*/ 2147483647 w 463"/>
              <a:gd name="T97" fmla="*/ 2147483647 h 135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63" h="1357">
                <a:moveTo>
                  <a:pt x="306" y="6"/>
                </a:moveTo>
                <a:lnTo>
                  <a:pt x="276" y="0"/>
                </a:lnTo>
                <a:lnTo>
                  <a:pt x="258" y="0"/>
                </a:lnTo>
                <a:lnTo>
                  <a:pt x="240" y="0"/>
                </a:lnTo>
                <a:lnTo>
                  <a:pt x="222" y="0"/>
                </a:lnTo>
                <a:lnTo>
                  <a:pt x="198" y="0"/>
                </a:lnTo>
                <a:lnTo>
                  <a:pt x="180" y="0"/>
                </a:lnTo>
                <a:lnTo>
                  <a:pt x="162" y="0"/>
                </a:lnTo>
                <a:lnTo>
                  <a:pt x="138" y="6"/>
                </a:lnTo>
                <a:lnTo>
                  <a:pt x="120" y="12"/>
                </a:lnTo>
                <a:lnTo>
                  <a:pt x="102" y="24"/>
                </a:lnTo>
                <a:lnTo>
                  <a:pt x="84" y="36"/>
                </a:lnTo>
                <a:lnTo>
                  <a:pt x="66" y="54"/>
                </a:lnTo>
                <a:lnTo>
                  <a:pt x="54" y="72"/>
                </a:lnTo>
                <a:lnTo>
                  <a:pt x="48" y="90"/>
                </a:lnTo>
                <a:lnTo>
                  <a:pt x="48" y="108"/>
                </a:lnTo>
                <a:lnTo>
                  <a:pt x="66" y="114"/>
                </a:lnTo>
                <a:lnTo>
                  <a:pt x="84" y="108"/>
                </a:lnTo>
                <a:lnTo>
                  <a:pt x="102" y="90"/>
                </a:lnTo>
                <a:lnTo>
                  <a:pt x="120" y="78"/>
                </a:lnTo>
                <a:lnTo>
                  <a:pt x="138" y="78"/>
                </a:lnTo>
                <a:lnTo>
                  <a:pt x="156" y="78"/>
                </a:lnTo>
                <a:lnTo>
                  <a:pt x="174" y="78"/>
                </a:lnTo>
                <a:lnTo>
                  <a:pt x="192" y="78"/>
                </a:lnTo>
                <a:lnTo>
                  <a:pt x="210" y="78"/>
                </a:lnTo>
                <a:lnTo>
                  <a:pt x="228" y="78"/>
                </a:lnTo>
                <a:lnTo>
                  <a:pt x="246" y="78"/>
                </a:lnTo>
                <a:lnTo>
                  <a:pt x="264" y="78"/>
                </a:lnTo>
                <a:lnTo>
                  <a:pt x="276" y="96"/>
                </a:lnTo>
                <a:lnTo>
                  <a:pt x="282" y="114"/>
                </a:lnTo>
                <a:lnTo>
                  <a:pt x="288" y="132"/>
                </a:lnTo>
                <a:lnTo>
                  <a:pt x="288" y="150"/>
                </a:lnTo>
                <a:lnTo>
                  <a:pt x="288" y="168"/>
                </a:lnTo>
                <a:lnTo>
                  <a:pt x="288" y="186"/>
                </a:lnTo>
                <a:lnTo>
                  <a:pt x="288" y="204"/>
                </a:lnTo>
                <a:lnTo>
                  <a:pt x="288" y="228"/>
                </a:lnTo>
                <a:lnTo>
                  <a:pt x="282" y="246"/>
                </a:lnTo>
                <a:lnTo>
                  <a:pt x="264" y="258"/>
                </a:lnTo>
                <a:lnTo>
                  <a:pt x="246" y="270"/>
                </a:lnTo>
                <a:lnTo>
                  <a:pt x="228" y="270"/>
                </a:lnTo>
                <a:lnTo>
                  <a:pt x="210" y="270"/>
                </a:lnTo>
                <a:lnTo>
                  <a:pt x="192" y="270"/>
                </a:lnTo>
                <a:lnTo>
                  <a:pt x="168" y="270"/>
                </a:lnTo>
                <a:lnTo>
                  <a:pt x="150" y="270"/>
                </a:lnTo>
                <a:lnTo>
                  <a:pt x="126" y="270"/>
                </a:lnTo>
                <a:lnTo>
                  <a:pt x="108" y="270"/>
                </a:lnTo>
                <a:lnTo>
                  <a:pt x="90" y="270"/>
                </a:lnTo>
                <a:lnTo>
                  <a:pt x="78" y="252"/>
                </a:lnTo>
                <a:lnTo>
                  <a:pt x="72" y="234"/>
                </a:lnTo>
                <a:lnTo>
                  <a:pt x="54" y="234"/>
                </a:lnTo>
                <a:lnTo>
                  <a:pt x="36" y="234"/>
                </a:lnTo>
                <a:lnTo>
                  <a:pt x="18" y="240"/>
                </a:lnTo>
                <a:lnTo>
                  <a:pt x="0" y="252"/>
                </a:lnTo>
                <a:lnTo>
                  <a:pt x="0" y="270"/>
                </a:lnTo>
                <a:lnTo>
                  <a:pt x="0" y="288"/>
                </a:lnTo>
                <a:lnTo>
                  <a:pt x="18" y="294"/>
                </a:lnTo>
                <a:lnTo>
                  <a:pt x="36" y="306"/>
                </a:lnTo>
                <a:lnTo>
                  <a:pt x="54" y="318"/>
                </a:lnTo>
                <a:lnTo>
                  <a:pt x="72" y="324"/>
                </a:lnTo>
                <a:lnTo>
                  <a:pt x="90" y="336"/>
                </a:lnTo>
                <a:lnTo>
                  <a:pt x="108" y="336"/>
                </a:lnTo>
                <a:lnTo>
                  <a:pt x="126" y="336"/>
                </a:lnTo>
                <a:lnTo>
                  <a:pt x="144" y="336"/>
                </a:lnTo>
                <a:lnTo>
                  <a:pt x="162" y="336"/>
                </a:lnTo>
                <a:lnTo>
                  <a:pt x="180" y="336"/>
                </a:lnTo>
                <a:lnTo>
                  <a:pt x="198" y="336"/>
                </a:lnTo>
                <a:lnTo>
                  <a:pt x="222" y="342"/>
                </a:lnTo>
                <a:lnTo>
                  <a:pt x="240" y="342"/>
                </a:lnTo>
                <a:lnTo>
                  <a:pt x="258" y="342"/>
                </a:lnTo>
                <a:lnTo>
                  <a:pt x="276" y="342"/>
                </a:lnTo>
                <a:lnTo>
                  <a:pt x="294" y="342"/>
                </a:lnTo>
                <a:lnTo>
                  <a:pt x="312" y="342"/>
                </a:lnTo>
                <a:lnTo>
                  <a:pt x="330" y="342"/>
                </a:lnTo>
                <a:lnTo>
                  <a:pt x="330" y="360"/>
                </a:lnTo>
                <a:lnTo>
                  <a:pt x="330" y="378"/>
                </a:lnTo>
                <a:lnTo>
                  <a:pt x="330" y="396"/>
                </a:lnTo>
                <a:lnTo>
                  <a:pt x="330" y="414"/>
                </a:lnTo>
                <a:lnTo>
                  <a:pt x="330" y="432"/>
                </a:lnTo>
                <a:lnTo>
                  <a:pt x="330" y="456"/>
                </a:lnTo>
                <a:lnTo>
                  <a:pt x="330" y="474"/>
                </a:lnTo>
                <a:lnTo>
                  <a:pt x="330" y="492"/>
                </a:lnTo>
                <a:lnTo>
                  <a:pt x="330" y="510"/>
                </a:lnTo>
                <a:lnTo>
                  <a:pt x="330" y="528"/>
                </a:lnTo>
                <a:lnTo>
                  <a:pt x="330" y="546"/>
                </a:lnTo>
                <a:lnTo>
                  <a:pt x="330" y="564"/>
                </a:lnTo>
                <a:lnTo>
                  <a:pt x="330" y="582"/>
                </a:lnTo>
                <a:lnTo>
                  <a:pt x="330" y="606"/>
                </a:lnTo>
                <a:lnTo>
                  <a:pt x="330" y="630"/>
                </a:lnTo>
                <a:lnTo>
                  <a:pt x="330" y="648"/>
                </a:lnTo>
                <a:lnTo>
                  <a:pt x="330" y="672"/>
                </a:lnTo>
                <a:lnTo>
                  <a:pt x="330" y="708"/>
                </a:lnTo>
                <a:lnTo>
                  <a:pt x="330" y="726"/>
                </a:lnTo>
                <a:lnTo>
                  <a:pt x="330" y="750"/>
                </a:lnTo>
                <a:lnTo>
                  <a:pt x="330" y="774"/>
                </a:lnTo>
                <a:lnTo>
                  <a:pt x="330" y="798"/>
                </a:lnTo>
                <a:lnTo>
                  <a:pt x="330" y="846"/>
                </a:lnTo>
                <a:lnTo>
                  <a:pt x="330" y="870"/>
                </a:lnTo>
                <a:lnTo>
                  <a:pt x="330" y="894"/>
                </a:lnTo>
                <a:lnTo>
                  <a:pt x="330" y="912"/>
                </a:lnTo>
                <a:lnTo>
                  <a:pt x="330" y="954"/>
                </a:lnTo>
                <a:lnTo>
                  <a:pt x="330" y="978"/>
                </a:lnTo>
                <a:lnTo>
                  <a:pt x="330" y="1026"/>
                </a:lnTo>
                <a:lnTo>
                  <a:pt x="330" y="1062"/>
                </a:lnTo>
                <a:lnTo>
                  <a:pt x="330" y="1110"/>
                </a:lnTo>
                <a:lnTo>
                  <a:pt x="330" y="1134"/>
                </a:lnTo>
                <a:lnTo>
                  <a:pt x="330" y="1152"/>
                </a:lnTo>
                <a:lnTo>
                  <a:pt x="330" y="1170"/>
                </a:lnTo>
                <a:lnTo>
                  <a:pt x="330" y="1188"/>
                </a:lnTo>
                <a:lnTo>
                  <a:pt x="324" y="1212"/>
                </a:lnTo>
                <a:lnTo>
                  <a:pt x="324" y="1230"/>
                </a:lnTo>
                <a:lnTo>
                  <a:pt x="324" y="1272"/>
                </a:lnTo>
                <a:lnTo>
                  <a:pt x="318" y="1290"/>
                </a:lnTo>
                <a:lnTo>
                  <a:pt x="318" y="1314"/>
                </a:lnTo>
                <a:lnTo>
                  <a:pt x="318" y="1332"/>
                </a:lnTo>
                <a:lnTo>
                  <a:pt x="318" y="1350"/>
                </a:lnTo>
                <a:lnTo>
                  <a:pt x="342" y="1350"/>
                </a:lnTo>
                <a:lnTo>
                  <a:pt x="360" y="1356"/>
                </a:lnTo>
                <a:lnTo>
                  <a:pt x="378" y="1356"/>
                </a:lnTo>
                <a:lnTo>
                  <a:pt x="396" y="1356"/>
                </a:lnTo>
                <a:lnTo>
                  <a:pt x="414" y="1356"/>
                </a:lnTo>
                <a:lnTo>
                  <a:pt x="432" y="1356"/>
                </a:lnTo>
                <a:lnTo>
                  <a:pt x="450" y="1356"/>
                </a:lnTo>
                <a:lnTo>
                  <a:pt x="462" y="1338"/>
                </a:lnTo>
                <a:lnTo>
                  <a:pt x="462" y="1320"/>
                </a:lnTo>
                <a:lnTo>
                  <a:pt x="456" y="1302"/>
                </a:lnTo>
                <a:lnTo>
                  <a:pt x="456" y="1284"/>
                </a:lnTo>
                <a:lnTo>
                  <a:pt x="450" y="1266"/>
                </a:lnTo>
                <a:lnTo>
                  <a:pt x="450" y="1248"/>
                </a:lnTo>
                <a:lnTo>
                  <a:pt x="450" y="1230"/>
                </a:lnTo>
                <a:lnTo>
                  <a:pt x="450" y="1212"/>
                </a:lnTo>
                <a:lnTo>
                  <a:pt x="450" y="1194"/>
                </a:lnTo>
                <a:lnTo>
                  <a:pt x="438" y="1176"/>
                </a:lnTo>
                <a:lnTo>
                  <a:pt x="438" y="1158"/>
                </a:lnTo>
                <a:lnTo>
                  <a:pt x="438" y="1140"/>
                </a:lnTo>
                <a:lnTo>
                  <a:pt x="432" y="1116"/>
                </a:lnTo>
                <a:lnTo>
                  <a:pt x="426" y="1092"/>
                </a:lnTo>
                <a:lnTo>
                  <a:pt x="426" y="1074"/>
                </a:lnTo>
                <a:lnTo>
                  <a:pt x="426" y="1056"/>
                </a:lnTo>
                <a:lnTo>
                  <a:pt x="426" y="1038"/>
                </a:lnTo>
                <a:lnTo>
                  <a:pt x="426" y="1020"/>
                </a:lnTo>
                <a:lnTo>
                  <a:pt x="426" y="1002"/>
                </a:lnTo>
                <a:lnTo>
                  <a:pt x="426" y="984"/>
                </a:lnTo>
                <a:lnTo>
                  <a:pt x="426" y="966"/>
                </a:lnTo>
                <a:lnTo>
                  <a:pt x="426" y="948"/>
                </a:lnTo>
                <a:lnTo>
                  <a:pt x="426" y="930"/>
                </a:lnTo>
                <a:lnTo>
                  <a:pt x="426" y="912"/>
                </a:lnTo>
                <a:lnTo>
                  <a:pt x="426" y="888"/>
                </a:lnTo>
                <a:lnTo>
                  <a:pt x="426" y="870"/>
                </a:lnTo>
                <a:lnTo>
                  <a:pt x="426" y="852"/>
                </a:lnTo>
                <a:lnTo>
                  <a:pt x="426" y="834"/>
                </a:lnTo>
                <a:lnTo>
                  <a:pt x="426" y="816"/>
                </a:lnTo>
                <a:lnTo>
                  <a:pt x="426" y="798"/>
                </a:lnTo>
                <a:lnTo>
                  <a:pt x="426" y="780"/>
                </a:lnTo>
                <a:lnTo>
                  <a:pt x="426" y="762"/>
                </a:lnTo>
                <a:lnTo>
                  <a:pt x="426" y="744"/>
                </a:lnTo>
                <a:lnTo>
                  <a:pt x="426" y="726"/>
                </a:lnTo>
                <a:lnTo>
                  <a:pt x="426" y="708"/>
                </a:lnTo>
                <a:lnTo>
                  <a:pt x="426" y="690"/>
                </a:lnTo>
                <a:lnTo>
                  <a:pt x="426" y="672"/>
                </a:lnTo>
                <a:lnTo>
                  <a:pt x="426" y="654"/>
                </a:lnTo>
                <a:lnTo>
                  <a:pt x="426" y="636"/>
                </a:lnTo>
                <a:lnTo>
                  <a:pt x="426" y="618"/>
                </a:lnTo>
                <a:lnTo>
                  <a:pt x="426" y="600"/>
                </a:lnTo>
                <a:lnTo>
                  <a:pt x="426" y="582"/>
                </a:lnTo>
                <a:lnTo>
                  <a:pt x="426" y="564"/>
                </a:lnTo>
                <a:lnTo>
                  <a:pt x="420" y="546"/>
                </a:lnTo>
                <a:lnTo>
                  <a:pt x="420" y="528"/>
                </a:lnTo>
                <a:lnTo>
                  <a:pt x="420" y="510"/>
                </a:lnTo>
                <a:lnTo>
                  <a:pt x="420" y="492"/>
                </a:lnTo>
                <a:lnTo>
                  <a:pt x="420" y="474"/>
                </a:lnTo>
                <a:lnTo>
                  <a:pt x="420" y="456"/>
                </a:lnTo>
                <a:lnTo>
                  <a:pt x="420" y="438"/>
                </a:lnTo>
                <a:lnTo>
                  <a:pt x="420" y="420"/>
                </a:lnTo>
                <a:lnTo>
                  <a:pt x="420" y="402"/>
                </a:lnTo>
                <a:lnTo>
                  <a:pt x="420" y="360"/>
                </a:lnTo>
                <a:lnTo>
                  <a:pt x="420" y="336"/>
                </a:lnTo>
                <a:lnTo>
                  <a:pt x="420" y="318"/>
                </a:lnTo>
                <a:lnTo>
                  <a:pt x="420" y="300"/>
                </a:lnTo>
                <a:lnTo>
                  <a:pt x="420" y="282"/>
                </a:lnTo>
                <a:lnTo>
                  <a:pt x="420" y="264"/>
                </a:lnTo>
                <a:lnTo>
                  <a:pt x="420" y="246"/>
                </a:lnTo>
                <a:lnTo>
                  <a:pt x="420" y="228"/>
                </a:lnTo>
                <a:lnTo>
                  <a:pt x="420" y="210"/>
                </a:lnTo>
                <a:lnTo>
                  <a:pt x="420" y="192"/>
                </a:lnTo>
                <a:lnTo>
                  <a:pt x="414" y="174"/>
                </a:lnTo>
                <a:lnTo>
                  <a:pt x="414" y="156"/>
                </a:lnTo>
                <a:lnTo>
                  <a:pt x="408" y="138"/>
                </a:lnTo>
                <a:lnTo>
                  <a:pt x="408" y="120"/>
                </a:lnTo>
                <a:lnTo>
                  <a:pt x="402" y="102"/>
                </a:lnTo>
                <a:lnTo>
                  <a:pt x="396" y="84"/>
                </a:lnTo>
                <a:lnTo>
                  <a:pt x="390" y="66"/>
                </a:lnTo>
                <a:lnTo>
                  <a:pt x="384" y="48"/>
                </a:lnTo>
                <a:lnTo>
                  <a:pt x="366" y="30"/>
                </a:lnTo>
                <a:lnTo>
                  <a:pt x="354" y="12"/>
                </a:lnTo>
                <a:lnTo>
                  <a:pt x="336" y="6"/>
                </a:lnTo>
                <a:lnTo>
                  <a:pt x="318" y="6"/>
                </a:lnTo>
                <a:lnTo>
                  <a:pt x="300" y="6"/>
                </a:lnTo>
                <a:lnTo>
                  <a:pt x="306" y="6"/>
                </a:lnTo>
              </a:path>
            </a:pathLst>
          </a:custGeom>
          <a:solidFill>
            <a:srgbClr val="E5B9E2"/>
          </a:solidFill>
          <a:ln w="12700" cap="rnd" cmpd="sng">
            <a:solidFill>
              <a:srgbClr val="DDC1D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05" name="Freeform 6">
            <a:extLst>
              <a:ext uri="{FF2B5EF4-FFF2-40B4-BE49-F238E27FC236}">
                <a16:creationId xmlns:a16="http://schemas.microsoft.com/office/drawing/2014/main" id="{C613D356-1E75-4A0D-B4E4-40F3CDB1D30F}"/>
              </a:ext>
            </a:extLst>
          </p:cNvPr>
          <p:cNvSpPr>
            <a:spLocks/>
          </p:cNvSpPr>
          <p:nvPr/>
        </p:nvSpPr>
        <p:spPr bwMode="auto">
          <a:xfrm>
            <a:off x="1295400" y="2514600"/>
            <a:ext cx="2514600" cy="3124200"/>
          </a:xfrm>
          <a:custGeom>
            <a:avLst/>
            <a:gdLst>
              <a:gd name="T0" fmla="*/ 2147483647 w 1593"/>
              <a:gd name="T1" fmla="*/ 2147483647 h 1489"/>
              <a:gd name="T2" fmla="*/ 2147483647 w 1593"/>
              <a:gd name="T3" fmla="*/ 0 h 1489"/>
              <a:gd name="T4" fmla="*/ 2147483647 w 1593"/>
              <a:gd name="T5" fmla="*/ 2147483647 h 1489"/>
              <a:gd name="T6" fmla="*/ 2147483647 w 1593"/>
              <a:gd name="T7" fmla="*/ 2147483647 h 1489"/>
              <a:gd name="T8" fmla="*/ 2147483647 w 1593"/>
              <a:gd name="T9" fmla="*/ 2147483647 h 1489"/>
              <a:gd name="T10" fmla="*/ 2147483647 w 1593"/>
              <a:gd name="T11" fmla="*/ 2147483647 h 1489"/>
              <a:gd name="T12" fmla="*/ 2147483647 w 1593"/>
              <a:gd name="T13" fmla="*/ 2147483647 h 1489"/>
              <a:gd name="T14" fmla="*/ 2147483647 w 1593"/>
              <a:gd name="T15" fmla="*/ 2147483647 h 1489"/>
              <a:gd name="T16" fmla="*/ 2147483647 w 1593"/>
              <a:gd name="T17" fmla="*/ 2147483647 h 1489"/>
              <a:gd name="T18" fmla="*/ 2147483647 w 1593"/>
              <a:gd name="T19" fmla="*/ 2147483647 h 1489"/>
              <a:gd name="T20" fmla="*/ 2147483647 w 1593"/>
              <a:gd name="T21" fmla="*/ 2147483647 h 1489"/>
              <a:gd name="T22" fmla="*/ 2147483647 w 1593"/>
              <a:gd name="T23" fmla="*/ 2147483647 h 1489"/>
              <a:gd name="T24" fmla="*/ 2147483647 w 1593"/>
              <a:gd name="T25" fmla="*/ 2147483647 h 1489"/>
              <a:gd name="T26" fmla="*/ 2147483647 w 1593"/>
              <a:gd name="T27" fmla="*/ 2147483647 h 1489"/>
              <a:gd name="T28" fmla="*/ 2147483647 w 1593"/>
              <a:gd name="T29" fmla="*/ 2147483647 h 1489"/>
              <a:gd name="T30" fmla="*/ 2147483647 w 1593"/>
              <a:gd name="T31" fmla="*/ 2147483647 h 1489"/>
              <a:gd name="T32" fmla="*/ 2147483647 w 1593"/>
              <a:gd name="T33" fmla="*/ 2147483647 h 1489"/>
              <a:gd name="T34" fmla="*/ 2147483647 w 1593"/>
              <a:gd name="T35" fmla="*/ 2147483647 h 1489"/>
              <a:gd name="T36" fmla="*/ 2147483647 w 1593"/>
              <a:gd name="T37" fmla="*/ 2147483647 h 1489"/>
              <a:gd name="T38" fmla="*/ 2147483647 w 1593"/>
              <a:gd name="T39" fmla="*/ 2147483647 h 1489"/>
              <a:gd name="T40" fmla="*/ 2147483647 w 1593"/>
              <a:gd name="T41" fmla="*/ 2147483647 h 1489"/>
              <a:gd name="T42" fmla="*/ 2147483647 w 1593"/>
              <a:gd name="T43" fmla="*/ 2147483647 h 1489"/>
              <a:gd name="T44" fmla="*/ 2147483647 w 1593"/>
              <a:gd name="T45" fmla="*/ 2147483647 h 1489"/>
              <a:gd name="T46" fmla="*/ 2147483647 w 1593"/>
              <a:gd name="T47" fmla="*/ 2147483647 h 1489"/>
              <a:gd name="T48" fmla="*/ 2147483647 w 1593"/>
              <a:gd name="T49" fmla="*/ 2147483647 h 1489"/>
              <a:gd name="T50" fmla="*/ 2147483647 w 1593"/>
              <a:gd name="T51" fmla="*/ 2147483647 h 1489"/>
              <a:gd name="T52" fmla="*/ 2147483647 w 1593"/>
              <a:gd name="T53" fmla="*/ 2147483647 h 1489"/>
              <a:gd name="T54" fmla="*/ 2147483647 w 1593"/>
              <a:gd name="T55" fmla="*/ 2147483647 h 1489"/>
              <a:gd name="T56" fmla="*/ 2147483647 w 1593"/>
              <a:gd name="T57" fmla="*/ 2147483647 h 1489"/>
              <a:gd name="T58" fmla="*/ 2147483647 w 1593"/>
              <a:gd name="T59" fmla="*/ 2147483647 h 1489"/>
              <a:gd name="T60" fmla="*/ 2147483647 w 1593"/>
              <a:gd name="T61" fmla="*/ 2147483647 h 1489"/>
              <a:gd name="T62" fmla="*/ 2147483647 w 1593"/>
              <a:gd name="T63" fmla="*/ 2147483647 h 1489"/>
              <a:gd name="T64" fmla="*/ 2147483647 w 1593"/>
              <a:gd name="T65" fmla="*/ 2147483647 h 1489"/>
              <a:gd name="T66" fmla="*/ 2147483647 w 1593"/>
              <a:gd name="T67" fmla="*/ 2147483647 h 1489"/>
              <a:gd name="T68" fmla="*/ 2147483647 w 1593"/>
              <a:gd name="T69" fmla="*/ 2147483647 h 1489"/>
              <a:gd name="T70" fmla="*/ 2147483647 w 1593"/>
              <a:gd name="T71" fmla="*/ 2147483647 h 1489"/>
              <a:gd name="T72" fmla="*/ 2147483647 w 1593"/>
              <a:gd name="T73" fmla="*/ 2147483647 h 1489"/>
              <a:gd name="T74" fmla="*/ 2147483647 w 1593"/>
              <a:gd name="T75" fmla="*/ 2147483647 h 1489"/>
              <a:gd name="T76" fmla="*/ 2147483647 w 1593"/>
              <a:gd name="T77" fmla="*/ 2147483647 h 1489"/>
              <a:gd name="T78" fmla="*/ 2147483647 w 1593"/>
              <a:gd name="T79" fmla="*/ 2147483647 h 1489"/>
              <a:gd name="T80" fmla="*/ 2147483647 w 1593"/>
              <a:gd name="T81" fmla="*/ 2147483647 h 1489"/>
              <a:gd name="T82" fmla="*/ 2147483647 w 1593"/>
              <a:gd name="T83" fmla="*/ 2147483647 h 1489"/>
              <a:gd name="T84" fmla="*/ 2147483647 w 1593"/>
              <a:gd name="T85" fmla="*/ 2147483647 h 1489"/>
              <a:gd name="T86" fmla="*/ 2147483647 w 1593"/>
              <a:gd name="T87" fmla="*/ 2147483647 h 1489"/>
              <a:gd name="T88" fmla="*/ 2147483647 w 1593"/>
              <a:gd name="T89" fmla="*/ 2147483647 h 1489"/>
              <a:gd name="T90" fmla="*/ 2147483647 w 1593"/>
              <a:gd name="T91" fmla="*/ 2147483647 h 1489"/>
              <a:gd name="T92" fmla="*/ 2147483647 w 1593"/>
              <a:gd name="T93" fmla="*/ 2147483647 h 1489"/>
              <a:gd name="T94" fmla="*/ 2147483647 w 1593"/>
              <a:gd name="T95" fmla="*/ 2147483647 h 1489"/>
              <a:gd name="T96" fmla="*/ 2147483647 w 1593"/>
              <a:gd name="T97" fmla="*/ 2147483647 h 1489"/>
              <a:gd name="T98" fmla="*/ 2147483647 w 1593"/>
              <a:gd name="T99" fmla="*/ 2147483647 h 1489"/>
              <a:gd name="T100" fmla="*/ 2147483647 w 1593"/>
              <a:gd name="T101" fmla="*/ 2147483647 h 1489"/>
              <a:gd name="T102" fmla="*/ 2147483647 w 1593"/>
              <a:gd name="T103" fmla="*/ 2147483647 h 1489"/>
              <a:gd name="T104" fmla="*/ 2147483647 w 1593"/>
              <a:gd name="T105" fmla="*/ 2147483647 h 1489"/>
              <a:gd name="T106" fmla="*/ 2147483647 w 1593"/>
              <a:gd name="T107" fmla="*/ 2147483647 h 1489"/>
              <a:gd name="T108" fmla="*/ 2147483647 w 1593"/>
              <a:gd name="T109" fmla="*/ 2147483647 h 1489"/>
              <a:gd name="T110" fmla="*/ 2147483647 w 1593"/>
              <a:gd name="T111" fmla="*/ 2147483647 h 148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593" h="1489">
                <a:moveTo>
                  <a:pt x="999" y="0"/>
                </a:moveTo>
                <a:lnTo>
                  <a:pt x="1013" y="19"/>
                </a:lnTo>
                <a:lnTo>
                  <a:pt x="1027" y="37"/>
                </a:lnTo>
                <a:lnTo>
                  <a:pt x="1048" y="43"/>
                </a:lnTo>
                <a:lnTo>
                  <a:pt x="1068" y="43"/>
                </a:lnTo>
                <a:lnTo>
                  <a:pt x="1089" y="43"/>
                </a:lnTo>
                <a:lnTo>
                  <a:pt x="1110" y="43"/>
                </a:lnTo>
                <a:lnTo>
                  <a:pt x="1130" y="43"/>
                </a:lnTo>
                <a:lnTo>
                  <a:pt x="1151" y="43"/>
                </a:lnTo>
                <a:lnTo>
                  <a:pt x="1172" y="31"/>
                </a:lnTo>
                <a:lnTo>
                  <a:pt x="1192" y="25"/>
                </a:lnTo>
                <a:lnTo>
                  <a:pt x="1213" y="19"/>
                </a:lnTo>
                <a:lnTo>
                  <a:pt x="1234" y="6"/>
                </a:lnTo>
                <a:lnTo>
                  <a:pt x="1254" y="0"/>
                </a:lnTo>
                <a:lnTo>
                  <a:pt x="1282" y="0"/>
                </a:lnTo>
                <a:lnTo>
                  <a:pt x="1309" y="0"/>
                </a:lnTo>
                <a:lnTo>
                  <a:pt x="1330" y="6"/>
                </a:lnTo>
                <a:lnTo>
                  <a:pt x="1351" y="12"/>
                </a:lnTo>
                <a:lnTo>
                  <a:pt x="1371" y="19"/>
                </a:lnTo>
                <a:lnTo>
                  <a:pt x="1392" y="31"/>
                </a:lnTo>
                <a:lnTo>
                  <a:pt x="1413" y="43"/>
                </a:lnTo>
                <a:lnTo>
                  <a:pt x="1427" y="62"/>
                </a:lnTo>
                <a:lnTo>
                  <a:pt x="1440" y="80"/>
                </a:lnTo>
                <a:lnTo>
                  <a:pt x="1461" y="105"/>
                </a:lnTo>
                <a:lnTo>
                  <a:pt x="1482" y="117"/>
                </a:lnTo>
                <a:lnTo>
                  <a:pt x="1502" y="130"/>
                </a:lnTo>
                <a:lnTo>
                  <a:pt x="1516" y="148"/>
                </a:lnTo>
                <a:lnTo>
                  <a:pt x="1537" y="173"/>
                </a:lnTo>
                <a:lnTo>
                  <a:pt x="1551" y="191"/>
                </a:lnTo>
                <a:lnTo>
                  <a:pt x="1564" y="210"/>
                </a:lnTo>
                <a:lnTo>
                  <a:pt x="1571" y="235"/>
                </a:lnTo>
                <a:lnTo>
                  <a:pt x="1585" y="253"/>
                </a:lnTo>
                <a:lnTo>
                  <a:pt x="1592" y="278"/>
                </a:lnTo>
                <a:lnTo>
                  <a:pt x="1592" y="296"/>
                </a:lnTo>
                <a:lnTo>
                  <a:pt x="1592" y="315"/>
                </a:lnTo>
                <a:lnTo>
                  <a:pt x="1592" y="340"/>
                </a:lnTo>
                <a:lnTo>
                  <a:pt x="1592" y="358"/>
                </a:lnTo>
                <a:lnTo>
                  <a:pt x="1592" y="383"/>
                </a:lnTo>
                <a:lnTo>
                  <a:pt x="1592" y="408"/>
                </a:lnTo>
                <a:lnTo>
                  <a:pt x="1592" y="432"/>
                </a:lnTo>
                <a:lnTo>
                  <a:pt x="1592" y="457"/>
                </a:lnTo>
                <a:lnTo>
                  <a:pt x="1585" y="475"/>
                </a:lnTo>
                <a:lnTo>
                  <a:pt x="1571" y="500"/>
                </a:lnTo>
                <a:lnTo>
                  <a:pt x="1551" y="519"/>
                </a:lnTo>
                <a:lnTo>
                  <a:pt x="1537" y="537"/>
                </a:lnTo>
                <a:lnTo>
                  <a:pt x="1523" y="556"/>
                </a:lnTo>
                <a:lnTo>
                  <a:pt x="1502" y="568"/>
                </a:lnTo>
                <a:lnTo>
                  <a:pt x="1482" y="587"/>
                </a:lnTo>
                <a:lnTo>
                  <a:pt x="1461" y="593"/>
                </a:lnTo>
                <a:lnTo>
                  <a:pt x="1440" y="605"/>
                </a:lnTo>
                <a:lnTo>
                  <a:pt x="1413" y="617"/>
                </a:lnTo>
                <a:lnTo>
                  <a:pt x="1392" y="624"/>
                </a:lnTo>
                <a:lnTo>
                  <a:pt x="1371" y="630"/>
                </a:lnTo>
                <a:lnTo>
                  <a:pt x="1316" y="642"/>
                </a:lnTo>
                <a:lnTo>
                  <a:pt x="1275" y="648"/>
                </a:lnTo>
                <a:lnTo>
                  <a:pt x="1254" y="648"/>
                </a:lnTo>
                <a:lnTo>
                  <a:pt x="1234" y="648"/>
                </a:lnTo>
                <a:lnTo>
                  <a:pt x="1178" y="648"/>
                </a:lnTo>
                <a:lnTo>
                  <a:pt x="1151" y="648"/>
                </a:lnTo>
                <a:lnTo>
                  <a:pt x="1103" y="648"/>
                </a:lnTo>
                <a:lnTo>
                  <a:pt x="1048" y="648"/>
                </a:lnTo>
                <a:lnTo>
                  <a:pt x="1027" y="648"/>
                </a:lnTo>
                <a:lnTo>
                  <a:pt x="972" y="642"/>
                </a:lnTo>
                <a:lnTo>
                  <a:pt x="944" y="636"/>
                </a:lnTo>
                <a:lnTo>
                  <a:pt x="903" y="630"/>
                </a:lnTo>
                <a:lnTo>
                  <a:pt x="875" y="624"/>
                </a:lnTo>
                <a:lnTo>
                  <a:pt x="820" y="617"/>
                </a:lnTo>
                <a:lnTo>
                  <a:pt x="779" y="605"/>
                </a:lnTo>
                <a:lnTo>
                  <a:pt x="758" y="599"/>
                </a:lnTo>
                <a:lnTo>
                  <a:pt x="737" y="587"/>
                </a:lnTo>
                <a:lnTo>
                  <a:pt x="717" y="568"/>
                </a:lnTo>
                <a:lnTo>
                  <a:pt x="696" y="556"/>
                </a:lnTo>
                <a:lnTo>
                  <a:pt x="669" y="537"/>
                </a:lnTo>
                <a:lnTo>
                  <a:pt x="641" y="519"/>
                </a:lnTo>
                <a:lnTo>
                  <a:pt x="620" y="500"/>
                </a:lnTo>
                <a:lnTo>
                  <a:pt x="565" y="482"/>
                </a:lnTo>
                <a:lnTo>
                  <a:pt x="538" y="469"/>
                </a:lnTo>
                <a:lnTo>
                  <a:pt x="510" y="457"/>
                </a:lnTo>
                <a:lnTo>
                  <a:pt x="489" y="451"/>
                </a:lnTo>
                <a:lnTo>
                  <a:pt x="434" y="445"/>
                </a:lnTo>
                <a:lnTo>
                  <a:pt x="414" y="438"/>
                </a:lnTo>
                <a:lnTo>
                  <a:pt x="393" y="438"/>
                </a:lnTo>
                <a:lnTo>
                  <a:pt x="351" y="438"/>
                </a:lnTo>
                <a:lnTo>
                  <a:pt x="331" y="445"/>
                </a:lnTo>
                <a:lnTo>
                  <a:pt x="324" y="463"/>
                </a:lnTo>
                <a:lnTo>
                  <a:pt x="324" y="482"/>
                </a:lnTo>
                <a:lnTo>
                  <a:pt x="317" y="506"/>
                </a:lnTo>
                <a:lnTo>
                  <a:pt x="317" y="525"/>
                </a:lnTo>
                <a:lnTo>
                  <a:pt x="317" y="543"/>
                </a:lnTo>
                <a:lnTo>
                  <a:pt x="317" y="562"/>
                </a:lnTo>
                <a:lnTo>
                  <a:pt x="317" y="580"/>
                </a:lnTo>
                <a:lnTo>
                  <a:pt x="317" y="599"/>
                </a:lnTo>
                <a:lnTo>
                  <a:pt x="338" y="624"/>
                </a:lnTo>
                <a:lnTo>
                  <a:pt x="365" y="648"/>
                </a:lnTo>
                <a:lnTo>
                  <a:pt x="393" y="667"/>
                </a:lnTo>
                <a:lnTo>
                  <a:pt x="420" y="679"/>
                </a:lnTo>
                <a:lnTo>
                  <a:pt x="448" y="692"/>
                </a:lnTo>
                <a:lnTo>
                  <a:pt x="476" y="704"/>
                </a:lnTo>
                <a:lnTo>
                  <a:pt x="503" y="716"/>
                </a:lnTo>
                <a:lnTo>
                  <a:pt x="531" y="722"/>
                </a:lnTo>
                <a:lnTo>
                  <a:pt x="558" y="729"/>
                </a:lnTo>
                <a:lnTo>
                  <a:pt x="586" y="741"/>
                </a:lnTo>
                <a:lnTo>
                  <a:pt x="627" y="741"/>
                </a:lnTo>
                <a:lnTo>
                  <a:pt x="682" y="753"/>
                </a:lnTo>
                <a:lnTo>
                  <a:pt x="737" y="759"/>
                </a:lnTo>
                <a:lnTo>
                  <a:pt x="779" y="759"/>
                </a:lnTo>
                <a:lnTo>
                  <a:pt x="806" y="766"/>
                </a:lnTo>
                <a:lnTo>
                  <a:pt x="834" y="766"/>
                </a:lnTo>
                <a:lnTo>
                  <a:pt x="889" y="766"/>
                </a:lnTo>
                <a:lnTo>
                  <a:pt x="910" y="766"/>
                </a:lnTo>
                <a:lnTo>
                  <a:pt x="965" y="766"/>
                </a:lnTo>
                <a:lnTo>
                  <a:pt x="1006" y="766"/>
                </a:lnTo>
                <a:lnTo>
                  <a:pt x="1027" y="766"/>
                </a:lnTo>
                <a:lnTo>
                  <a:pt x="1048" y="766"/>
                </a:lnTo>
                <a:lnTo>
                  <a:pt x="1075" y="766"/>
                </a:lnTo>
                <a:lnTo>
                  <a:pt x="1096" y="766"/>
                </a:lnTo>
                <a:lnTo>
                  <a:pt x="1116" y="766"/>
                </a:lnTo>
                <a:lnTo>
                  <a:pt x="1158" y="766"/>
                </a:lnTo>
                <a:lnTo>
                  <a:pt x="1178" y="766"/>
                </a:lnTo>
                <a:lnTo>
                  <a:pt x="1199" y="772"/>
                </a:lnTo>
                <a:lnTo>
                  <a:pt x="1220" y="790"/>
                </a:lnTo>
                <a:lnTo>
                  <a:pt x="1234" y="809"/>
                </a:lnTo>
                <a:lnTo>
                  <a:pt x="1234" y="827"/>
                </a:lnTo>
                <a:lnTo>
                  <a:pt x="1241" y="846"/>
                </a:lnTo>
                <a:lnTo>
                  <a:pt x="1241" y="864"/>
                </a:lnTo>
                <a:lnTo>
                  <a:pt x="1247" y="883"/>
                </a:lnTo>
                <a:lnTo>
                  <a:pt x="1254" y="901"/>
                </a:lnTo>
                <a:lnTo>
                  <a:pt x="1254" y="920"/>
                </a:lnTo>
                <a:lnTo>
                  <a:pt x="1254" y="945"/>
                </a:lnTo>
                <a:lnTo>
                  <a:pt x="1254" y="969"/>
                </a:lnTo>
                <a:lnTo>
                  <a:pt x="1254" y="994"/>
                </a:lnTo>
                <a:lnTo>
                  <a:pt x="1254" y="1013"/>
                </a:lnTo>
                <a:lnTo>
                  <a:pt x="1247" y="1031"/>
                </a:lnTo>
                <a:lnTo>
                  <a:pt x="1227" y="1050"/>
                </a:lnTo>
                <a:lnTo>
                  <a:pt x="1206" y="1062"/>
                </a:lnTo>
                <a:lnTo>
                  <a:pt x="1185" y="1080"/>
                </a:lnTo>
                <a:lnTo>
                  <a:pt x="1165" y="1093"/>
                </a:lnTo>
                <a:lnTo>
                  <a:pt x="1137" y="1099"/>
                </a:lnTo>
                <a:lnTo>
                  <a:pt x="1096" y="1099"/>
                </a:lnTo>
                <a:lnTo>
                  <a:pt x="1075" y="1099"/>
                </a:lnTo>
                <a:lnTo>
                  <a:pt x="1054" y="1105"/>
                </a:lnTo>
                <a:lnTo>
                  <a:pt x="1034" y="1105"/>
                </a:lnTo>
                <a:lnTo>
                  <a:pt x="1013" y="1105"/>
                </a:lnTo>
                <a:lnTo>
                  <a:pt x="986" y="1105"/>
                </a:lnTo>
                <a:lnTo>
                  <a:pt x="937" y="1105"/>
                </a:lnTo>
                <a:lnTo>
                  <a:pt x="882" y="1105"/>
                </a:lnTo>
                <a:lnTo>
                  <a:pt x="841" y="1105"/>
                </a:lnTo>
                <a:lnTo>
                  <a:pt x="813" y="1105"/>
                </a:lnTo>
                <a:lnTo>
                  <a:pt x="758" y="1099"/>
                </a:lnTo>
                <a:lnTo>
                  <a:pt x="717" y="1099"/>
                </a:lnTo>
                <a:lnTo>
                  <a:pt x="662" y="1087"/>
                </a:lnTo>
                <a:lnTo>
                  <a:pt x="620" y="1080"/>
                </a:lnTo>
                <a:lnTo>
                  <a:pt x="600" y="1080"/>
                </a:lnTo>
                <a:lnTo>
                  <a:pt x="572" y="1068"/>
                </a:lnTo>
                <a:lnTo>
                  <a:pt x="551" y="1062"/>
                </a:lnTo>
                <a:lnTo>
                  <a:pt x="531" y="1050"/>
                </a:lnTo>
                <a:lnTo>
                  <a:pt x="503" y="1031"/>
                </a:lnTo>
                <a:lnTo>
                  <a:pt x="448" y="1025"/>
                </a:lnTo>
                <a:lnTo>
                  <a:pt x="427" y="1019"/>
                </a:lnTo>
                <a:lnTo>
                  <a:pt x="407" y="1019"/>
                </a:lnTo>
                <a:lnTo>
                  <a:pt x="386" y="1019"/>
                </a:lnTo>
                <a:lnTo>
                  <a:pt x="379" y="1037"/>
                </a:lnTo>
                <a:lnTo>
                  <a:pt x="379" y="1062"/>
                </a:lnTo>
                <a:lnTo>
                  <a:pt x="379" y="1080"/>
                </a:lnTo>
                <a:lnTo>
                  <a:pt x="379" y="1105"/>
                </a:lnTo>
                <a:lnTo>
                  <a:pt x="379" y="1155"/>
                </a:lnTo>
                <a:lnTo>
                  <a:pt x="400" y="1167"/>
                </a:lnTo>
                <a:lnTo>
                  <a:pt x="455" y="1173"/>
                </a:lnTo>
                <a:lnTo>
                  <a:pt x="496" y="1179"/>
                </a:lnTo>
                <a:lnTo>
                  <a:pt x="517" y="1179"/>
                </a:lnTo>
                <a:lnTo>
                  <a:pt x="538" y="1185"/>
                </a:lnTo>
                <a:lnTo>
                  <a:pt x="558" y="1185"/>
                </a:lnTo>
                <a:lnTo>
                  <a:pt x="586" y="1185"/>
                </a:lnTo>
                <a:lnTo>
                  <a:pt x="641" y="1185"/>
                </a:lnTo>
                <a:lnTo>
                  <a:pt x="689" y="1185"/>
                </a:lnTo>
                <a:lnTo>
                  <a:pt x="731" y="1185"/>
                </a:lnTo>
                <a:lnTo>
                  <a:pt x="758" y="1185"/>
                </a:lnTo>
                <a:lnTo>
                  <a:pt x="779" y="1185"/>
                </a:lnTo>
                <a:lnTo>
                  <a:pt x="834" y="1185"/>
                </a:lnTo>
                <a:lnTo>
                  <a:pt x="861" y="1185"/>
                </a:lnTo>
                <a:lnTo>
                  <a:pt x="889" y="1185"/>
                </a:lnTo>
                <a:lnTo>
                  <a:pt x="944" y="1185"/>
                </a:lnTo>
                <a:lnTo>
                  <a:pt x="986" y="1185"/>
                </a:lnTo>
                <a:lnTo>
                  <a:pt x="1006" y="1185"/>
                </a:lnTo>
                <a:lnTo>
                  <a:pt x="1061" y="1192"/>
                </a:lnTo>
                <a:lnTo>
                  <a:pt x="1082" y="1198"/>
                </a:lnTo>
                <a:lnTo>
                  <a:pt x="1103" y="1210"/>
                </a:lnTo>
                <a:lnTo>
                  <a:pt x="1110" y="1229"/>
                </a:lnTo>
                <a:lnTo>
                  <a:pt x="1123" y="1247"/>
                </a:lnTo>
                <a:lnTo>
                  <a:pt x="1123" y="1266"/>
                </a:lnTo>
                <a:lnTo>
                  <a:pt x="1123" y="1284"/>
                </a:lnTo>
                <a:lnTo>
                  <a:pt x="1123" y="1303"/>
                </a:lnTo>
                <a:lnTo>
                  <a:pt x="1123" y="1321"/>
                </a:lnTo>
                <a:lnTo>
                  <a:pt x="1123" y="1340"/>
                </a:lnTo>
                <a:lnTo>
                  <a:pt x="1123" y="1358"/>
                </a:lnTo>
                <a:lnTo>
                  <a:pt x="1123" y="1395"/>
                </a:lnTo>
                <a:lnTo>
                  <a:pt x="1116" y="1414"/>
                </a:lnTo>
                <a:lnTo>
                  <a:pt x="1103" y="1432"/>
                </a:lnTo>
                <a:lnTo>
                  <a:pt x="1096" y="1451"/>
                </a:lnTo>
                <a:lnTo>
                  <a:pt x="1075" y="1469"/>
                </a:lnTo>
                <a:lnTo>
                  <a:pt x="1054" y="1482"/>
                </a:lnTo>
                <a:lnTo>
                  <a:pt x="1027" y="1488"/>
                </a:lnTo>
                <a:lnTo>
                  <a:pt x="972" y="1488"/>
                </a:lnTo>
                <a:lnTo>
                  <a:pt x="944" y="1488"/>
                </a:lnTo>
                <a:lnTo>
                  <a:pt x="889" y="1488"/>
                </a:lnTo>
                <a:lnTo>
                  <a:pt x="834" y="1488"/>
                </a:lnTo>
                <a:lnTo>
                  <a:pt x="806" y="1488"/>
                </a:lnTo>
                <a:lnTo>
                  <a:pt x="751" y="1482"/>
                </a:lnTo>
                <a:lnTo>
                  <a:pt x="710" y="1476"/>
                </a:lnTo>
                <a:lnTo>
                  <a:pt x="655" y="1469"/>
                </a:lnTo>
                <a:lnTo>
                  <a:pt x="586" y="1463"/>
                </a:lnTo>
                <a:lnTo>
                  <a:pt x="544" y="1457"/>
                </a:lnTo>
                <a:lnTo>
                  <a:pt x="524" y="1457"/>
                </a:lnTo>
                <a:lnTo>
                  <a:pt x="469" y="1445"/>
                </a:lnTo>
                <a:lnTo>
                  <a:pt x="427" y="1445"/>
                </a:lnTo>
                <a:lnTo>
                  <a:pt x="407" y="1439"/>
                </a:lnTo>
                <a:lnTo>
                  <a:pt x="338" y="1426"/>
                </a:lnTo>
                <a:lnTo>
                  <a:pt x="317" y="1420"/>
                </a:lnTo>
                <a:lnTo>
                  <a:pt x="262" y="1408"/>
                </a:lnTo>
                <a:lnTo>
                  <a:pt x="193" y="1402"/>
                </a:lnTo>
                <a:lnTo>
                  <a:pt x="152" y="1402"/>
                </a:lnTo>
                <a:lnTo>
                  <a:pt x="110" y="1395"/>
                </a:lnTo>
                <a:lnTo>
                  <a:pt x="90" y="1389"/>
                </a:lnTo>
                <a:lnTo>
                  <a:pt x="69" y="1377"/>
                </a:lnTo>
                <a:lnTo>
                  <a:pt x="55" y="1358"/>
                </a:lnTo>
                <a:lnTo>
                  <a:pt x="14" y="1352"/>
                </a:lnTo>
                <a:lnTo>
                  <a:pt x="0" y="1334"/>
                </a:lnTo>
                <a:lnTo>
                  <a:pt x="0" y="1315"/>
                </a:lnTo>
                <a:lnTo>
                  <a:pt x="0" y="1297"/>
                </a:lnTo>
                <a:lnTo>
                  <a:pt x="0" y="1278"/>
                </a:lnTo>
                <a:lnTo>
                  <a:pt x="0" y="1260"/>
                </a:lnTo>
                <a:lnTo>
                  <a:pt x="21" y="1260"/>
                </a:lnTo>
                <a:lnTo>
                  <a:pt x="41" y="1260"/>
                </a:lnTo>
                <a:lnTo>
                  <a:pt x="62" y="1272"/>
                </a:lnTo>
                <a:lnTo>
                  <a:pt x="83" y="1284"/>
                </a:lnTo>
                <a:lnTo>
                  <a:pt x="110" y="1297"/>
                </a:lnTo>
                <a:lnTo>
                  <a:pt x="131" y="1303"/>
                </a:lnTo>
                <a:lnTo>
                  <a:pt x="152" y="1309"/>
                </a:lnTo>
                <a:lnTo>
                  <a:pt x="172" y="1315"/>
                </a:lnTo>
                <a:lnTo>
                  <a:pt x="193" y="1321"/>
                </a:lnTo>
                <a:lnTo>
                  <a:pt x="214" y="1327"/>
                </a:lnTo>
                <a:lnTo>
                  <a:pt x="255" y="1334"/>
                </a:lnTo>
                <a:lnTo>
                  <a:pt x="276" y="1340"/>
                </a:lnTo>
                <a:lnTo>
                  <a:pt x="296" y="1340"/>
                </a:lnTo>
                <a:lnTo>
                  <a:pt x="345" y="1340"/>
                </a:lnTo>
                <a:lnTo>
                  <a:pt x="365" y="1346"/>
                </a:lnTo>
                <a:lnTo>
                  <a:pt x="386" y="1352"/>
                </a:lnTo>
                <a:lnTo>
                  <a:pt x="407" y="1352"/>
                </a:lnTo>
                <a:lnTo>
                  <a:pt x="455" y="1365"/>
                </a:lnTo>
                <a:lnTo>
                  <a:pt x="496" y="1371"/>
                </a:lnTo>
                <a:lnTo>
                  <a:pt x="517" y="1377"/>
                </a:lnTo>
                <a:lnTo>
                  <a:pt x="538" y="1377"/>
                </a:lnTo>
                <a:lnTo>
                  <a:pt x="558" y="1383"/>
                </a:lnTo>
                <a:lnTo>
                  <a:pt x="600" y="1389"/>
                </a:lnTo>
                <a:lnTo>
                  <a:pt x="620" y="1389"/>
                </a:lnTo>
                <a:lnTo>
                  <a:pt x="648" y="1395"/>
                </a:lnTo>
                <a:lnTo>
                  <a:pt x="675" y="1402"/>
                </a:lnTo>
                <a:lnTo>
                  <a:pt x="696" y="1408"/>
                </a:lnTo>
                <a:lnTo>
                  <a:pt x="724" y="1414"/>
                </a:lnTo>
                <a:lnTo>
                  <a:pt x="744" y="1420"/>
                </a:lnTo>
                <a:lnTo>
                  <a:pt x="765" y="1420"/>
                </a:lnTo>
                <a:lnTo>
                  <a:pt x="786" y="1426"/>
                </a:lnTo>
                <a:lnTo>
                  <a:pt x="806" y="1426"/>
                </a:lnTo>
                <a:lnTo>
                  <a:pt x="827" y="1432"/>
                </a:lnTo>
                <a:lnTo>
                  <a:pt x="875" y="1432"/>
                </a:lnTo>
                <a:lnTo>
                  <a:pt x="903" y="1439"/>
                </a:lnTo>
                <a:lnTo>
                  <a:pt x="923" y="1439"/>
                </a:lnTo>
                <a:lnTo>
                  <a:pt x="979" y="1439"/>
                </a:lnTo>
                <a:lnTo>
                  <a:pt x="999" y="1439"/>
                </a:lnTo>
                <a:lnTo>
                  <a:pt x="1020" y="1439"/>
                </a:lnTo>
                <a:lnTo>
                  <a:pt x="1034" y="1420"/>
                </a:lnTo>
                <a:lnTo>
                  <a:pt x="1034" y="1402"/>
                </a:lnTo>
                <a:lnTo>
                  <a:pt x="1041" y="1383"/>
                </a:lnTo>
                <a:lnTo>
                  <a:pt x="1041" y="1365"/>
                </a:lnTo>
                <a:lnTo>
                  <a:pt x="1048" y="1346"/>
                </a:lnTo>
                <a:lnTo>
                  <a:pt x="1048" y="1327"/>
                </a:lnTo>
                <a:lnTo>
                  <a:pt x="1048" y="1309"/>
                </a:lnTo>
                <a:lnTo>
                  <a:pt x="1048" y="1290"/>
                </a:lnTo>
                <a:lnTo>
                  <a:pt x="1041" y="1272"/>
                </a:lnTo>
                <a:lnTo>
                  <a:pt x="992" y="1266"/>
                </a:lnTo>
                <a:lnTo>
                  <a:pt x="972" y="1266"/>
                </a:lnTo>
                <a:lnTo>
                  <a:pt x="951" y="1266"/>
                </a:lnTo>
                <a:lnTo>
                  <a:pt x="930" y="1266"/>
                </a:lnTo>
                <a:lnTo>
                  <a:pt x="910" y="1266"/>
                </a:lnTo>
                <a:lnTo>
                  <a:pt x="889" y="1266"/>
                </a:lnTo>
                <a:lnTo>
                  <a:pt x="861" y="1266"/>
                </a:lnTo>
                <a:lnTo>
                  <a:pt x="841" y="1266"/>
                </a:lnTo>
                <a:lnTo>
                  <a:pt x="786" y="1266"/>
                </a:lnTo>
                <a:lnTo>
                  <a:pt x="765" y="1266"/>
                </a:lnTo>
                <a:lnTo>
                  <a:pt x="744" y="1266"/>
                </a:lnTo>
                <a:lnTo>
                  <a:pt x="703" y="1266"/>
                </a:lnTo>
                <a:lnTo>
                  <a:pt x="682" y="1266"/>
                </a:lnTo>
                <a:lnTo>
                  <a:pt x="662" y="1266"/>
                </a:lnTo>
                <a:lnTo>
                  <a:pt x="641" y="1266"/>
                </a:lnTo>
                <a:lnTo>
                  <a:pt x="620" y="1266"/>
                </a:lnTo>
                <a:lnTo>
                  <a:pt x="600" y="1266"/>
                </a:lnTo>
                <a:lnTo>
                  <a:pt x="572" y="1260"/>
                </a:lnTo>
                <a:lnTo>
                  <a:pt x="551" y="1260"/>
                </a:lnTo>
                <a:lnTo>
                  <a:pt x="531" y="1253"/>
                </a:lnTo>
                <a:lnTo>
                  <a:pt x="510" y="1247"/>
                </a:lnTo>
                <a:lnTo>
                  <a:pt x="489" y="1241"/>
                </a:lnTo>
                <a:lnTo>
                  <a:pt x="434" y="1235"/>
                </a:lnTo>
                <a:lnTo>
                  <a:pt x="407" y="1235"/>
                </a:lnTo>
                <a:lnTo>
                  <a:pt x="379" y="1223"/>
                </a:lnTo>
                <a:lnTo>
                  <a:pt x="351" y="1210"/>
                </a:lnTo>
                <a:lnTo>
                  <a:pt x="331" y="1192"/>
                </a:lnTo>
                <a:lnTo>
                  <a:pt x="310" y="1179"/>
                </a:lnTo>
                <a:lnTo>
                  <a:pt x="296" y="1155"/>
                </a:lnTo>
                <a:lnTo>
                  <a:pt x="289" y="1130"/>
                </a:lnTo>
                <a:lnTo>
                  <a:pt x="283" y="1111"/>
                </a:lnTo>
                <a:lnTo>
                  <a:pt x="283" y="1093"/>
                </a:lnTo>
                <a:lnTo>
                  <a:pt x="283" y="1074"/>
                </a:lnTo>
                <a:lnTo>
                  <a:pt x="283" y="1056"/>
                </a:lnTo>
                <a:lnTo>
                  <a:pt x="283" y="1031"/>
                </a:lnTo>
                <a:lnTo>
                  <a:pt x="283" y="1013"/>
                </a:lnTo>
                <a:lnTo>
                  <a:pt x="283" y="994"/>
                </a:lnTo>
                <a:lnTo>
                  <a:pt x="289" y="976"/>
                </a:lnTo>
                <a:lnTo>
                  <a:pt x="310" y="969"/>
                </a:lnTo>
                <a:lnTo>
                  <a:pt x="331" y="963"/>
                </a:lnTo>
                <a:lnTo>
                  <a:pt x="351" y="957"/>
                </a:lnTo>
                <a:lnTo>
                  <a:pt x="372" y="957"/>
                </a:lnTo>
                <a:lnTo>
                  <a:pt x="393" y="957"/>
                </a:lnTo>
                <a:lnTo>
                  <a:pt x="414" y="957"/>
                </a:lnTo>
                <a:lnTo>
                  <a:pt x="441" y="957"/>
                </a:lnTo>
                <a:lnTo>
                  <a:pt x="462" y="957"/>
                </a:lnTo>
                <a:lnTo>
                  <a:pt x="489" y="957"/>
                </a:lnTo>
                <a:lnTo>
                  <a:pt x="510" y="957"/>
                </a:lnTo>
                <a:lnTo>
                  <a:pt x="531" y="957"/>
                </a:lnTo>
                <a:lnTo>
                  <a:pt x="551" y="957"/>
                </a:lnTo>
                <a:lnTo>
                  <a:pt x="572" y="963"/>
                </a:lnTo>
                <a:lnTo>
                  <a:pt x="600" y="969"/>
                </a:lnTo>
                <a:lnTo>
                  <a:pt x="620" y="976"/>
                </a:lnTo>
                <a:lnTo>
                  <a:pt x="662" y="982"/>
                </a:lnTo>
                <a:lnTo>
                  <a:pt x="689" y="994"/>
                </a:lnTo>
                <a:lnTo>
                  <a:pt x="710" y="1000"/>
                </a:lnTo>
                <a:lnTo>
                  <a:pt x="731" y="1006"/>
                </a:lnTo>
                <a:lnTo>
                  <a:pt x="751" y="1013"/>
                </a:lnTo>
                <a:lnTo>
                  <a:pt x="772" y="1013"/>
                </a:lnTo>
                <a:lnTo>
                  <a:pt x="793" y="1025"/>
                </a:lnTo>
                <a:lnTo>
                  <a:pt x="820" y="1025"/>
                </a:lnTo>
                <a:lnTo>
                  <a:pt x="868" y="1031"/>
                </a:lnTo>
                <a:lnTo>
                  <a:pt x="889" y="1037"/>
                </a:lnTo>
                <a:lnTo>
                  <a:pt x="944" y="1037"/>
                </a:lnTo>
                <a:lnTo>
                  <a:pt x="965" y="1037"/>
                </a:lnTo>
                <a:lnTo>
                  <a:pt x="986" y="1037"/>
                </a:lnTo>
                <a:lnTo>
                  <a:pt x="1006" y="1037"/>
                </a:lnTo>
                <a:lnTo>
                  <a:pt x="1034" y="1037"/>
                </a:lnTo>
                <a:lnTo>
                  <a:pt x="1054" y="1037"/>
                </a:lnTo>
                <a:lnTo>
                  <a:pt x="1075" y="1037"/>
                </a:lnTo>
                <a:lnTo>
                  <a:pt x="1096" y="1037"/>
                </a:lnTo>
                <a:lnTo>
                  <a:pt x="1116" y="1031"/>
                </a:lnTo>
                <a:lnTo>
                  <a:pt x="1137" y="1025"/>
                </a:lnTo>
                <a:lnTo>
                  <a:pt x="1158" y="1006"/>
                </a:lnTo>
                <a:lnTo>
                  <a:pt x="1165" y="988"/>
                </a:lnTo>
                <a:lnTo>
                  <a:pt x="1165" y="969"/>
                </a:lnTo>
                <a:lnTo>
                  <a:pt x="1165" y="951"/>
                </a:lnTo>
                <a:lnTo>
                  <a:pt x="1165" y="932"/>
                </a:lnTo>
                <a:lnTo>
                  <a:pt x="1165" y="914"/>
                </a:lnTo>
                <a:lnTo>
                  <a:pt x="1165" y="895"/>
                </a:lnTo>
                <a:lnTo>
                  <a:pt x="1165" y="877"/>
                </a:lnTo>
                <a:lnTo>
                  <a:pt x="1144" y="864"/>
                </a:lnTo>
                <a:lnTo>
                  <a:pt x="1123" y="858"/>
                </a:lnTo>
                <a:lnTo>
                  <a:pt x="1103" y="858"/>
                </a:lnTo>
                <a:lnTo>
                  <a:pt x="1075" y="852"/>
                </a:lnTo>
                <a:lnTo>
                  <a:pt x="1054" y="852"/>
                </a:lnTo>
                <a:lnTo>
                  <a:pt x="1034" y="852"/>
                </a:lnTo>
                <a:lnTo>
                  <a:pt x="1006" y="846"/>
                </a:lnTo>
                <a:lnTo>
                  <a:pt x="986" y="846"/>
                </a:lnTo>
                <a:lnTo>
                  <a:pt x="965" y="846"/>
                </a:lnTo>
                <a:lnTo>
                  <a:pt x="923" y="846"/>
                </a:lnTo>
                <a:lnTo>
                  <a:pt x="882" y="846"/>
                </a:lnTo>
                <a:lnTo>
                  <a:pt x="861" y="846"/>
                </a:lnTo>
                <a:lnTo>
                  <a:pt x="841" y="840"/>
                </a:lnTo>
                <a:lnTo>
                  <a:pt x="820" y="840"/>
                </a:lnTo>
                <a:lnTo>
                  <a:pt x="799" y="840"/>
                </a:lnTo>
                <a:lnTo>
                  <a:pt x="758" y="834"/>
                </a:lnTo>
                <a:lnTo>
                  <a:pt x="737" y="827"/>
                </a:lnTo>
                <a:lnTo>
                  <a:pt x="717" y="821"/>
                </a:lnTo>
                <a:lnTo>
                  <a:pt x="662" y="821"/>
                </a:lnTo>
                <a:lnTo>
                  <a:pt x="641" y="821"/>
                </a:lnTo>
                <a:lnTo>
                  <a:pt x="613" y="821"/>
                </a:lnTo>
                <a:lnTo>
                  <a:pt x="593" y="821"/>
                </a:lnTo>
                <a:lnTo>
                  <a:pt x="538" y="809"/>
                </a:lnTo>
                <a:lnTo>
                  <a:pt x="510" y="803"/>
                </a:lnTo>
                <a:lnTo>
                  <a:pt x="455" y="796"/>
                </a:lnTo>
                <a:lnTo>
                  <a:pt x="400" y="790"/>
                </a:lnTo>
                <a:lnTo>
                  <a:pt x="379" y="784"/>
                </a:lnTo>
                <a:lnTo>
                  <a:pt x="310" y="766"/>
                </a:lnTo>
                <a:lnTo>
                  <a:pt x="296" y="747"/>
                </a:lnTo>
                <a:lnTo>
                  <a:pt x="283" y="729"/>
                </a:lnTo>
                <a:lnTo>
                  <a:pt x="276" y="710"/>
                </a:lnTo>
                <a:lnTo>
                  <a:pt x="262" y="692"/>
                </a:lnTo>
                <a:lnTo>
                  <a:pt x="255" y="673"/>
                </a:lnTo>
                <a:lnTo>
                  <a:pt x="241" y="648"/>
                </a:lnTo>
                <a:lnTo>
                  <a:pt x="234" y="630"/>
                </a:lnTo>
                <a:lnTo>
                  <a:pt x="227" y="611"/>
                </a:lnTo>
                <a:lnTo>
                  <a:pt x="221" y="593"/>
                </a:lnTo>
                <a:lnTo>
                  <a:pt x="214" y="574"/>
                </a:lnTo>
                <a:lnTo>
                  <a:pt x="207" y="550"/>
                </a:lnTo>
                <a:lnTo>
                  <a:pt x="207" y="525"/>
                </a:lnTo>
                <a:lnTo>
                  <a:pt x="200" y="506"/>
                </a:lnTo>
                <a:lnTo>
                  <a:pt x="200" y="482"/>
                </a:lnTo>
                <a:lnTo>
                  <a:pt x="200" y="463"/>
                </a:lnTo>
                <a:lnTo>
                  <a:pt x="207" y="445"/>
                </a:lnTo>
                <a:lnTo>
                  <a:pt x="214" y="426"/>
                </a:lnTo>
                <a:lnTo>
                  <a:pt x="227" y="408"/>
                </a:lnTo>
                <a:lnTo>
                  <a:pt x="248" y="389"/>
                </a:lnTo>
                <a:lnTo>
                  <a:pt x="276" y="370"/>
                </a:lnTo>
                <a:lnTo>
                  <a:pt x="303" y="358"/>
                </a:lnTo>
                <a:lnTo>
                  <a:pt x="331" y="346"/>
                </a:lnTo>
                <a:lnTo>
                  <a:pt x="351" y="340"/>
                </a:lnTo>
                <a:lnTo>
                  <a:pt x="372" y="333"/>
                </a:lnTo>
                <a:lnTo>
                  <a:pt x="393" y="327"/>
                </a:lnTo>
                <a:lnTo>
                  <a:pt x="414" y="327"/>
                </a:lnTo>
                <a:lnTo>
                  <a:pt x="434" y="321"/>
                </a:lnTo>
                <a:lnTo>
                  <a:pt x="455" y="321"/>
                </a:lnTo>
                <a:lnTo>
                  <a:pt x="496" y="321"/>
                </a:lnTo>
                <a:lnTo>
                  <a:pt x="524" y="321"/>
                </a:lnTo>
                <a:lnTo>
                  <a:pt x="544" y="327"/>
                </a:lnTo>
                <a:lnTo>
                  <a:pt x="586" y="327"/>
                </a:lnTo>
                <a:lnTo>
                  <a:pt x="627" y="327"/>
                </a:lnTo>
                <a:lnTo>
                  <a:pt x="648" y="333"/>
                </a:lnTo>
                <a:lnTo>
                  <a:pt x="669" y="340"/>
                </a:lnTo>
                <a:lnTo>
                  <a:pt x="689" y="340"/>
                </a:lnTo>
                <a:lnTo>
                  <a:pt x="737" y="352"/>
                </a:lnTo>
                <a:lnTo>
                  <a:pt x="793" y="358"/>
                </a:lnTo>
                <a:lnTo>
                  <a:pt x="834" y="370"/>
                </a:lnTo>
                <a:lnTo>
                  <a:pt x="855" y="370"/>
                </a:lnTo>
                <a:lnTo>
                  <a:pt x="882" y="370"/>
                </a:lnTo>
                <a:lnTo>
                  <a:pt x="903" y="370"/>
                </a:lnTo>
                <a:lnTo>
                  <a:pt x="923" y="370"/>
                </a:lnTo>
                <a:lnTo>
                  <a:pt x="979" y="370"/>
                </a:lnTo>
                <a:lnTo>
                  <a:pt x="1020" y="370"/>
                </a:lnTo>
                <a:lnTo>
                  <a:pt x="1034" y="346"/>
                </a:lnTo>
                <a:lnTo>
                  <a:pt x="1041" y="327"/>
                </a:lnTo>
                <a:lnTo>
                  <a:pt x="1041" y="309"/>
                </a:lnTo>
                <a:lnTo>
                  <a:pt x="1041" y="272"/>
                </a:lnTo>
                <a:lnTo>
                  <a:pt x="1041" y="235"/>
                </a:lnTo>
                <a:lnTo>
                  <a:pt x="1041" y="198"/>
                </a:lnTo>
                <a:lnTo>
                  <a:pt x="1041" y="173"/>
                </a:lnTo>
                <a:lnTo>
                  <a:pt x="1041" y="148"/>
                </a:lnTo>
                <a:lnTo>
                  <a:pt x="1027" y="130"/>
                </a:lnTo>
                <a:lnTo>
                  <a:pt x="1013" y="111"/>
                </a:lnTo>
                <a:lnTo>
                  <a:pt x="992" y="93"/>
                </a:lnTo>
                <a:lnTo>
                  <a:pt x="979" y="74"/>
                </a:lnTo>
                <a:lnTo>
                  <a:pt x="972" y="56"/>
                </a:lnTo>
                <a:lnTo>
                  <a:pt x="965" y="37"/>
                </a:lnTo>
                <a:lnTo>
                  <a:pt x="965" y="19"/>
                </a:lnTo>
                <a:lnTo>
                  <a:pt x="972" y="0"/>
                </a:lnTo>
                <a:lnTo>
                  <a:pt x="992" y="0"/>
                </a:lnTo>
                <a:lnTo>
                  <a:pt x="999" y="0"/>
                </a:lnTo>
              </a:path>
            </a:pathLst>
          </a:custGeom>
          <a:solidFill>
            <a:srgbClr val="FF9966"/>
          </a:solidFill>
          <a:ln w="12700" cap="rnd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06" name="Freeform 7">
            <a:extLst>
              <a:ext uri="{FF2B5EF4-FFF2-40B4-BE49-F238E27FC236}">
                <a16:creationId xmlns:a16="http://schemas.microsoft.com/office/drawing/2014/main" id="{B9DBA8CC-2C23-4F21-869F-180CAC582D89}"/>
              </a:ext>
            </a:extLst>
          </p:cNvPr>
          <p:cNvSpPr>
            <a:spLocks/>
          </p:cNvSpPr>
          <p:nvPr/>
        </p:nvSpPr>
        <p:spPr bwMode="auto">
          <a:xfrm>
            <a:off x="685800" y="2895600"/>
            <a:ext cx="3735388" cy="3328988"/>
          </a:xfrm>
          <a:custGeom>
            <a:avLst/>
            <a:gdLst>
              <a:gd name="T0" fmla="*/ 2147483647 w 2241"/>
              <a:gd name="T1" fmla="*/ 2147483647 h 1953"/>
              <a:gd name="T2" fmla="*/ 2147483647 w 2241"/>
              <a:gd name="T3" fmla="*/ 2147483647 h 1953"/>
              <a:gd name="T4" fmla="*/ 2147483647 w 2241"/>
              <a:gd name="T5" fmla="*/ 2147483647 h 1953"/>
              <a:gd name="T6" fmla="*/ 2147483647 w 2241"/>
              <a:gd name="T7" fmla="*/ 2147483647 h 1953"/>
              <a:gd name="T8" fmla="*/ 2147483647 w 2241"/>
              <a:gd name="T9" fmla="*/ 2147483647 h 1953"/>
              <a:gd name="T10" fmla="*/ 2147483647 w 2241"/>
              <a:gd name="T11" fmla="*/ 2147483647 h 1953"/>
              <a:gd name="T12" fmla="*/ 2147483647 w 2241"/>
              <a:gd name="T13" fmla="*/ 2147483647 h 1953"/>
              <a:gd name="T14" fmla="*/ 2147483647 w 2241"/>
              <a:gd name="T15" fmla="*/ 2147483647 h 1953"/>
              <a:gd name="T16" fmla="*/ 2147483647 w 2241"/>
              <a:gd name="T17" fmla="*/ 2147483647 h 1953"/>
              <a:gd name="T18" fmla="*/ 2147483647 w 2241"/>
              <a:gd name="T19" fmla="*/ 2147483647 h 1953"/>
              <a:gd name="T20" fmla="*/ 2147483647 w 2241"/>
              <a:gd name="T21" fmla="*/ 2147483647 h 1953"/>
              <a:gd name="T22" fmla="*/ 2147483647 w 2241"/>
              <a:gd name="T23" fmla="*/ 2147483647 h 1953"/>
              <a:gd name="T24" fmla="*/ 2147483647 w 2241"/>
              <a:gd name="T25" fmla="*/ 2147483647 h 1953"/>
              <a:gd name="T26" fmla="*/ 2147483647 w 2241"/>
              <a:gd name="T27" fmla="*/ 2147483647 h 1953"/>
              <a:gd name="T28" fmla="*/ 2147483647 w 2241"/>
              <a:gd name="T29" fmla="*/ 2147483647 h 1953"/>
              <a:gd name="T30" fmla="*/ 2147483647 w 2241"/>
              <a:gd name="T31" fmla="*/ 2147483647 h 1953"/>
              <a:gd name="T32" fmla="*/ 2147483647 w 2241"/>
              <a:gd name="T33" fmla="*/ 2147483647 h 1953"/>
              <a:gd name="T34" fmla="*/ 2147483647 w 2241"/>
              <a:gd name="T35" fmla="*/ 2147483647 h 1953"/>
              <a:gd name="T36" fmla="*/ 2147483647 w 2241"/>
              <a:gd name="T37" fmla="*/ 2147483647 h 1953"/>
              <a:gd name="T38" fmla="*/ 2147483647 w 2241"/>
              <a:gd name="T39" fmla="*/ 2147483647 h 1953"/>
              <a:gd name="T40" fmla="*/ 2147483647 w 2241"/>
              <a:gd name="T41" fmla="*/ 2147483647 h 1953"/>
              <a:gd name="T42" fmla="*/ 2147483647 w 2241"/>
              <a:gd name="T43" fmla="*/ 2147483647 h 1953"/>
              <a:gd name="T44" fmla="*/ 2147483647 w 2241"/>
              <a:gd name="T45" fmla="*/ 2147483647 h 1953"/>
              <a:gd name="T46" fmla="*/ 2147483647 w 2241"/>
              <a:gd name="T47" fmla="*/ 2147483647 h 1953"/>
              <a:gd name="T48" fmla="*/ 2147483647 w 2241"/>
              <a:gd name="T49" fmla="*/ 2147483647 h 1953"/>
              <a:gd name="T50" fmla="*/ 2147483647 w 2241"/>
              <a:gd name="T51" fmla="*/ 2147483647 h 1953"/>
              <a:gd name="T52" fmla="*/ 2147483647 w 2241"/>
              <a:gd name="T53" fmla="*/ 2147483647 h 1953"/>
              <a:gd name="T54" fmla="*/ 2147483647 w 2241"/>
              <a:gd name="T55" fmla="*/ 2147483647 h 1953"/>
              <a:gd name="T56" fmla="*/ 2147483647 w 2241"/>
              <a:gd name="T57" fmla="*/ 2147483647 h 1953"/>
              <a:gd name="T58" fmla="*/ 2147483647 w 2241"/>
              <a:gd name="T59" fmla="*/ 2147483647 h 1953"/>
              <a:gd name="T60" fmla="*/ 2147483647 w 2241"/>
              <a:gd name="T61" fmla="*/ 2147483647 h 1953"/>
              <a:gd name="T62" fmla="*/ 2147483647 w 2241"/>
              <a:gd name="T63" fmla="*/ 2147483647 h 1953"/>
              <a:gd name="T64" fmla="*/ 2147483647 w 2241"/>
              <a:gd name="T65" fmla="*/ 2147483647 h 1953"/>
              <a:gd name="T66" fmla="*/ 2147483647 w 2241"/>
              <a:gd name="T67" fmla="*/ 2147483647 h 1953"/>
              <a:gd name="T68" fmla="*/ 2147483647 w 2241"/>
              <a:gd name="T69" fmla="*/ 2147483647 h 1953"/>
              <a:gd name="T70" fmla="*/ 2147483647 w 2241"/>
              <a:gd name="T71" fmla="*/ 2147483647 h 1953"/>
              <a:gd name="T72" fmla="*/ 2147483647 w 2241"/>
              <a:gd name="T73" fmla="*/ 2147483647 h 1953"/>
              <a:gd name="T74" fmla="*/ 2147483647 w 2241"/>
              <a:gd name="T75" fmla="*/ 2147483647 h 1953"/>
              <a:gd name="T76" fmla="*/ 2147483647 w 2241"/>
              <a:gd name="T77" fmla="*/ 2147483647 h 1953"/>
              <a:gd name="T78" fmla="*/ 2147483647 w 2241"/>
              <a:gd name="T79" fmla="*/ 2147483647 h 1953"/>
              <a:gd name="T80" fmla="*/ 2147483647 w 2241"/>
              <a:gd name="T81" fmla="*/ 2147483647 h 1953"/>
              <a:gd name="T82" fmla="*/ 2147483647 w 2241"/>
              <a:gd name="T83" fmla="*/ 2147483647 h 1953"/>
              <a:gd name="T84" fmla="*/ 2147483647 w 2241"/>
              <a:gd name="T85" fmla="*/ 2147483647 h 1953"/>
              <a:gd name="T86" fmla="*/ 2147483647 w 2241"/>
              <a:gd name="T87" fmla="*/ 0 h 1953"/>
              <a:gd name="T88" fmla="*/ 2147483647 w 2241"/>
              <a:gd name="T89" fmla="*/ 2147483647 h 1953"/>
              <a:gd name="T90" fmla="*/ 2147483647 w 2241"/>
              <a:gd name="T91" fmla="*/ 2147483647 h 1953"/>
              <a:gd name="T92" fmla="*/ 2147483647 w 2241"/>
              <a:gd name="T93" fmla="*/ 2147483647 h 1953"/>
              <a:gd name="T94" fmla="*/ 2147483647 w 2241"/>
              <a:gd name="T95" fmla="*/ 2147483647 h 1953"/>
              <a:gd name="T96" fmla="*/ 2147483647 w 2241"/>
              <a:gd name="T97" fmla="*/ 2147483647 h 1953"/>
              <a:gd name="T98" fmla="*/ 2147483647 w 2241"/>
              <a:gd name="T99" fmla="*/ 2147483647 h 1953"/>
              <a:gd name="T100" fmla="*/ 2147483647 w 2241"/>
              <a:gd name="T101" fmla="*/ 2147483647 h 1953"/>
              <a:gd name="T102" fmla="*/ 2147483647 w 2241"/>
              <a:gd name="T103" fmla="*/ 2147483647 h 1953"/>
              <a:gd name="T104" fmla="*/ 2147483647 w 2241"/>
              <a:gd name="T105" fmla="*/ 2147483647 h 1953"/>
              <a:gd name="T106" fmla="*/ 0 w 2241"/>
              <a:gd name="T107" fmla="*/ 2147483647 h 1953"/>
              <a:gd name="T108" fmla="*/ 2147483647 w 2241"/>
              <a:gd name="T109" fmla="*/ 2147483647 h 1953"/>
              <a:gd name="T110" fmla="*/ 2147483647 w 2241"/>
              <a:gd name="T111" fmla="*/ 2147483647 h 1953"/>
              <a:gd name="T112" fmla="*/ 2147483647 w 2241"/>
              <a:gd name="T113" fmla="*/ 2147483647 h 1953"/>
              <a:gd name="T114" fmla="*/ 2147483647 w 2241"/>
              <a:gd name="T115" fmla="*/ 2147483647 h 1953"/>
              <a:gd name="T116" fmla="*/ 2147483647 w 2241"/>
              <a:gd name="T117" fmla="*/ 2147483647 h 1953"/>
              <a:gd name="T118" fmla="*/ 2147483647 w 2241"/>
              <a:gd name="T119" fmla="*/ 2147483647 h 195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241" h="1953">
                <a:moveTo>
                  <a:pt x="368" y="1344"/>
                </a:moveTo>
                <a:lnTo>
                  <a:pt x="368" y="1320"/>
                </a:lnTo>
                <a:lnTo>
                  <a:pt x="368" y="1296"/>
                </a:lnTo>
                <a:lnTo>
                  <a:pt x="368" y="1272"/>
                </a:lnTo>
                <a:lnTo>
                  <a:pt x="368" y="1248"/>
                </a:lnTo>
                <a:lnTo>
                  <a:pt x="368" y="1224"/>
                </a:lnTo>
                <a:lnTo>
                  <a:pt x="368" y="1200"/>
                </a:lnTo>
                <a:lnTo>
                  <a:pt x="368" y="1176"/>
                </a:lnTo>
                <a:lnTo>
                  <a:pt x="368" y="1152"/>
                </a:lnTo>
                <a:lnTo>
                  <a:pt x="368" y="1128"/>
                </a:lnTo>
                <a:lnTo>
                  <a:pt x="368" y="1104"/>
                </a:lnTo>
                <a:lnTo>
                  <a:pt x="368" y="1080"/>
                </a:lnTo>
                <a:lnTo>
                  <a:pt x="368" y="1056"/>
                </a:lnTo>
                <a:lnTo>
                  <a:pt x="368" y="1032"/>
                </a:lnTo>
                <a:lnTo>
                  <a:pt x="368" y="1008"/>
                </a:lnTo>
                <a:lnTo>
                  <a:pt x="368" y="984"/>
                </a:lnTo>
                <a:lnTo>
                  <a:pt x="368" y="960"/>
                </a:lnTo>
                <a:lnTo>
                  <a:pt x="360" y="928"/>
                </a:lnTo>
                <a:lnTo>
                  <a:pt x="352" y="904"/>
                </a:lnTo>
                <a:lnTo>
                  <a:pt x="352" y="880"/>
                </a:lnTo>
                <a:lnTo>
                  <a:pt x="344" y="856"/>
                </a:lnTo>
                <a:lnTo>
                  <a:pt x="344" y="832"/>
                </a:lnTo>
                <a:lnTo>
                  <a:pt x="344" y="808"/>
                </a:lnTo>
                <a:lnTo>
                  <a:pt x="360" y="744"/>
                </a:lnTo>
                <a:lnTo>
                  <a:pt x="376" y="712"/>
                </a:lnTo>
                <a:lnTo>
                  <a:pt x="376" y="688"/>
                </a:lnTo>
                <a:lnTo>
                  <a:pt x="376" y="664"/>
                </a:lnTo>
                <a:lnTo>
                  <a:pt x="376" y="640"/>
                </a:lnTo>
                <a:lnTo>
                  <a:pt x="376" y="616"/>
                </a:lnTo>
                <a:lnTo>
                  <a:pt x="368" y="592"/>
                </a:lnTo>
                <a:lnTo>
                  <a:pt x="368" y="568"/>
                </a:lnTo>
                <a:lnTo>
                  <a:pt x="368" y="544"/>
                </a:lnTo>
                <a:lnTo>
                  <a:pt x="368" y="520"/>
                </a:lnTo>
                <a:lnTo>
                  <a:pt x="360" y="496"/>
                </a:lnTo>
                <a:lnTo>
                  <a:pt x="360" y="472"/>
                </a:lnTo>
                <a:lnTo>
                  <a:pt x="360" y="448"/>
                </a:lnTo>
                <a:lnTo>
                  <a:pt x="360" y="416"/>
                </a:lnTo>
                <a:lnTo>
                  <a:pt x="360" y="392"/>
                </a:lnTo>
                <a:lnTo>
                  <a:pt x="360" y="368"/>
                </a:lnTo>
                <a:lnTo>
                  <a:pt x="360" y="344"/>
                </a:lnTo>
                <a:lnTo>
                  <a:pt x="360" y="320"/>
                </a:lnTo>
                <a:lnTo>
                  <a:pt x="360" y="296"/>
                </a:lnTo>
                <a:lnTo>
                  <a:pt x="360" y="272"/>
                </a:lnTo>
                <a:lnTo>
                  <a:pt x="360" y="248"/>
                </a:lnTo>
                <a:lnTo>
                  <a:pt x="368" y="216"/>
                </a:lnTo>
                <a:lnTo>
                  <a:pt x="392" y="192"/>
                </a:lnTo>
                <a:lnTo>
                  <a:pt x="424" y="192"/>
                </a:lnTo>
                <a:lnTo>
                  <a:pt x="448" y="192"/>
                </a:lnTo>
                <a:lnTo>
                  <a:pt x="480" y="192"/>
                </a:lnTo>
                <a:lnTo>
                  <a:pt x="504" y="192"/>
                </a:lnTo>
                <a:lnTo>
                  <a:pt x="528" y="192"/>
                </a:lnTo>
                <a:lnTo>
                  <a:pt x="560" y="192"/>
                </a:lnTo>
                <a:lnTo>
                  <a:pt x="592" y="192"/>
                </a:lnTo>
                <a:lnTo>
                  <a:pt x="616" y="192"/>
                </a:lnTo>
                <a:lnTo>
                  <a:pt x="672" y="192"/>
                </a:lnTo>
                <a:lnTo>
                  <a:pt x="728" y="192"/>
                </a:lnTo>
                <a:lnTo>
                  <a:pt x="760" y="192"/>
                </a:lnTo>
                <a:lnTo>
                  <a:pt x="784" y="192"/>
                </a:lnTo>
                <a:lnTo>
                  <a:pt x="816" y="192"/>
                </a:lnTo>
                <a:lnTo>
                  <a:pt x="840" y="192"/>
                </a:lnTo>
                <a:lnTo>
                  <a:pt x="864" y="184"/>
                </a:lnTo>
                <a:lnTo>
                  <a:pt x="888" y="168"/>
                </a:lnTo>
                <a:lnTo>
                  <a:pt x="912" y="168"/>
                </a:lnTo>
                <a:lnTo>
                  <a:pt x="936" y="168"/>
                </a:lnTo>
                <a:lnTo>
                  <a:pt x="968" y="192"/>
                </a:lnTo>
                <a:lnTo>
                  <a:pt x="992" y="200"/>
                </a:lnTo>
                <a:lnTo>
                  <a:pt x="1040" y="200"/>
                </a:lnTo>
                <a:lnTo>
                  <a:pt x="1088" y="208"/>
                </a:lnTo>
                <a:lnTo>
                  <a:pt x="1120" y="208"/>
                </a:lnTo>
                <a:lnTo>
                  <a:pt x="1152" y="216"/>
                </a:lnTo>
                <a:lnTo>
                  <a:pt x="1216" y="224"/>
                </a:lnTo>
                <a:lnTo>
                  <a:pt x="1296" y="232"/>
                </a:lnTo>
                <a:lnTo>
                  <a:pt x="1320" y="232"/>
                </a:lnTo>
                <a:lnTo>
                  <a:pt x="1344" y="232"/>
                </a:lnTo>
                <a:lnTo>
                  <a:pt x="1368" y="232"/>
                </a:lnTo>
                <a:lnTo>
                  <a:pt x="1448" y="232"/>
                </a:lnTo>
                <a:lnTo>
                  <a:pt x="1496" y="232"/>
                </a:lnTo>
                <a:lnTo>
                  <a:pt x="1520" y="232"/>
                </a:lnTo>
                <a:lnTo>
                  <a:pt x="1544" y="240"/>
                </a:lnTo>
                <a:lnTo>
                  <a:pt x="1568" y="248"/>
                </a:lnTo>
                <a:lnTo>
                  <a:pt x="1600" y="248"/>
                </a:lnTo>
                <a:lnTo>
                  <a:pt x="1624" y="248"/>
                </a:lnTo>
                <a:lnTo>
                  <a:pt x="1688" y="248"/>
                </a:lnTo>
                <a:lnTo>
                  <a:pt x="1752" y="248"/>
                </a:lnTo>
                <a:lnTo>
                  <a:pt x="1776" y="272"/>
                </a:lnTo>
                <a:lnTo>
                  <a:pt x="1800" y="288"/>
                </a:lnTo>
                <a:lnTo>
                  <a:pt x="1824" y="288"/>
                </a:lnTo>
                <a:lnTo>
                  <a:pt x="1872" y="296"/>
                </a:lnTo>
                <a:lnTo>
                  <a:pt x="1936" y="312"/>
                </a:lnTo>
                <a:lnTo>
                  <a:pt x="1960" y="320"/>
                </a:lnTo>
                <a:lnTo>
                  <a:pt x="1968" y="344"/>
                </a:lnTo>
                <a:lnTo>
                  <a:pt x="1976" y="368"/>
                </a:lnTo>
                <a:lnTo>
                  <a:pt x="1976" y="392"/>
                </a:lnTo>
                <a:lnTo>
                  <a:pt x="1984" y="424"/>
                </a:lnTo>
                <a:lnTo>
                  <a:pt x="1984" y="448"/>
                </a:lnTo>
                <a:lnTo>
                  <a:pt x="1984" y="472"/>
                </a:lnTo>
                <a:lnTo>
                  <a:pt x="1984" y="496"/>
                </a:lnTo>
                <a:lnTo>
                  <a:pt x="1984" y="520"/>
                </a:lnTo>
                <a:lnTo>
                  <a:pt x="1984" y="544"/>
                </a:lnTo>
                <a:lnTo>
                  <a:pt x="1976" y="568"/>
                </a:lnTo>
                <a:lnTo>
                  <a:pt x="1968" y="592"/>
                </a:lnTo>
                <a:lnTo>
                  <a:pt x="1968" y="616"/>
                </a:lnTo>
                <a:lnTo>
                  <a:pt x="1952" y="640"/>
                </a:lnTo>
                <a:lnTo>
                  <a:pt x="1944" y="664"/>
                </a:lnTo>
                <a:lnTo>
                  <a:pt x="1936" y="688"/>
                </a:lnTo>
                <a:lnTo>
                  <a:pt x="1928" y="712"/>
                </a:lnTo>
                <a:lnTo>
                  <a:pt x="1920" y="736"/>
                </a:lnTo>
                <a:lnTo>
                  <a:pt x="1920" y="760"/>
                </a:lnTo>
                <a:lnTo>
                  <a:pt x="1920" y="784"/>
                </a:lnTo>
                <a:lnTo>
                  <a:pt x="1920" y="808"/>
                </a:lnTo>
                <a:lnTo>
                  <a:pt x="1920" y="832"/>
                </a:lnTo>
                <a:lnTo>
                  <a:pt x="1920" y="856"/>
                </a:lnTo>
                <a:lnTo>
                  <a:pt x="1920" y="880"/>
                </a:lnTo>
                <a:lnTo>
                  <a:pt x="1928" y="912"/>
                </a:lnTo>
                <a:lnTo>
                  <a:pt x="1936" y="936"/>
                </a:lnTo>
                <a:lnTo>
                  <a:pt x="1936" y="960"/>
                </a:lnTo>
                <a:lnTo>
                  <a:pt x="1944" y="992"/>
                </a:lnTo>
                <a:lnTo>
                  <a:pt x="1944" y="1016"/>
                </a:lnTo>
                <a:lnTo>
                  <a:pt x="1952" y="1040"/>
                </a:lnTo>
                <a:lnTo>
                  <a:pt x="1960" y="1064"/>
                </a:lnTo>
                <a:lnTo>
                  <a:pt x="1960" y="1088"/>
                </a:lnTo>
                <a:lnTo>
                  <a:pt x="1960" y="1112"/>
                </a:lnTo>
                <a:lnTo>
                  <a:pt x="1960" y="1136"/>
                </a:lnTo>
                <a:lnTo>
                  <a:pt x="1960" y="1168"/>
                </a:lnTo>
                <a:lnTo>
                  <a:pt x="1960" y="1192"/>
                </a:lnTo>
                <a:lnTo>
                  <a:pt x="1960" y="1216"/>
                </a:lnTo>
                <a:lnTo>
                  <a:pt x="1944" y="1240"/>
                </a:lnTo>
                <a:lnTo>
                  <a:pt x="1936" y="1264"/>
                </a:lnTo>
                <a:lnTo>
                  <a:pt x="1920" y="1288"/>
                </a:lnTo>
                <a:lnTo>
                  <a:pt x="1896" y="1312"/>
                </a:lnTo>
                <a:lnTo>
                  <a:pt x="1872" y="1336"/>
                </a:lnTo>
                <a:lnTo>
                  <a:pt x="1872" y="1360"/>
                </a:lnTo>
                <a:lnTo>
                  <a:pt x="1848" y="1384"/>
                </a:lnTo>
                <a:lnTo>
                  <a:pt x="1824" y="1400"/>
                </a:lnTo>
                <a:lnTo>
                  <a:pt x="1800" y="1408"/>
                </a:lnTo>
                <a:lnTo>
                  <a:pt x="1776" y="1408"/>
                </a:lnTo>
                <a:lnTo>
                  <a:pt x="1752" y="1408"/>
                </a:lnTo>
                <a:lnTo>
                  <a:pt x="1728" y="1408"/>
                </a:lnTo>
                <a:lnTo>
                  <a:pt x="1704" y="1408"/>
                </a:lnTo>
                <a:lnTo>
                  <a:pt x="1680" y="1408"/>
                </a:lnTo>
                <a:lnTo>
                  <a:pt x="1656" y="1416"/>
                </a:lnTo>
                <a:lnTo>
                  <a:pt x="1632" y="1416"/>
                </a:lnTo>
                <a:lnTo>
                  <a:pt x="1600" y="1432"/>
                </a:lnTo>
                <a:lnTo>
                  <a:pt x="1568" y="1448"/>
                </a:lnTo>
                <a:lnTo>
                  <a:pt x="1568" y="1472"/>
                </a:lnTo>
                <a:lnTo>
                  <a:pt x="1568" y="1496"/>
                </a:lnTo>
                <a:lnTo>
                  <a:pt x="1560" y="1520"/>
                </a:lnTo>
                <a:lnTo>
                  <a:pt x="1536" y="1552"/>
                </a:lnTo>
                <a:lnTo>
                  <a:pt x="1512" y="1584"/>
                </a:lnTo>
                <a:lnTo>
                  <a:pt x="1488" y="1608"/>
                </a:lnTo>
                <a:lnTo>
                  <a:pt x="1440" y="1608"/>
                </a:lnTo>
                <a:lnTo>
                  <a:pt x="1416" y="1608"/>
                </a:lnTo>
                <a:lnTo>
                  <a:pt x="1384" y="1608"/>
                </a:lnTo>
                <a:lnTo>
                  <a:pt x="1336" y="1608"/>
                </a:lnTo>
                <a:lnTo>
                  <a:pt x="1312" y="1608"/>
                </a:lnTo>
                <a:lnTo>
                  <a:pt x="1288" y="1608"/>
                </a:lnTo>
                <a:lnTo>
                  <a:pt x="1264" y="1600"/>
                </a:lnTo>
                <a:lnTo>
                  <a:pt x="1184" y="1592"/>
                </a:lnTo>
                <a:lnTo>
                  <a:pt x="1152" y="1592"/>
                </a:lnTo>
                <a:lnTo>
                  <a:pt x="1120" y="1592"/>
                </a:lnTo>
                <a:lnTo>
                  <a:pt x="1088" y="1592"/>
                </a:lnTo>
                <a:lnTo>
                  <a:pt x="1056" y="1600"/>
                </a:lnTo>
                <a:lnTo>
                  <a:pt x="1032" y="1608"/>
                </a:lnTo>
                <a:lnTo>
                  <a:pt x="1016" y="1632"/>
                </a:lnTo>
                <a:lnTo>
                  <a:pt x="1000" y="1656"/>
                </a:lnTo>
                <a:lnTo>
                  <a:pt x="1000" y="1680"/>
                </a:lnTo>
                <a:lnTo>
                  <a:pt x="1000" y="1704"/>
                </a:lnTo>
                <a:lnTo>
                  <a:pt x="1000" y="1728"/>
                </a:lnTo>
                <a:lnTo>
                  <a:pt x="1000" y="1752"/>
                </a:lnTo>
                <a:lnTo>
                  <a:pt x="1016" y="1816"/>
                </a:lnTo>
                <a:lnTo>
                  <a:pt x="1016" y="1840"/>
                </a:lnTo>
                <a:lnTo>
                  <a:pt x="1016" y="1864"/>
                </a:lnTo>
                <a:lnTo>
                  <a:pt x="1008" y="1888"/>
                </a:lnTo>
                <a:lnTo>
                  <a:pt x="1000" y="1912"/>
                </a:lnTo>
                <a:lnTo>
                  <a:pt x="992" y="1936"/>
                </a:lnTo>
                <a:lnTo>
                  <a:pt x="1016" y="1952"/>
                </a:lnTo>
                <a:lnTo>
                  <a:pt x="1040" y="1952"/>
                </a:lnTo>
                <a:lnTo>
                  <a:pt x="1064" y="1952"/>
                </a:lnTo>
                <a:lnTo>
                  <a:pt x="1096" y="1952"/>
                </a:lnTo>
                <a:lnTo>
                  <a:pt x="1120" y="1952"/>
                </a:lnTo>
                <a:lnTo>
                  <a:pt x="1144" y="1952"/>
                </a:lnTo>
                <a:lnTo>
                  <a:pt x="1168" y="1952"/>
                </a:lnTo>
                <a:lnTo>
                  <a:pt x="1192" y="1944"/>
                </a:lnTo>
                <a:lnTo>
                  <a:pt x="1200" y="1920"/>
                </a:lnTo>
                <a:lnTo>
                  <a:pt x="1200" y="1896"/>
                </a:lnTo>
                <a:lnTo>
                  <a:pt x="1192" y="1872"/>
                </a:lnTo>
                <a:lnTo>
                  <a:pt x="1168" y="1856"/>
                </a:lnTo>
                <a:lnTo>
                  <a:pt x="1152" y="1832"/>
                </a:lnTo>
                <a:lnTo>
                  <a:pt x="1136" y="1808"/>
                </a:lnTo>
                <a:lnTo>
                  <a:pt x="1136" y="1784"/>
                </a:lnTo>
                <a:lnTo>
                  <a:pt x="1160" y="1768"/>
                </a:lnTo>
                <a:lnTo>
                  <a:pt x="1184" y="1768"/>
                </a:lnTo>
                <a:lnTo>
                  <a:pt x="1208" y="1768"/>
                </a:lnTo>
                <a:lnTo>
                  <a:pt x="1232" y="1768"/>
                </a:lnTo>
                <a:lnTo>
                  <a:pt x="1256" y="1768"/>
                </a:lnTo>
                <a:lnTo>
                  <a:pt x="1280" y="1768"/>
                </a:lnTo>
                <a:lnTo>
                  <a:pt x="1304" y="1776"/>
                </a:lnTo>
                <a:lnTo>
                  <a:pt x="1336" y="1784"/>
                </a:lnTo>
                <a:lnTo>
                  <a:pt x="1368" y="1792"/>
                </a:lnTo>
                <a:lnTo>
                  <a:pt x="1400" y="1792"/>
                </a:lnTo>
                <a:lnTo>
                  <a:pt x="1432" y="1792"/>
                </a:lnTo>
                <a:lnTo>
                  <a:pt x="1456" y="1792"/>
                </a:lnTo>
                <a:lnTo>
                  <a:pt x="1488" y="1792"/>
                </a:lnTo>
                <a:lnTo>
                  <a:pt x="1552" y="1792"/>
                </a:lnTo>
                <a:lnTo>
                  <a:pt x="1576" y="1784"/>
                </a:lnTo>
                <a:lnTo>
                  <a:pt x="1600" y="1768"/>
                </a:lnTo>
                <a:lnTo>
                  <a:pt x="1624" y="1760"/>
                </a:lnTo>
                <a:lnTo>
                  <a:pt x="1648" y="1744"/>
                </a:lnTo>
                <a:lnTo>
                  <a:pt x="1672" y="1720"/>
                </a:lnTo>
                <a:lnTo>
                  <a:pt x="1688" y="1696"/>
                </a:lnTo>
                <a:lnTo>
                  <a:pt x="1696" y="1672"/>
                </a:lnTo>
                <a:lnTo>
                  <a:pt x="1704" y="1648"/>
                </a:lnTo>
                <a:lnTo>
                  <a:pt x="1704" y="1624"/>
                </a:lnTo>
                <a:lnTo>
                  <a:pt x="1720" y="1600"/>
                </a:lnTo>
                <a:lnTo>
                  <a:pt x="1744" y="1576"/>
                </a:lnTo>
                <a:lnTo>
                  <a:pt x="1776" y="1576"/>
                </a:lnTo>
                <a:lnTo>
                  <a:pt x="1800" y="1576"/>
                </a:lnTo>
                <a:lnTo>
                  <a:pt x="1832" y="1576"/>
                </a:lnTo>
                <a:lnTo>
                  <a:pt x="1864" y="1576"/>
                </a:lnTo>
                <a:lnTo>
                  <a:pt x="1888" y="1576"/>
                </a:lnTo>
                <a:lnTo>
                  <a:pt x="1912" y="1576"/>
                </a:lnTo>
                <a:lnTo>
                  <a:pt x="1936" y="1568"/>
                </a:lnTo>
                <a:lnTo>
                  <a:pt x="1960" y="1560"/>
                </a:lnTo>
                <a:lnTo>
                  <a:pt x="1976" y="1528"/>
                </a:lnTo>
                <a:lnTo>
                  <a:pt x="1992" y="1504"/>
                </a:lnTo>
                <a:lnTo>
                  <a:pt x="2000" y="1480"/>
                </a:lnTo>
                <a:lnTo>
                  <a:pt x="2024" y="1456"/>
                </a:lnTo>
                <a:lnTo>
                  <a:pt x="2056" y="1432"/>
                </a:lnTo>
                <a:lnTo>
                  <a:pt x="2088" y="1400"/>
                </a:lnTo>
                <a:lnTo>
                  <a:pt x="2104" y="1376"/>
                </a:lnTo>
                <a:lnTo>
                  <a:pt x="2104" y="1352"/>
                </a:lnTo>
                <a:lnTo>
                  <a:pt x="2112" y="1320"/>
                </a:lnTo>
                <a:lnTo>
                  <a:pt x="2112" y="1296"/>
                </a:lnTo>
                <a:lnTo>
                  <a:pt x="2112" y="1272"/>
                </a:lnTo>
                <a:lnTo>
                  <a:pt x="2112" y="1240"/>
                </a:lnTo>
                <a:lnTo>
                  <a:pt x="2112" y="1216"/>
                </a:lnTo>
                <a:lnTo>
                  <a:pt x="2112" y="1192"/>
                </a:lnTo>
                <a:lnTo>
                  <a:pt x="2112" y="1168"/>
                </a:lnTo>
                <a:lnTo>
                  <a:pt x="2112" y="1144"/>
                </a:lnTo>
                <a:lnTo>
                  <a:pt x="2112" y="1088"/>
                </a:lnTo>
                <a:lnTo>
                  <a:pt x="2112" y="1064"/>
                </a:lnTo>
                <a:lnTo>
                  <a:pt x="2112" y="1032"/>
                </a:lnTo>
                <a:lnTo>
                  <a:pt x="2112" y="1000"/>
                </a:lnTo>
                <a:lnTo>
                  <a:pt x="2112" y="976"/>
                </a:lnTo>
                <a:lnTo>
                  <a:pt x="2112" y="952"/>
                </a:lnTo>
                <a:lnTo>
                  <a:pt x="2112" y="920"/>
                </a:lnTo>
                <a:lnTo>
                  <a:pt x="2112" y="872"/>
                </a:lnTo>
                <a:lnTo>
                  <a:pt x="2112" y="824"/>
                </a:lnTo>
                <a:lnTo>
                  <a:pt x="2120" y="800"/>
                </a:lnTo>
                <a:lnTo>
                  <a:pt x="2128" y="776"/>
                </a:lnTo>
                <a:lnTo>
                  <a:pt x="2144" y="752"/>
                </a:lnTo>
                <a:lnTo>
                  <a:pt x="2168" y="736"/>
                </a:lnTo>
                <a:lnTo>
                  <a:pt x="2200" y="728"/>
                </a:lnTo>
                <a:lnTo>
                  <a:pt x="2216" y="696"/>
                </a:lnTo>
                <a:lnTo>
                  <a:pt x="2232" y="664"/>
                </a:lnTo>
                <a:lnTo>
                  <a:pt x="2232" y="640"/>
                </a:lnTo>
                <a:lnTo>
                  <a:pt x="2240" y="616"/>
                </a:lnTo>
                <a:lnTo>
                  <a:pt x="2240" y="592"/>
                </a:lnTo>
                <a:lnTo>
                  <a:pt x="2240" y="568"/>
                </a:lnTo>
                <a:lnTo>
                  <a:pt x="2240" y="544"/>
                </a:lnTo>
                <a:lnTo>
                  <a:pt x="2232" y="520"/>
                </a:lnTo>
                <a:lnTo>
                  <a:pt x="2224" y="496"/>
                </a:lnTo>
                <a:lnTo>
                  <a:pt x="2224" y="472"/>
                </a:lnTo>
                <a:lnTo>
                  <a:pt x="2216" y="448"/>
                </a:lnTo>
                <a:lnTo>
                  <a:pt x="2208" y="384"/>
                </a:lnTo>
                <a:lnTo>
                  <a:pt x="2208" y="304"/>
                </a:lnTo>
                <a:lnTo>
                  <a:pt x="2200" y="224"/>
                </a:lnTo>
                <a:lnTo>
                  <a:pt x="2192" y="160"/>
                </a:lnTo>
                <a:lnTo>
                  <a:pt x="2168" y="136"/>
                </a:lnTo>
                <a:lnTo>
                  <a:pt x="2136" y="128"/>
                </a:lnTo>
                <a:lnTo>
                  <a:pt x="2104" y="128"/>
                </a:lnTo>
                <a:lnTo>
                  <a:pt x="2048" y="120"/>
                </a:lnTo>
                <a:lnTo>
                  <a:pt x="2024" y="120"/>
                </a:lnTo>
                <a:lnTo>
                  <a:pt x="1992" y="120"/>
                </a:lnTo>
                <a:lnTo>
                  <a:pt x="1968" y="120"/>
                </a:lnTo>
                <a:lnTo>
                  <a:pt x="1936" y="112"/>
                </a:lnTo>
                <a:lnTo>
                  <a:pt x="1912" y="96"/>
                </a:lnTo>
                <a:lnTo>
                  <a:pt x="1888" y="88"/>
                </a:lnTo>
                <a:lnTo>
                  <a:pt x="1864" y="80"/>
                </a:lnTo>
                <a:lnTo>
                  <a:pt x="1840" y="72"/>
                </a:lnTo>
                <a:lnTo>
                  <a:pt x="1808" y="64"/>
                </a:lnTo>
                <a:lnTo>
                  <a:pt x="1776" y="64"/>
                </a:lnTo>
                <a:lnTo>
                  <a:pt x="1752" y="64"/>
                </a:lnTo>
                <a:lnTo>
                  <a:pt x="1728" y="64"/>
                </a:lnTo>
                <a:lnTo>
                  <a:pt x="1680" y="64"/>
                </a:lnTo>
                <a:lnTo>
                  <a:pt x="1656" y="64"/>
                </a:lnTo>
                <a:lnTo>
                  <a:pt x="1592" y="64"/>
                </a:lnTo>
                <a:lnTo>
                  <a:pt x="1568" y="64"/>
                </a:lnTo>
                <a:lnTo>
                  <a:pt x="1544" y="64"/>
                </a:lnTo>
                <a:lnTo>
                  <a:pt x="1520" y="64"/>
                </a:lnTo>
                <a:lnTo>
                  <a:pt x="1496" y="64"/>
                </a:lnTo>
                <a:lnTo>
                  <a:pt x="1464" y="56"/>
                </a:lnTo>
                <a:lnTo>
                  <a:pt x="1440" y="56"/>
                </a:lnTo>
                <a:lnTo>
                  <a:pt x="1416" y="56"/>
                </a:lnTo>
                <a:lnTo>
                  <a:pt x="1392" y="48"/>
                </a:lnTo>
                <a:lnTo>
                  <a:pt x="1328" y="40"/>
                </a:lnTo>
                <a:lnTo>
                  <a:pt x="1264" y="32"/>
                </a:lnTo>
                <a:lnTo>
                  <a:pt x="1240" y="24"/>
                </a:lnTo>
                <a:lnTo>
                  <a:pt x="1176" y="24"/>
                </a:lnTo>
                <a:lnTo>
                  <a:pt x="1144" y="24"/>
                </a:lnTo>
                <a:lnTo>
                  <a:pt x="1112" y="24"/>
                </a:lnTo>
                <a:lnTo>
                  <a:pt x="1088" y="24"/>
                </a:lnTo>
                <a:lnTo>
                  <a:pt x="1064" y="16"/>
                </a:lnTo>
                <a:lnTo>
                  <a:pt x="1040" y="16"/>
                </a:lnTo>
                <a:lnTo>
                  <a:pt x="1016" y="16"/>
                </a:lnTo>
                <a:lnTo>
                  <a:pt x="952" y="0"/>
                </a:lnTo>
                <a:lnTo>
                  <a:pt x="920" y="0"/>
                </a:lnTo>
                <a:lnTo>
                  <a:pt x="896" y="0"/>
                </a:lnTo>
                <a:lnTo>
                  <a:pt x="864" y="0"/>
                </a:lnTo>
                <a:lnTo>
                  <a:pt x="840" y="0"/>
                </a:lnTo>
                <a:lnTo>
                  <a:pt x="816" y="8"/>
                </a:lnTo>
                <a:lnTo>
                  <a:pt x="792" y="8"/>
                </a:lnTo>
                <a:lnTo>
                  <a:pt x="768" y="16"/>
                </a:lnTo>
                <a:lnTo>
                  <a:pt x="744" y="16"/>
                </a:lnTo>
                <a:lnTo>
                  <a:pt x="720" y="24"/>
                </a:lnTo>
                <a:lnTo>
                  <a:pt x="688" y="24"/>
                </a:lnTo>
                <a:lnTo>
                  <a:pt x="656" y="24"/>
                </a:lnTo>
                <a:lnTo>
                  <a:pt x="608" y="24"/>
                </a:lnTo>
                <a:lnTo>
                  <a:pt x="584" y="24"/>
                </a:lnTo>
                <a:lnTo>
                  <a:pt x="560" y="24"/>
                </a:lnTo>
                <a:lnTo>
                  <a:pt x="512" y="24"/>
                </a:lnTo>
                <a:lnTo>
                  <a:pt x="488" y="24"/>
                </a:lnTo>
                <a:lnTo>
                  <a:pt x="424" y="24"/>
                </a:lnTo>
                <a:lnTo>
                  <a:pt x="400" y="24"/>
                </a:lnTo>
                <a:lnTo>
                  <a:pt x="352" y="24"/>
                </a:lnTo>
                <a:lnTo>
                  <a:pt x="328" y="24"/>
                </a:lnTo>
                <a:lnTo>
                  <a:pt x="304" y="24"/>
                </a:lnTo>
                <a:lnTo>
                  <a:pt x="272" y="24"/>
                </a:lnTo>
                <a:lnTo>
                  <a:pt x="248" y="32"/>
                </a:lnTo>
                <a:lnTo>
                  <a:pt x="200" y="40"/>
                </a:lnTo>
                <a:lnTo>
                  <a:pt x="176" y="48"/>
                </a:lnTo>
                <a:lnTo>
                  <a:pt x="152" y="72"/>
                </a:lnTo>
                <a:lnTo>
                  <a:pt x="144" y="96"/>
                </a:lnTo>
                <a:lnTo>
                  <a:pt x="144" y="120"/>
                </a:lnTo>
                <a:lnTo>
                  <a:pt x="144" y="144"/>
                </a:lnTo>
                <a:lnTo>
                  <a:pt x="144" y="168"/>
                </a:lnTo>
                <a:lnTo>
                  <a:pt x="144" y="192"/>
                </a:lnTo>
                <a:lnTo>
                  <a:pt x="144" y="224"/>
                </a:lnTo>
                <a:lnTo>
                  <a:pt x="144" y="248"/>
                </a:lnTo>
                <a:lnTo>
                  <a:pt x="144" y="272"/>
                </a:lnTo>
                <a:lnTo>
                  <a:pt x="144" y="296"/>
                </a:lnTo>
                <a:lnTo>
                  <a:pt x="144" y="320"/>
                </a:lnTo>
                <a:lnTo>
                  <a:pt x="136" y="368"/>
                </a:lnTo>
                <a:lnTo>
                  <a:pt x="128" y="416"/>
                </a:lnTo>
                <a:lnTo>
                  <a:pt x="120" y="464"/>
                </a:lnTo>
                <a:lnTo>
                  <a:pt x="120" y="512"/>
                </a:lnTo>
                <a:lnTo>
                  <a:pt x="120" y="544"/>
                </a:lnTo>
                <a:lnTo>
                  <a:pt x="112" y="568"/>
                </a:lnTo>
                <a:lnTo>
                  <a:pt x="112" y="592"/>
                </a:lnTo>
                <a:lnTo>
                  <a:pt x="96" y="624"/>
                </a:lnTo>
                <a:lnTo>
                  <a:pt x="80" y="648"/>
                </a:lnTo>
                <a:lnTo>
                  <a:pt x="64" y="672"/>
                </a:lnTo>
                <a:lnTo>
                  <a:pt x="64" y="696"/>
                </a:lnTo>
                <a:lnTo>
                  <a:pt x="56" y="728"/>
                </a:lnTo>
                <a:lnTo>
                  <a:pt x="56" y="752"/>
                </a:lnTo>
                <a:lnTo>
                  <a:pt x="56" y="776"/>
                </a:lnTo>
                <a:lnTo>
                  <a:pt x="48" y="832"/>
                </a:lnTo>
                <a:lnTo>
                  <a:pt x="48" y="864"/>
                </a:lnTo>
                <a:lnTo>
                  <a:pt x="48" y="888"/>
                </a:lnTo>
                <a:lnTo>
                  <a:pt x="40" y="912"/>
                </a:lnTo>
                <a:lnTo>
                  <a:pt x="40" y="936"/>
                </a:lnTo>
                <a:lnTo>
                  <a:pt x="32" y="960"/>
                </a:lnTo>
                <a:lnTo>
                  <a:pt x="32" y="1008"/>
                </a:lnTo>
                <a:lnTo>
                  <a:pt x="24" y="1040"/>
                </a:lnTo>
                <a:lnTo>
                  <a:pt x="8" y="1072"/>
                </a:lnTo>
                <a:lnTo>
                  <a:pt x="8" y="1096"/>
                </a:lnTo>
                <a:lnTo>
                  <a:pt x="0" y="1160"/>
                </a:lnTo>
                <a:lnTo>
                  <a:pt x="0" y="1208"/>
                </a:lnTo>
                <a:lnTo>
                  <a:pt x="0" y="1256"/>
                </a:lnTo>
                <a:lnTo>
                  <a:pt x="0" y="1280"/>
                </a:lnTo>
                <a:lnTo>
                  <a:pt x="16" y="1304"/>
                </a:lnTo>
                <a:lnTo>
                  <a:pt x="16" y="1328"/>
                </a:lnTo>
                <a:lnTo>
                  <a:pt x="16" y="1352"/>
                </a:lnTo>
                <a:lnTo>
                  <a:pt x="0" y="1376"/>
                </a:lnTo>
                <a:lnTo>
                  <a:pt x="0" y="1400"/>
                </a:lnTo>
                <a:lnTo>
                  <a:pt x="0" y="1432"/>
                </a:lnTo>
                <a:lnTo>
                  <a:pt x="0" y="1456"/>
                </a:lnTo>
                <a:lnTo>
                  <a:pt x="0" y="1480"/>
                </a:lnTo>
                <a:lnTo>
                  <a:pt x="0" y="1504"/>
                </a:lnTo>
                <a:lnTo>
                  <a:pt x="0" y="1528"/>
                </a:lnTo>
                <a:lnTo>
                  <a:pt x="0" y="1552"/>
                </a:lnTo>
                <a:lnTo>
                  <a:pt x="0" y="1576"/>
                </a:lnTo>
                <a:lnTo>
                  <a:pt x="16" y="1600"/>
                </a:lnTo>
                <a:lnTo>
                  <a:pt x="24" y="1624"/>
                </a:lnTo>
                <a:lnTo>
                  <a:pt x="48" y="1640"/>
                </a:lnTo>
                <a:lnTo>
                  <a:pt x="72" y="1648"/>
                </a:lnTo>
                <a:lnTo>
                  <a:pt x="96" y="1656"/>
                </a:lnTo>
                <a:lnTo>
                  <a:pt x="112" y="1632"/>
                </a:lnTo>
                <a:lnTo>
                  <a:pt x="88" y="1616"/>
                </a:lnTo>
                <a:lnTo>
                  <a:pt x="64" y="1608"/>
                </a:lnTo>
                <a:lnTo>
                  <a:pt x="40" y="1592"/>
                </a:lnTo>
                <a:lnTo>
                  <a:pt x="32" y="1568"/>
                </a:lnTo>
                <a:lnTo>
                  <a:pt x="32" y="1544"/>
                </a:lnTo>
                <a:lnTo>
                  <a:pt x="32" y="1520"/>
                </a:lnTo>
                <a:lnTo>
                  <a:pt x="32" y="1496"/>
                </a:lnTo>
                <a:lnTo>
                  <a:pt x="40" y="1472"/>
                </a:lnTo>
                <a:lnTo>
                  <a:pt x="48" y="1440"/>
                </a:lnTo>
                <a:lnTo>
                  <a:pt x="56" y="1408"/>
                </a:lnTo>
                <a:lnTo>
                  <a:pt x="72" y="1432"/>
                </a:lnTo>
                <a:lnTo>
                  <a:pt x="80" y="1456"/>
                </a:lnTo>
                <a:lnTo>
                  <a:pt x="80" y="1480"/>
                </a:lnTo>
                <a:lnTo>
                  <a:pt x="88" y="1504"/>
                </a:lnTo>
                <a:lnTo>
                  <a:pt x="112" y="1520"/>
                </a:lnTo>
                <a:lnTo>
                  <a:pt x="136" y="1528"/>
                </a:lnTo>
                <a:lnTo>
                  <a:pt x="184" y="1536"/>
                </a:lnTo>
                <a:lnTo>
                  <a:pt x="248" y="1544"/>
                </a:lnTo>
                <a:lnTo>
                  <a:pt x="272" y="1544"/>
                </a:lnTo>
                <a:lnTo>
                  <a:pt x="304" y="1544"/>
                </a:lnTo>
                <a:lnTo>
                  <a:pt x="328" y="1544"/>
                </a:lnTo>
                <a:lnTo>
                  <a:pt x="360" y="1544"/>
                </a:lnTo>
                <a:lnTo>
                  <a:pt x="376" y="1520"/>
                </a:lnTo>
                <a:lnTo>
                  <a:pt x="376" y="1496"/>
                </a:lnTo>
                <a:lnTo>
                  <a:pt x="376" y="1472"/>
                </a:lnTo>
                <a:lnTo>
                  <a:pt x="376" y="1448"/>
                </a:lnTo>
                <a:lnTo>
                  <a:pt x="368" y="1424"/>
                </a:lnTo>
                <a:lnTo>
                  <a:pt x="368" y="1400"/>
                </a:lnTo>
                <a:lnTo>
                  <a:pt x="368" y="1376"/>
                </a:lnTo>
                <a:lnTo>
                  <a:pt x="376" y="1352"/>
                </a:lnTo>
                <a:lnTo>
                  <a:pt x="376" y="1328"/>
                </a:lnTo>
                <a:lnTo>
                  <a:pt x="368" y="1344"/>
                </a:lnTo>
              </a:path>
            </a:pathLst>
          </a:custGeom>
          <a:solidFill>
            <a:srgbClr val="FF9966"/>
          </a:solidFill>
          <a:ln w="38100" cap="rnd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07" name="Freeform 8">
            <a:extLst>
              <a:ext uri="{FF2B5EF4-FFF2-40B4-BE49-F238E27FC236}">
                <a16:creationId xmlns:a16="http://schemas.microsoft.com/office/drawing/2014/main" id="{313A25A7-13A1-4D92-AB84-8E20CAB01A86}"/>
              </a:ext>
            </a:extLst>
          </p:cNvPr>
          <p:cNvSpPr>
            <a:spLocks/>
          </p:cNvSpPr>
          <p:nvPr/>
        </p:nvSpPr>
        <p:spPr bwMode="auto">
          <a:xfrm>
            <a:off x="2286000" y="6172200"/>
            <a:ext cx="449263" cy="160338"/>
          </a:xfrm>
          <a:custGeom>
            <a:avLst/>
            <a:gdLst>
              <a:gd name="T0" fmla="*/ 2147483647 w 283"/>
              <a:gd name="T1" fmla="*/ 2147483647 h 101"/>
              <a:gd name="T2" fmla="*/ 2147483647 w 283"/>
              <a:gd name="T3" fmla="*/ 2147483647 h 101"/>
              <a:gd name="T4" fmla="*/ 2147483647 w 283"/>
              <a:gd name="T5" fmla="*/ 2147483647 h 101"/>
              <a:gd name="T6" fmla="*/ 2147483647 w 283"/>
              <a:gd name="T7" fmla="*/ 2147483647 h 101"/>
              <a:gd name="T8" fmla="*/ 2147483647 w 283"/>
              <a:gd name="T9" fmla="*/ 2147483647 h 101"/>
              <a:gd name="T10" fmla="*/ 2147483647 w 283"/>
              <a:gd name="T11" fmla="*/ 2147483647 h 101"/>
              <a:gd name="T12" fmla="*/ 2147483647 w 283"/>
              <a:gd name="T13" fmla="*/ 2147483647 h 101"/>
              <a:gd name="T14" fmla="*/ 2147483647 w 283"/>
              <a:gd name="T15" fmla="*/ 2147483647 h 101"/>
              <a:gd name="T16" fmla="*/ 2147483647 w 283"/>
              <a:gd name="T17" fmla="*/ 2147483647 h 101"/>
              <a:gd name="T18" fmla="*/ 2147483647 w 283"/>
              <a:gd name="T19" fmla="*/ 2147483647 h 101"/>
              <a:gd name="T20" fmla="*/ 2147483647 w 283"/>
              <a:gd name="T21" fmla="*/ 2147483647 h 101"/>
              <a:gd name="T22" fmla="*/ 2147483647 w 283"/>
              <a:gd name="T23" fmla="*/ 2147483647 h 101"/>
              <a:gd name="T24" fmla="*/ 2147483647 w 283"/>
              <a:gd name="T25" fmla="*/ 2147483647 h 101"/>
              <a:gd name="T26" fmla="*/ 2147483647 w 283"/>
              <a:gd name="T27" fmla="*/ 2147483647 h 101"/>
              <a:gd name="T28" fmla="*/ 2147483647 w 283"/>
              <a:gd name="T29" fmla="*/ 2147483647 h 101"/>
              <a:gd name="T30" fmla="*/ 2147483647 w 283"/>
              <a:gd name="T31" fmla="*/ 2147483647 h 101"/>
              <a:gd name="T32" fmla="*/ 2147483647 w 283"/>
              <a:gd name="T33" fmla="*/ 2147483647 h 101"/>
              <a:gd name="T34" fmla="*/ 2147483647 w 283"/>
              <a:gd name="T35" fmla="*/ 2147483647 h 101"/>
              <a:gd name="T36" fmla="*/ 2147483647 w 283"/>
              <a:gd name="T37" fmla="*/ 2147483647 h 101"/>
              <a:gd name="T38" fmla="*/ 2147483647 w 283"/>
              <a:gd name="T39" fmla="*/ 2147483647 h 101"/>
              <a:gd name="T40" fmla="*/ 2147483647 w 283"/>
              <a:gd name="T41" fmla="*/ 2147483647 h 101"/>
              <a:gd name="T42" fmla="*/ 2147483647 w 283"/>
              <a:gd name="T43" fmla="*/ 2147483647 h 101"/>
              <a:gd name="T44" fmla="*/ 2147483647 w 283"/>
              <a:gd name="T45" fmla="*/ 2147483647 h 101"/>
              <a:gd name="T46" fmla="*/ 2147483647 w 283"/>
              <a:gd name="T47" fmla="*/ 2147483647 h 101"/>
              <a:gd name="T48" fmla="*/ 2147483647 w 283"/>
              <a:gd name="T49" fmla="*/ 2147483647 h 101"/>
              <a:gd name="T50" fmla="*/ 2147483647 w 283"/>
              <a:gd name="T51" fmla="*/ 2147483647 h 101"/>
              <a:gd name="T52" fmla="*/ 2147483647 w 283"/>
              <a:gd name="T53" fmla="*/ 2147483647 h 101"/>
              <a:gd name="T54" fmla="*/ 2147483647 w 283"/>
              <a:gd name="T55" fmla="*/ 2147483647 h 101"/>
              <a:gd name="T56" fmla="*/ 2147483647 w 283"/>
              <a:gd name="T57" fmla="*/ 2147483647 h 101"/>
              <a:gd name="T58" fmla="*/ 2147483647 w 283"/>
              <a:gd name="T59" fmla="*/ 2147483647 h 101"/>
              <a:gd name="T60" fmla="*/ 2147483647 w 283"/>
              <a:gd name="T61" fmla="*/ 0 h 101"/>
              <a:gd name="T62" fmla="*/ 2147483647 w 283"/>
              <a:gd name="T63" fmla="*/ 2147483647 h 101"/>
              <a:gd name="T64" fmla="*/ 2147483647 w 283"/>
              <a:gd name="T65" fmla="*/ 2147483647 h 101"/>
              <a:gd name="T66" fmla="*/ 2147483647 w 283"/>
              <a:gd name="T67" fmla="*/ 2147483647 h 101"/>
              <a:gd name="T68" fmla="*/ 2147483647 w 283"/>
              <a:gd name="T69" fmla="*/ 2147483647 h 101"/>
              <a:gd name="T70" fmla="*/ 2147483647 w 283"/>
              <a:gd name="T71" fmla="*/ 2147483647 h 101"/>
              <a:gd name="T72" fmla="*/ 2147483647 w 283"/>
              <a:gd name="T73" fmla="*/ 2147483647 h 101"/>
              <a:gd name="T74" fmla="*/ 2147483647 w 283"/>
              <a:gd name="T75" fmla="*/ 2147483647 h 101"/>
              <a:gd name="T76" fmla="*/ 2147483647 w 283"/>
              <a:gd name="T77" fmla="*/ 2147483647 h 101"/>
              <a:gd name="T78" fmla="*/ 2147483647 w 283"/>
              <a:gd name="T79" fmla="*/ 2147483647 h 101"/>
              <a:gd name="T80" fmla="*/ 2147483647 w 283"/>
              <a:gd name="T81" fmla="*/ 2147483647 h 101"/>
              <a:gd name="T82" fmla="*/ 2147483647 w 283"/>
              <a:gd name="T83" fmla="*/ 2147483647 h 101"/>
              <a:gd name="T84" fmla="*/ 2147483647 w 283"/>
              <a:gd name="T85" fmla="*/ 2147483647 h 101"/>
              <a:gd name="T86" fmla="*/ 2147483647 w 283"/>
              <a:gd name="T87" fmla="*/ 2147483647 h 101"/>
              <a:gd name="T88" fmla="*/ 2147483647 w 283"/>
              <a:gd name="T89" fmla="*/ 2147483647 h 101"/>
              <a:gd name="T90" fmla="*/ 2147483647 w 283"/>
              <a:gd name="T91" fmla="*/ 2147483647 h 101"/>
              <a:gd name="T92" fmla="*/ 2147483647 w 283"/>
              <a:gd name="T93" fmla="*/ 2147483647 h 101"/>
              <a:gd name="T94" fmla="*/ 2147483647 w 283"/>
              <a:gd name="T95" fmla="*/ 2147483647 h 101"/>
              <a:gd name="T96" fmla="*/ 2147483647 w 283"/>
              <a:gd name="T97" fmla="*/ 2147483647 h 101"/>
              <a:gd name="T98" fmla="*/ 2147483647 w 283"/>
              <a:gd name="T99" fmla="*/ 2147483647 h 101"/>
              <a:gd name="T100" fmla="*/ 2147483647 w 283"/>
              <a:gd name="T101" fmla="*/ 2147483647 h 101"/>
              <a:gd name="T102" fmla="*/ 2147483647 w 283"/>
              <a:gd name="T103" fmla="*/ 2147483647 h 101"/>
              <a:gd name="T104" fmla="*/ 2147483647 w 283"/>
              <a:gd name="T105" fmla="*/ 2147483647 h 101"/>
              <a:gd name="T106" fmla="*/ 2147483647 w 283"/>
              <a:gd name="T107" fmla="*/ 2147483647 h 101"/>
              <a:gd name="T108" fmla="*/ 2147483647 w 283"/>
              <a:gd name="T109" fmla="*/ 2147483647 h 101"/>
              <a:gd name="T110" fmla="*/ 0 w 283"/>
              <a:gd name="T111" fmla="*/ 2147483647 h 101"/>
              <a:gd name="T112" fmla="*/ 2147483647 w 283"/>
              <a:gd name="T113" fmla="*/ 2147483647 h 101"/>
              <a:gd name="T114" fmla="*/ 2147483647 w 283"/>
              <a:gd name="T115" fmla="*/ 2147483647 h 101"/>
              <a:gd name="T116" fmla="*/ 2147483647 w 283"/>
              <a:gd name="T117" fmla="*/ 2147483647 h 101"/>
              <a:gd name="T118" fmla="*/ 2147483647 w 283"/>
              <a:gd name="T119" fmla="*/ 2147483647 h 10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83" h="101">
                <a:moveTo>
                  <a:pt x="44" y="14"/>
                </a:moveTo>
                <a:lnTo>
                  <a:pt x="48" y="28"/>
                </a:lnTo>
                <a:lnTo>
                  <a:pt x="54" y="24"/>
                </a:lnTo>
                <a:lnTo>
                  <a:pt x="60" y="20"/>
                </a:lnTo>
                <a:lnTo>
                  <a:pt x="66" y="18"/>
                </a:lnTo>
                <a:lnTo>
                  <a:pt x="66" y="24"/>
                </a:lnTo>
                <a:lnTo>
                  <a:pt x="66" y="30"/>
                </a:lnTo>
                <a:lnTo>
                  <a:pt x="66" y="36"/>
                </a:lnTo>
                <a:lnTo>
                  <a:pt x="66" y="42"/>
                </a:lnTo>
                <a:lnTo>
                  <a:pt x="72" y="44"/>
                </a:lnTo>
                <a:lnTo>
                  <a:pt x="78" y="42"/>
                </a:lnTo>
                <a:lnTo>
                  <a:pt x="86" y="34"/>
                </a:lnTo>
                <a:lnTo>
                  <a:pt x="88" y="28"/>
                </a:lnTo>
                <a:lnTo>
                  <a:pt x="90" y="22"/>
                </a:lnTo>
                <a:lnTo>
                  <a:pt x="90" y="28"/>
                </a:lnTo>
                <a:lnTo>
                  <a:pt x="96" y="34"/>
                </a:lnTo>
                <a:lnTo>
                  <a:pt x="102" y="36"/>
                </a:lnTo>
                <a:lnTo>
                  <a:pt x="108" y="36"/>
                </a:lnTo>
                <a:lnTo>
                  <a:pt x="110" y="30"/>
                </a:lnTo>
                <a:lnTo>
                  <a:pt x="116" y="24"/>
                </a:lnTo>
                <a:lnTo>
                  <a:pt x="120" y="18"/>
                </a:lnTo>
                <a:lnTo>
                  <a:pt x="122" y="32"/>
                </a:lnTo>
                <a:lnTo>
                  <a:pt x="122" y="44"/>
                </a:lnTo>
                <a:lnTo>
                  <a:pt x="124" y="50"/>
                </a:lnTo>
                <a:lnTo>
                  <a:pt x="130" y="50"/>
                </a:lnTo>
                <a:lnTo>
                  <a:pt x="134" y="44"/>
                </a:lnTo>
                <a:lnTo>
                  <a:pt x="136" y="38"/>
                </a:lnTo>
                <a:lnTo>
                  <a:pt x="138" y="32"/>
                </a:lnTo>
                <a:lnTo>
                  <a:pt x="138" y="26"/>
                </a:lnTo>
                <a:lnTo>
                  <a:pt x="144" y="22"/>
                </a:lnTo>
                <a:lnTo>
                  <a:pt x="148" y="28"/>
                </a:lnTo>
                <a:lnTo>
                  <a:pt x="154" y="36"/>
                </a:lnTo>
                <a:lnTo>
                  <a:pt x="156" y="42"/>
                </a:lnTo>
                <a:lnTo>
                  <a:pt x="162" y="44"/>
                </a:lnTo>
                <a:lnTo>
                  <a:pt x="170" y="42"/>
                </a:lnTo>
                <a:lnTo>
                  <a:pt x="174" y="34"/>
                </a:lnTo>
                <a:lnTo>
                  <a:pt x="176" y="28"/>
                </a:lnTo>
                <a:lnTo>
                  <a:pt x="178" y="22"/>
                </a:lnTo>
                <a:lnTo>
                  <a:pt x="184" y="22"/>
                </a:lnTo>
                <a:lnTo>
                  <a:pt x="186" y="28"/>
                </a:lnTo>
                <a:lnTo>
                  <a:pt x="190" y="34"/>
                </a:lnTo>
                <a:lnTo>
                  <a:pt x="194" y="40"/>
                </a:lnTo>
                <a:lnTo>
                  <a:pt x="196" y="46"/>
                </a:lnTo>
                <a:lnTo>
                  <a:pt x="204" y="44"/>
                </a:lnTo>
                <a:lnTo>
                  <a:pt x="206" y="38"/>
                </a:lnTo>
                <a:lnTo>
                  <a:pt x="208" y="32"/>
                </a:lnTo>
                <a:lnTo>
                  <a:pt x="210" y="26"/>
                </a:lnTo>
                <a:lnTo>
                  <a:pt x="212" y="20"/>
                </a:lnTo>
                <a:lnTo>
                  <a:pt x="214" y="14"/>
                </a:lnTo>
                <a:lnTo>
                  <a:pt x="220" y="22"/>
                </a:lnTo>
                <a:lnTo>
                  <a:pt x="222" y="28"/>
                </a:lnTo>
                <a:lnTo>
                  <a:pt x="226" y="36"/>
                </a:lnTo>
                <a:lnTo>
                  <a:pt x="226" y="42"/>
                </a:lnTo>
                <a:lnTo>
                  <a:pt x="232" y="46"/>
                </a:lnTo>
                <a:lnTo>
                  <a:pt x="238" y="42"/>
                </a:lnTo>
                <a:lnTo>
                  <a:pt x="244" y="36"/>
                </a:lnTo>
                <a:lnTo>
                  <a:pt x="248" y="30"/>
                </a:lnTo>
                <a:lnTo>
                  <a:pt x="250" y="24"/>
                </a:lnTo>
                <a:lnTo>
                  <a:pt x="250" y="18"/>
                </a:lnTo>
                <a:lnTo>
                  <a:pt x="250" y="12"/>
                </a:lnTo>
                <a:lnTo>
                  <a:pt x="250" y="6"/>
                </a:lnTo>
                <a:lnTo>
                  <a:pt x="250" y="0"/>
                </a:lnTo>
                <a:lnTo>
                  <a:pt x="252" y="6"/>
                </a:lnTo>
                <a:lnTo>
                  <a:pt x="252" y="12"/>
                </a:lnTo>
                <a:lnTo>
                  <a:pt x="254" y="18"/>
                </a:lnTo>
                <a:lnTo>
                  <a:pt x="254" y="24"/>
                </a:lnTo>
                <a:lnTo>
                  <a:pt x="256" y="30"/>
                </a:lnTo>
                <a:lnTo>
                  <a:pt x="256" y="36"/>
                </a:lnTo>
                <a:lnTo>
                  <a:pt x="256" y="42"/>
                </a:lnTo>
                <a:lnTo>
                  <a:pt x="256" y="48"/>
                </a:lnTo>
                <a:lnTo>
                  <a:pt x="256" y="54"/>
                </a:lnTo>
                <a:lnTo>
                  <a:pt x="260" y="60"/>
                </a:lnTo>
                <a:lnTo>
                  <a:pt x="266" y="66"/>
                </a:lnTo>
                <a:lnTo>
                  <a:pt x="270" y="72"/>
                </a:lnTo>
                <a:lnTo>
                  <a:pt x="274" y="78"/>
                </a:lnTo>
                <a:lnTo>
                  <a:pt x="278" y="84"/>
                </a:lnTo>
                <a:lnTo>
                  <a:pt x="282" y="90"/>
                </a:lnTo>
                <a:lnTo>
                  <a:pt x="282" y="96"/>
                </a:lnTo>
                <a:lnTo>
                  <a:pt x="276" y="100"/>
                </a:lnTo>
                <a:lnTo>
                  <a:pt x="270" y="100"/>
                </a:lnTo>
                <a:lnTo>
                  <a:pt x="264" y="100"/>
                </a:lnTo>
                <a:lnTo>
                  <a:pt x="252" y="100"/>
                </a:lnTo>
                <a:lnTo>
                  <a:pt x="246" y="100"/>
                </a:lnTo>
                <a:lnTo>
                  <a:pt x="240" y="100"/>
                </a:lnTo>
                <a:lnTo>
                  <a:pt x="234" y="100"/>
                </a:lnTo>
                <a:lnTo>
                  <a:pt x="226" y="98"/>
                </a:lnTo>
                <a:lnTo>
                  <a:pt x="206" y="98"/>
                </a:lnTo>
                <a:lnTo>
                  <a:pt x="194" y="98"/>
                </a:lnTo>
                <a:lnTo>
                  <a:pt x="188" y="98"/>
                </a:lnTo>
                <a:lnTo>
                  <a:pt x="182" y="98"/>
                </a:lnTo>
                <a:lnTo>
                  <a:pt x="174" y="98"/>
                </a:lnTo>
                <a:lnTo>
                  <a:pt x="166" y="98"/>
                </a:lnTo>
                <a:lnTo>
                  <a:pt x="150" y="98"/>
                </a:lnTo>
                <a:lnTo>
                  <a:pt x="138" y="98"/>
                </a:lnTo>
                <a:lnTo>
                  <a:pt x="130" y="98"/>
                </a:lnTo>
                <a:lnTo>
                  <a:pt x="124" y="98"/>
                </a:lnTo>
                <a:lnTo>
                  <a:pt x="118" y="98"/>
                </a:lnTo>
                <a:lnTo>
                  <a:pt x="110" y="96"/>
                </a:lnTo>
                <a:lnTo>
                  <a:pt x="104" y="96"/>
                </a:lnTo>
                <a:lnTo>
                  <a:pt x="96" y="94"/>
                </a:lnTo>
                <a:lnTo>
                  <a:pt x="80" y="94"/>
                </a:lnTo>
                <a:lnTo>
                  <a:pt x="68" y="94"/>
                </a:lnTo>
                <a:lnTo>
                  <a:pt x="56" y="92"/>
                </a:lnTo>
                <a:lnTo>
                  <a:pt x="50" y="92"/>
                </a:lnTo>
                <a:lnTo>
                  <a:pt x="44" y="90"/>
                </a:lnTo>
                <a:lnTo>
                  <a:pt x="38" y="88"/>
                </a:lnTo>
                <a:lnTo>
                  <a:pt x="26" y="86"/>
                </a:lnTo>
                <a:lnTo>
                  <a:pt x="18" y="84"/>
                </a:lnTo>
                <a:lnTo>
                  <a:pt x="12" y="80"/>
                </a:lnTo>
                <a:lnTo>
                  <a:pt x="6" y="78"/>
                </a:lnTo>
                <a:lnTo>
                  <a:pt x="0" y="76"/>
                </a:lnTo>
                <a:lnTo>
                  <a:pt x="0" y="70"/>
                </a:lnTo>
                <a:lnTo>
                  <a:pt x="0" y="64"/>
                </a:lnTo>
                <a:lnTo>
                  <a:pt x="2" y="58"/>
                </a:lnTo>
                <a:lnTo>
                  <a:pt x="8" y="56"/>
                </a:lnTo>
                <a:lnTo>
                  <a:pt x="14" y="52"/>
                </a:lnTo>
                <a:lnTo>
                  <a:pt x="18" y="46"/>
                </a:lnTo>
                <a:lnTo>
                  <a:pt x="26" y="44"/>
                </a:lnTo>
                <a:lnTo>
                  <a:pt x="32" y="28"/>
                </a:lnTo>
                <a:lnTo>
                  <a:pt x="38" y="22"/>
                </a:lnTo>
                <a:lnTo>
                  <a:pt x="44" y="14"/>
                </a:lnTo>
              </a:path>
            </a:pathLst>
          </a:custGeom>
          <a:solidFill>
            <a:srgbClr val="E5B9E2"/>
          </a:solidFill>
          <a:ln w="12700" cap="rnd" cmpd="sng">
            <a:solidFill>
              <a:srgbClr val="DDC1D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08" name="Rectangle 9">
            <a:extLst>
              <a:ext uri="{FF2B5EF4-FFF2-40B4-BE49-F238E27FC236}">
                <a16:creationId xmlns:a16="http://schemas.microsoft.com/office/drawing/2014/main" id="{3E6D43AE-4105-4B8F-96E4-3289BD7F0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1350" y="1758950"/>
            <a:ext cx="292100" cy="368300"/>
          </a:xfrm>
          <a:prstGeom prst="rect">
            <a:avLst/>
          </a:prstGeom>
          <a:solidFill>
            <a:srgbClr val="E5B9E2"/>
          </a:solidFill>
          <a:ln w="12700">
            <a:solidFill>
              <a:srgbClr val="E5B9E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09" name="Rectangle 10">
            <a:extLst>
              <a:ext uri="{FF2B5EF4-FFF2-40B4-BE49-F238E27FC236}">
                <a16:creationId xmlns:a16="http://schemas.microsoft.com/office/drawing/2014/main" id="{D73DAF48-A6F7-4057-8363-B796D53CA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1350" y="2520950"/>
            <a:ext cx="292100" cy="368300"/>
          </a:xfrm>
          <a:prstGeom prst="rect">
            <a:avLst/>
          </a:prstGeom>
          <a:solidFill>
            <a:srgbClr val="FF9966"/>
          </a:solidFill>
          <a:ln w="127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10" name="Rectangle 11">
            <a:extLst>
              <a:ext uri="{FF2B5EF4-FFF2-40B4-BE49-F238E27FC236}">
                <a16:creationId xmlns:a16="http://schemas.microsoft.com/office/drawing/2014/main" id="{E3415028-34FE-4BA4-8E2F-12488FED8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1685925"/>
            <a:ext cx="1903412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2800" dirty="0">
                <a:latin typeface="+mn-lt"/>
              </a:rPr>
              <a:t>Squamous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GB" altLang="en-US" sz="20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2800" dirty="0">
                <a:latin typeface="+mn-lt"/>
              </a:rPr>
              <a:t>Glandular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6">
            <a:extLst>
              <a:ext uri="{FF2B5EF4-FFF2-40B4-BE49-F238E27FC236}">
                <a16:creationId xmlns:a16="http://schemas.microsoft.com/office/drawing/2014/main" id="{7D54F4EB-12C6-4D8A-997F-05005C1768AD}"/>
              </a:ext>
            </a:extLst>
          </p:cNvPr>
          <p:cNvGrpSpPr>
            <a:grpSpLocks/>
          </p:cNvGrpSpPr>
          <p:nvPr/>
        </p:nvGrpSpPr>
        <p:grpSpPr bwMode="auto">
          <a:xfrm>
            <a:off x="376238" y="176213"/>
            <a:ext cx="8391525" cy="6505575"/>
            <a:chOff x="612" y="348"/>
            <a:chExt cx="4536" cy="3624"/>
          </a:xfrm>
        </p:grpSpPr>
        <p:pic>
          <p:nvPicPr>
            <p:cNvPr id="78852" name="Picture 2" descr="P5110016">
              <a:extLst>
                <a:ext uri="{FF2B5EF4-FFF2-40B4-BE49-F238E27FC236}">
                  <a16:creationId xmlns:a16="http://schemas.microsoft.com/office/drawing/2014/main" id="{58D487B8-9B61-4B28-83C7-298B52EA9B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348"/>
              <a:ext cx="2268" cy="1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53" name="Picture 3" descr="P5110017">
              <a:extLst>
                <a:ext uri="{FF2B5EF4-FFF2-40B4-BE49-F238E27FC236}">
                  <a16:creationId xmlns:a16="http://schemas.microsoft.com/office/drawing/2014/main" id="{9CB9F953-167D-4520-B984-CBE942B27C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348"/>
              <a:ext cx="2268" cy="1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54" name="Picture 4" descr="P5110018">
              <a:extLst>
                <a:ext uri="{FF2B5EF4-FFF2-40B4-BE49-F238E27FC236}">
                  <a16:creationId xmlns:a16="http://schemas.microsoft.com/office/drawing/2014/main" id="{71B3E432-0197-4BC2-9A1C-3D744E3A79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160"/>
              <a:ext cx="2268" cy="1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8851" name="Text Box 5">
            <a:extLst>
              <a:ext uri="{FF2B5EF4-FFF2-40B4-BE49-F238E27FC236}">
                <a16:creationId xmlns:a16="http://schemas.microsoft.com/office/drawing/2014/main" id="{5F2D1E65-3B32-484A-824D-FC329117D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3" y="3646488"/>
            <a:ext cx="3976687" cy="3030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 Gastric heterotopia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 sz="1800"/>
              <a:t>  Collections of body/specialised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    type gastric mucosa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-  Need to see parietal + chief cells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GB" altLang="en-US" sz="8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 sz="1800"/>
              <a:t>  Not related to acidity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GB" altLang="en-US" sz="8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 sz="1800"/>
              <a:t>  Commonly biopsied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    “duodenal nodule”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6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FC5E36EC-69E9-4793-99BD-23A0A42692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781300"/>
            <a:ext cx="8229600" cy="1143000"/>
          </a:xfrm>
        </p:spPr>
        <p:txBody>
          <a:bodyPr/>
          <a:lstStyle/>
          <a:p>
            <a:pPr eaLnBrk="1" hangingPunct="1"/>
            <a:br>
              <a:rPr lang="en-GB" altLang="en-US" sz="4000" b="1"/>
            </a:br>
            <a:r>
              <a:rPr lang="en-GB" altLang="en-US" sz="4000">
                <a:solidFill>
                  <a:srgbClr val="FF0000"/>
                </a:solidFill>
              </a:rPr>
              <a:t>Inflammatory pathology</a:t>
            </a:r>
            <a:br>
              <a:rPr lang="en-GB" altLang="en-US" sz="4000">
                <a:solidFill>
                  <a:srgbClr val="FF0000"/>
                </a:solidFill>
              </a:rPr>
            </a:br>
            <a:br>
              <a:rPr lang="en-GB" altLang="en-US" sz="1400" b="1"/>
            </a:br>
            <a:endParaRPr lang="en-US" altLang="en-US" sz="1400" b="1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26">
            <a:extLst>
              <a:ext uri="{FF2B5EF4-FFF2-40B4-BE49-F238E27FC236}">
                <a16:creationId xmlns:a16="http://schemas.microsoft.com/office/drawing/2014/main" id="{54875605-4440-4A52-8A56-16B7C9E60E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781300"/>
            <a:ext cx="8229600" cy="1143000"/>
          </a:xfrm>
        </p:spPr>
        <p:txBody>
          <a:bodyPr/>
          <a:lstStyle/>
          <a:p>
            <a:pPr eaLnBrk="1" hangingPunct="1"/>
            <a:br>
              <a:rPr lang="en-GB" altLang="en-US" sz="4000"/>
            </a:br>
            <a:r>
              <a:rPr lang="en-GB" altLang="en-US" sz="4000">
                <a:solidFill>
                  <a:srgbClr val="FF0000"/>
                </a:solidFill>
              </a:rPr>
              <a:t>Patterns of inflammation</a:t>
            </a:r>
            <a:br>
              <a:rPr lang="en-GB" altLang="en-US" sz="4000"/>
            </a:br>
            <a:br>
              <a:rPr lang="en-GB" altLang="en-US" sz="1400"/>
            </a:br>
            <a:endParaRPr lang="en-US" altLang="en-US" sz="1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4">
            <a:extLst>
              <a:ext uri="{FF2B5EF4-FFF2-40B4-BE49-F238E27FC236}">
                <a16:creationId xmlns:a16="http://schemas.microsoft.com/office/drawing/2014/main" id="{1751251F-305D-414E-98B1-F7BAA41191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GB" altLang="en-US"/>
            </a:br>
            <a:br>
              <a:rPr lang="en-GB" altLang="en-US"/>
            </a:br>
            <a:endParaRPr lang="en-US" altLang="en-US"/>
          </a:p>
        </p:txBody>
      </p:sp>
      <p:sp>
        <p:nvSpPr>
          <p:cNvPr id="81923" name="Rectangle 5">
            <a:extLst>
              <a:ext uri="{FF2B5EF4-FFF2-40B4-BE49-F238E27FC236}">
                <a16:creationId xmlns:a16="http://schemas.microsoft.com/office/drawing/2014/main" id="{4CD6C4B2-F3B1-4217-B32F-141FACE66C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8229600" cy="28797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/>
              <a:t>Chronic inflammatory cell infiltrate in normal colonic mucosa varies both within and between patients</a:t>
            </a:r>
          </a:p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/>
              <a:t>How can we tell if a biopsy is inflamed?</a:t>
            </a:r>
          </a:p>
        </p:txBody>
      </p:sp>
      <p:sp>
        <p:nvSpPr>
          <p:cNvPr id="81924" name="Text Box 6">
            <a:extLst>
              <a:ext uri="{FF2B5EF4-FFF2-40B4-BE49-F238E27FC236}">
                <a16:creationId xmlns:a16="http://schemas.microsoft.com/office/drawing/2014/main" id="{375F80B2-FE32-40AC-91BA-AA9D0EF48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200" y="457200"/>
            <a:ext cx="500538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rgbClr val="FF0000"/>
                </a:solidFill>
              </a:rPr>
              <a:t>Chronic inflammation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 descr="P5090012">
            <a:extLst>
              <a:ext uri="{FF2B5EF4-FFF2-40B4-BE49-F238E27FC236}">
                <a16:creationId xmlns:a16="http://schemas.microsoft.com/office/drawing/2014/main" id="{37800EAF-C0BF-4C91-8504-6C2A8DBAD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01650"/>
            <a:ext cx="65532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Line 4">
            <a:extLst>
              <a:ext uri="{FF2B5EF4-FFF2-40B4-BE49-F238E27FC236}">
                <a16:creationId xmlns:a16="http://schemas.microsoft.com/office/drawing/2014/main" id="{69BEF0F9-C5E7-49A1-BF80-B039BE42792A}"/>
              </a:ext>
            </a:extLst>
          </p:cNvPr>
          <p:cNvSpPr>
            <a:spLocks noChangeShapeType="1"/>
          </p:cNvSpPr>
          <p:nvPr/>
        </p:nvSpPr>
        <p:spPr bwMode="auto">
          <a:xfrm>
            <a:off x="7042150" y="1366838"/>
            <a:ext cx="0" cy="41036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48" name="Text Box 5">
            <a:extLst>
              <a:ext uri="{FF2B5EF4-FFF2-40B4-BE49-F238E27FC236}">
                <a16:creationId xmlns:a16="http://schemas.microsoft.com/office/drawing/2014/main" id="{F86C4FA5-23DC-455E-B54B-633D73599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3588" y="2590800"/>
            <a:ext cx="197961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Chronic inflammatory cell gradient</a:t>
            </a:r>
            <a:endParaRPr lang="en-US" altLang="en-US" sz="2400"/>
          </a:p>
        </p:txBody>
      </p:sp>
      <p:sp>
        <p:nvSpPr>
          <p:cNvPr id="82949" name="Text Box 6">
            <a:extLst>
              <a:ext uri="{FF2B5EF4-FFF2-40B4-BE49-F238E27FC236}">
                <a16:creationId xmlns:a16="http://schemas.microsoft.com/office/drawing/2014/main" id="{1CD4DE08-2CCE-4F9B-93ED-C79F1CAFA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650" y="214313"/>
            <a:ext cx="4452938" cy="519112"/>
          </a:xfrm>
          <a:prstGeom prst="rect">
            <a:avLst/>
          </a:prstGeom>
          <a:solidFill>
            <a:srgbClr val="A67B6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bg1"/>
                </a:solidFill>
              </a:rPr>
              <a:t>Luminal contents </a:t>
            </a:r>
            <a:r>
              <a:rPr lang="en-GB" altLang="en-US" sz="2800">
                <a:solidFill>
                  <a:schemeClr val="bg1"/>
                </a:solidFill>
                <a:cs typeface="Arial" panose="020B0604020202020204" pitchFamily="34" charset="0"/>
              </a:rPr>
              <a:t>≡ antigen</a:t>
            </a:r>
          </a:p>
        </p:txBody>
      </p:sp>
      <p:sp>
        <p:nvSpPr>
          <p:cNvPr id="82950" name="Text Box 8">
            <a:extLst>
              <a:ext uri="{FF2B5EF4-FFF2-40B4-BE49-F238E27FC236}">
                <a16:creationId xmlns:a16="http://schemas.microsoft.com/office/drawing/2014/main" id="{772A18FF-E109-4358-AC57-6DC31810E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5949950"/>
            <a:ext cx="4933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/>
              <a:t>Normal colonic mucosa</a:t>
            </a:r>
            <a:endParaRPr lang="en-US" altLang="en-US" sz="36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6">
            <a:extLst>
              <a:ext uri="{FF2B5EF4-FFF2-40B4-BE49-F238E27FC236}">
                <a16:creationId xmlns:a16="http://schemas.microsoft.com/office/drawing/2014/main" id="{CFEEB2C9-E792-4BA9-A99E-334648B6A8AF}"/>
              </a:ext>
            </a:extLst>
          </p:cNvPr>
          <p:cNvGrpSpPr>
            <a:grpSpLocks/>
          </p:cNvGrpSpPr>
          <p:nvPr/>
        </p:nvGrpSpPr>
        <p:grpSpPr bwMode="auto">
          <a:xfrm>
            <a:off x="125413" y="990600"/>
            <a:ext cx="8893175" cy="3895725"/>
            <a:chOff x="295" y="935"/>
            <a:chExt cx="3600" cy="1361"/>
          </a:xfrm>
        </p:grpSpPr>
        <p:pic>
          <p:nvPicPr>
            <p:cNvPr id="83972" name="Picture 4" descr="Lymph lp">
              <a:extLst>
                <a:ext uri="{FF2B5EF4-FFF2-40B4-BE49-F238E27FC236}">
                  <a16:creationId xmlns:a16="http://schemas.microsoft.com/office/drawing/2014/main" id="{A6573354-0B3B-4A50-BE17-0ED9984892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935"/>
              <a:ext cx="1814" cy="136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973" name="Picture 5" descr="lympho2 hr">
              <a:extLst>
                <a:ext uri="{FF2B5EF4-FFF2-40B4-BE49-F238E27FC236}">
                  <a16:creationId xmlns:a16="http://schemas.microsoft.com/office/drawing/2014/main" id="{2C867E6B-F743-471D-BAA2-AF147BBF31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935"/>
              <a:ext cx="1741" cy="135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3971" name="Text Box 7">
            <a:extLst>
              <a:ext uri="{FF2B5EF4-FFF2-40B4-BE49-F238E27FC236}">
                <a16:creationId xmlns:a16="http://schemas.microsoft.com/office/drawing/2014/main" id="{CF7D05A4-1AFE-4D16-ABB8-4EAB67965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650" y="5257800"/>
            <a:ext cx="3578225" cy="588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/>
              <a:t>Lymphocytic colitis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10">
            <a:extLst>
              <a:ext uri="{FF2B5EF4-FFF2-40B4-BE49-F238E27FC236}">
                <a16:creationId xmlns:a16="http://schemas.microsoft.com/office/drawing/2014/main" id="{49A1FCCC-2FDF-4F4C-ADF5-D5A1C0CBE139}"/>
              </a:ext>
            </a:extLst>
          </p:cNvPr>
          <p:cNvGrpSpPr>
            <a:grpSpLocks/>
          </p:cNvGrpSpPr>
          <p:nvPr/>
        </p:nvGrpSpPr>
        <p:grpSpPr bwMode="auto">
          <a:xfrm>
            <a:off x="1139825" y="152400"/>
            <a:ext cx="6864350" cy="5867400"/>
            <a:chOff x="995" y="96"/>
            <a:chExt cx="3771" cy="3385"/>
          </a:xfrm>
        </p:grpSpPr>
        <p:pic>
          <p:nvPicPr>
            <p:cNvPr id="84996" name="Picture 4" descr="collagenous lp">
              <a:extLst>
                <a:ext uri="{FF2B5EF4-FFF2-40B4-BE49-F238E27FC236}">
                  <a16:creationId xmlns:a16="http://schemas.microsoft.com/office/drawing/2014/main" id="{C77EEB24-936A-4059-9555-472BD7B72A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" y="96"/>
              <a:ext cx="3769" cy="19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997" name="Picture 5" descr="collagenous mp">
              <a:extLst>
                <a:ext uri="{FF2B5EF4-FFF2-40B4-BE49-F238E27FC236}">
                  <a16:creationId xmlns:a16="http://schemas.microsoft.com/office/drawing/2014/main" id="{A4C292A4-68F1-41FE-872C-1A22C75803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" y="2127"/>
              <a:ext cx="1783" cy="13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998" name="Picture 6" descr="collagenous trichrome">
              <a:extLst>
                <a:ext uri="{FF2B5EF4-FFF2-40B4-BE49-F238E27FC236}">
                  <a16:creationId xmlns:a16="http://schemas.microsoft.com/office/drawing/2014/main" id="{46651112-9843-4E4D-873E-AFEF3BB4DF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3" y="2127"/>
              <a:ext cx="1943" cy="13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4995" name="Text Box 8">
            <a:extLst>
              <a:ext uri="{FF2B5EF4-FFF2-40B4-BE49-F238E27FC236}">
                <a16:creationId xmlns:a16="http://schemas.microsoft.com/office/drawing/2014/main" id="{80C8EDB2-44FE-485A-9346-0B22FBD5E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6121400"/>
            <a:ext cx="3578225" cy="588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/>
              <a:t>Collagenous colitis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026">
            <a:extLst>
              <a:ext uri="{FF2B5EF4-FFF2-40B4-BE49-F238E27FC236}">
                <a16:creationId xmlns:a16="http://schemas.microsoft.com/office/drawing/2014/main" id="{AA962A0A-2B7B-4C71-BF54-9B81E6C444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1838" y="404813"/>
            <a:ext cx="2601912" cy="922337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Cryptitis</a:t>
            </a:r>
            <a:endParaRPr lang="en-US" altLang="en-US" sz="4000">
              <a:solidFill>
                <a:srgbClr val="FF0000"/>
              </a:solidFill>
            </a:endParaRPr>
          </a:p>
        </p:txBody>
      </p:sp>
      <p:pic>
        <p:nvPicPr>
          <p:cNvPr id="86019" name="Picture 1028" descr="P5090018">
            <a:extLst>
              <a:ext uri="{FF2B5EF4-FFF2-40B4-BE49-F238E27FC236}">
                <a16:creationId xmlns:a16="http://schemas.microsoft.com/office/drawing/2014/main" id="{E57806D4-16DA-4E5D-B974-704CF0A31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4697412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 Box 1029">
            <a:extLst>
              <a:ext uri="{FF2B5EF4-FFF2-40B4-BE49-F238E27FC236}">
                <a16:creationId xmlns:a16="http://schemas.microsoft.com/office/drawing/2014/main" id="{7CA14D98-7DBC-47A7-B539-C6DA6D804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1813" y="3592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6021" name="Rectangle 1030">
            <a:extLst>
              <a:ext uri="{FF2B5EF4-FFF2-40B4-BE49-F238E27FC236}">
                <a16:creationId xmlns:a16="http://schemas.microsoft.com/office/drawing/2014/main" id="{B2D567F5-2945-45A9-AEF5-8F0B2B32B2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81600" y="2286000"/>
            <a:ext cx="3733800" cy="30956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 sz="700"/>
          </a:p>
          <a:p>
            <a:pPr eaLnBrk="1" hangingPunct="1"/>
            <a:r>
              <a:rPr lang="en-GB" altLang="en-US" sz="2800"/>
              <a:t>Active inflammation</a:t>
            </a:r>
          </a:p>
          <a:p>
            <a:pPr eaLnBrk="1" hangingPunct="1"/>
            <a:r>
              <a:rPr lang="en-GB" altLang="en-US" sz="2800"/>
              <a:t>Non-specific:</a:t>
            </a:r>
          </a:p>
          <a:p>
            <a:pPr lvl="1" eaLnBrk="1" hangingPunct="1"/>
            <a:r>
              <a:rPr lang="en-GB" altLang="en-US" sz="2400"/>
              <a:t>Infective colitis</a:t>
            </a:r>
          </a:p>
          <a:p>
            <a:pPr lvl="1" eaLnBrk="1" hangingPunct="1"/>
            <a:r>
              <a:rPr lang="en-GB" altLang="en-US" sz="2400"/>
              <a:t>Ischaemic colitis</a:t>
            </a:r>
          </a:p>
          <a:p>
            <a:pPr lvl="1" eaLnBrk="1" hangingPunct="1"/>
            <a:r>
              <a:rPr lang="en-GB" altLang="en-US" sz="2400"/>
              <a:t>Ulcerative colitis</a:t>
            </a:r>
          </a:p>
          <a:p>
            <a:pPr lvl="1" eaLnBrk="1" hangingPunct="1"/>
            <a:r>
              <a:rPr lang="en-GB" altLang="en-US" sz="2400"/>
              <a:t>Crohn’s disease</a:t>
            </a:r>
            <a:endParaRPr lang="en-US" altLang="en-US" sz="2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26">
            <a:extLst>
              <a:ext uri="{FF2B5EF4-FFF2-40B4-BE49-F238E27FC236}">
                <a16:creationId xmlns:a16="http://schemas.microsoft.com/office/drawing/2014/main" id="{F098B13A-3AF7-49DA-8637-D2B54DA362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3500" y="457200"/>
            <a:ext cx="6477000" cy="94456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Crypt abscess formation</a:t>
            </a:r>
            <a:endParaRPr lang="en-US" altLang="en-US" sz="4000">
              <a:solidFill>
                <a:srgbClr val="FF0000"/>
              </a:solidFill>
            </a:endParaRPr>
          </a:p>
        </p:txBody>
      </p:sp>
      <p:pic>
        <p:nvPicPr>
          <p:cNvPr id="87043" name="Picture 1027" descr="P5090020">
            <a:extLst>
              <a:ext uri="{FF2B5EF4-FFF2-40B4-BE49-F238E27FC236}">
                <a16:creationId xmlns:a16="http://schemas.microsoft.com/office/drawing/2014/main" id="{83555970-C4C6-427B-A5D1-BE88529FA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377348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Rectangle 1028">
            <a:extLst>
              <a:ext uri="{FF2B5EF4-FFF2-40B4-BE49-F238E27FC236}">
                <a16:creationId xmlns:a16="http://schemas.microsoft.com/office/drawing/2014/main" id="{931D1E6F-89B8-4976-B27B-AA1FB31A19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0" y="3048000"/>
            <a:ext cx="4241800" cy="1512888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/>
              <a:t>End point of cryptitis</a:t>
            </a:r>
          </a:p>
          <a:p>
            <a:pPr eaLnBrk="1" hangingPunct="1"/>
            <a:endParaRPr lang="en-GB" altLang="en-US" sz="1400"/>
          </a:p>
          <a:p>
            <a:pPr eaLnBrk="1" hangingPunct="1"/>
            <a:r>
              <a:rPr lang="en-GB" altLang="en-US"/>
              <a:t>Non-specific</a:t>
            </a:r>
            <a:endParaRPr lang="en-US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>
            <a:extLst>
              <a:ext uri="{FF2B5EF4-FFF2-40B4-BE49-F238E27FC236}">
                <a16:creationId xmlns:a16="http://schemas.microsoft.com/office/drawing/2014/main" id="{BBE4248E-659F-425F-A8A6-D024E8F988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7500" y="152400"/>
            <a:ext cx="3429000" cy="9144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Granulomas</a:t>
            </a:r>
            <a:endParaRPr lang="en-US" altLang="en-US" sz="4000">
              <a:solidFill>
                <a:srgbClr val="FF0000"/>
              </a:solidFill>
            </a:endParaRPr>
          </a:p>
        </p:txBody>
      </p:sp>
      <p:sp>
        <p:nvSpPr>
          <p:cNvPr id="88067" name="Rectangle 7">
            <a:extLst>
              <a:ext uri="{FF2B5EF4-FFF2-40B4-BE49-F238E27FC236}">
                <a16:creationId xmlns:a16="http://schemas.microsoft.com/office/drawing/2014/main" id="{7731D64F-D7D1-493F-B9D3-1D0C470F9C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9725" y="5029200"/>
            <a:ext cx="8464550" cy="16002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2400"/>
              <a:t>Collection of epithelioid macrophages +/- macrophage multinucleate giant cells</a:t>
            </a:r>
          </a:p>
          <a:p>
            <a:pPr eaLnBrk="1" hangingPunct="1">
              <a:lnSpc>
                <a:spcPct val="90000"/>
              </a:lnSpc>
            </a:pPr>
            <a:endParaRPr lang="en-GB" altLang="en-US" sz="900"/>
          </a:p>
          <a:p>
            <a:pPr eaLnBrk="1" hangingPunct="1">
              <a:lnSpc>
                <a:spcPct val="90000"/>
              </a:lnSpc>
            </a:pPr>
            <a:r>
              <a:rPr lang="en-GB" altLang="en-US" sz="2400"/>
              <a:t>Raise possibility of Crohn’s disease, but many other causes</a:t>
            </a:r>
          </a:p>
        </p:txBody>
      </p:sp>
      <p:grpSp>
        <p:nvGrpSpPr>
          <p:cNvPr id="88068" name="Group 5">
            <a:extLst>
              <a:ext uri="{FF2B5EF4-FFF2-40B4-BE49-F238E27FC236}">
                <a16:creationId xmlns:a16="http://schemas.microsoft.com/office/drawing/2014/main" id="{2D801BCB-C1C1-4009-BA32-24E9E38BFE8F}"/>
              </a:ext>
            </a:extLst>
          </p:cNvPr>
          <p:cNvGrpSpPr>
            <a:grpSpLocks/>
          </p:cNvGrpSpPr>
          <p:nvPr/>
        </p:nvGrpSpPr>
        <p:grpSpPr bwMode="auto">
          <a:xfrm>
            <a:off x="342900" y="1295400"/>
            <a:ext cx="8458200" cy="3581400"/>
            <a:chOff x="336" y="1248"/>
            <a:chExt cx="5088" cy="2033"/>
          </a:xfrm>
        </p:grpSpPr>
        <p:pic>
          <p:nvPicPr>
            <p:cNvPr id="88069" name="Picture 3" descr="P5110014">
              <a:extLst>
                <a:ext uri="{FF2B5EF4-FFF2-40B4-BE49-F238E27FC236}">
                  <a16:creationId xmlns:a16="http://schemas.microsoft.com/office/drawing/2014/main" id="{48A3390B-9021-4CD9-8140-7E3CC64D41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248"/>
              <a:ext cx="2544" cy="20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70" name="Picture 4" descr="skin tag hp2">
              <a:extLst>
                <a:ext uri="{FF2B5EF4-FFF2-40B4-BE49-F238E27FC236}">
                  <a16:creationId xmlns:a16="http://schemas.microsoft.com/office/drawing/2014/main" id="{E5AE78BB-AC72-48A1-9447-501489DE95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248"/>
              <a:ext cx="2544" cy="20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>
            <a:extLst>
              <a:ext uri="{FF2B5EF4-FFF2-40B4-BE49-F238E27FC236}">
                <a16:creationId xmlns:a16="http://schemas.microsoft.com/office/drawing/2014/main" id="{C9F34E4F-A0C0-4465-AB1B-C3747E4F0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286000"/>
            <a:ext cx="17748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1800" dirty="0">
                <a:latin typeface="+mn-lt"/>
              </a:rPr>
              <a:t>Circular muscle</a:t>
            </a:r>
          </a:p>
        </p:txBody>
      </p:sp>
      <p:sp>
        <p:nvSpPr>
          <p:cNvPr id="52227" name="Text Box 3">
            <a:extLst>
              <a:ext uri="{FF2B5EF4-FFF2-40B4-BE49-F238E27FC236}">
                <a16:creationId xmlns:a16="http://schemas.microsoft.com/office/drawing/2014/main" id="{EA47A79E-D858-467D-8D63-7752D4A48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947988"/>
            <a:ext cx="22240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1800">
                <a:latin typeface="+mn-lt"/>
              </a:rPr>
              <a:t>Longitudinal muscle</a:t>
            </a:r>
          </a:p>
        </p:txBody>
      </p:sp>
      <p:sp>
        <p:nvSpPr>
          <p:cNvPr id="52228" name="Text Box 4">
            <a:extLst>
              <a:ext uri="{FF2B5EF4-FFF2-40B4-BE49-F238E27FC236}">
                <a16:creationId xmlns:a16="http://schemas.microsoft.com/office/drawing/2014/main" id="{FB3359B4-E9A0-461E-B5E6-E9ACE8CC6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347788"/>
            <a:ext cx="9159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1800" dirty="0">
                <a:latin typeface="+mn-lt"/>
              </a:rPr>
              <a:t>Serosa</a:t>
            </a:r>
          </a:p>
        </p:txBody>
      </p:sp>
      <p:grpSp>
        <p:nvGrpSpPr>
          <p:cNvPr id="52229" name="Group 5">
            <a:extLst>
              <a:ext uri="{FF2B5EF4-FFF2-40B4-BE49-F238E27FC236}">
                <a16:creationId xmlns:a16="http://schemas.microsoft.com/office/drawing/2014/main" id="{178B28D1-7C50-4A8C-A4C3-1F0026D187EC}"/>
              </a:ext>
            </a:extLst>
          </p:cNvPr>
          <p:cNvGrpSpPr>
            <a:grpSpLocks/>
          </p:cNvGrpSpPr>
          <p:nvPr/>
        </p:nvGrpSpPr>
        <p:grpSpPr bwMode="auto">
          <a:xfrm>
            <a:off x="7070725" y="2476500"/>
            <a:ext cx="381000" cy="685800"/>
            <a:chOff x="4224" y="1536"/>
            <a:chExt cx="240" cy="432"/>
          </a:xfrm>
        </p:grpSpPr>
        <p:sp>
          <p:nvSpPr>
            <p:cNvPr id="52247" name="Line 6">
              <a:extLst>
                <a:ext uri="{FF2B5EF4-FFF2-40B4-BE49-F238E27FC236}">
                  <a16:creationId xmlns:a16="http://schemas.microsoft.com/office/drawing/2014/main" id="{4491D598-6E50-4EF5-97A2-B3AD6E6EF5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53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52248" name="Line 7">
              <a:extLst>
                <a:ext uri="{FF2B5EF4-FFF2-40B4-BE49-F238E27FC236}">
                  <a16:creationId xmlns:a16="http://schemas.microsoft.com/office/drawing/2014/main" id="{0A8FBD5C-1D59-43A3-8BFF-3C9E62A459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2" y="1968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52249" name="Line 8">
              <a:extLst>
                <a:ext uri="{FF2B5EF4-FFF2-40B4-BE49-F238E27FC236}">
                  <a16:creationId xmlns:a16="http://schemas.microsoft.com/office/drawing/2014/main" id="{D6139EE0-1842-4DFD-A751-822E48CA4D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5" y="1536"/>
              <a:ext cx="0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52250" name="Line 9">
              <a:extLst>
                <a:ext uri="{FF2B5EF4-FFF2-40B4-BE49-F238E27FC236}">
                  <a16:creationId xmlns:a16="http://schemas.microsoft.com/office/drawing/2014/main" id="{73304B50-F373-4D2A-BD93-9D222B49F7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1728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+mn-lt"/>
              </a:endParaRPr>
            </a:p>
          </p:txBody>
        </p:sp>
      </p:grpSp>
      <p:sp>
        <p:nvSpPr>
          <p:cNvPr id="52230" name="Text Box 10">
            <a:extLst>
              <a:ext uri="{FF2B5EF4-FFF2-40B4-BE49-F238E27FC236}">
                <a16:creationId xmlns:a16="http://schemas.microsoft.com/office/drawing/2014/main" id="{D4B3D670-9D52-43A5-8E9E-24A9C7396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0925" y="2457450"/>
            <a:ext cx="13477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GB" altLang="en-US" sz="1800" dirty="0" err="1">
                <a:latin typeface="+mn-lt"/>
              </a:rPr>
              <a:t>Muscularis</a:t>
            </a:r>
            <a:r>
              <a:rPr lang="en-GB" altLang="en-US" sz="1800" dirty="0">
                <a:latin typeface="+mn-lt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GB" altLang="en-US" sz="1800" dirty="0" err="1">
                <a:latin typeface="+mn-lt"/>
              </a:rPr>
              <a:t>propria</a:t>
            </a:r>
            <a:endParaRPr lang="en-GB" altLang="en-US" sz="1800" dirty="0">
              <a:latin typeface="+mn-lt"/>
            </a:endParaRPr>
          </a:p>
        </p:txBody>
      </p:sp>
      <p:sp>
        <p:nvSpPr>
          <p:cNvPr id="52231" name="Text Box 11">
            <a:extLst>
              <a:ext uri="{FF2B5EF4-FFF2-40B4-BE49-F238E27FC236}">
                <a16:creationId xmlns:a16="http://schemas.microsoft.com/office/drawing/2014/main" id="{A3AF16EA-B487-4F9D-86C8-CEB448439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3350" y="4981575"/>
            <a:ext cx="99536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1800">
                <a:latin typeface="+mn-lt"/>
              </a:rPr>
              <a:t>Mucosa</a:t>
            </a:r>
          </a:p>
        </p:txBody>
      </p:sp>
      <p:sp>
        <p:nvSpPr>
          <p:cNvPr id="52232" name="Text Box 12">
            <a:extLst>
              <a:ext uri="{FF2B5EF4-FFF2-40B4-BE49-F238E27FC236}">
                <a16:creationId xmlns:a16="http://schemas.microsoft.com/office/drawing/2014/main" id="{FDD32F00-F88E-4BC9-8388-9EE1E7ECC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6243638"/>
            <a:ext cx="14890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1800" dirty="0">
                <a:latin typeface="+mn-lt"/>
              </a:rPr>
              <a:t>Submucosa</a:t>
            </a:r>
          </a:p>
        </p:txBody>
      </p:sp>
      <p:pic>
        <p:nvPicPr>
          <p:cNvPr id="52233" name="Picture 13" descr="gutdiag2">
            <a:extLst>
              <a:ext uri="{FF2B5EF4-FFF2-40B4-BE49-F238E27FC236}">
                <a16:creationId xmlns:a16="http://schemas.microsoft.com/office/drawing/2014/main" id="{43ECD98C-580E-45D8-9B4E-8DF58B0F9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4491038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4" name="Text Box 14">
            <a:extLst>
              <a:ext uri="{FF2B5EF4-FFF2-40B4-BE49-F238E27FC236}">
                <a16:creationId xmlns:a16="http://schemas.microsoft.com/office/drawing/2014/main" id="{F2BE21CC-E78F-4A73-8F6B-33386483B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8925" y="342900"/>
            <a:ext cx="300196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1800" dirty="0">
                <a:latin typeface="+mn-lt"/>
              </a:rPr>
              <a:t>Vascular pedicle/mesentery</a:t>
            </a:r>
          </a:p>
        </p:txBody>
      </p:sp>
      <p:sp>
        <p:nvSpPr>
          <p:cNvPr id="52235" name="Line 15">
            <a:extLst>
              <a:ext uri="{FF2B5EF4-FFF2-40B4-BE49-F238E27FC236}">
                <a16:creationId xmlns:a16="http://schemas.microsoft.com/office/drawing/2014/main" id="{7CAB7F94-2BFE-473E-9DB1-AB793137FA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5600" y="533400"/>
            <a:ext cx="1219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236" name="Line 16">
            <a:extLst>
              <a:ext uri="{FF2B5EF4-FFF2-40B4-BE49-F238E27FC236}">
                <a16:creationId xmlns:a16="http://schemas.microsoft.com/office/drawing/2014/main" id="{E75C8610-6913-4B15-B302-5DF26B34ED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7200" y="1600200"/>
            <a:ext cx="5334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52237" name="Line 17">
            <a:extLst>
              <a:ext uri="{FF2B5EF4-FFF2-40B4-BE49-F238E27FC236}">
                <a16:creationId xmlns:a16="http://schemas.microsoft.com/office/drawing/2014/main" id="{F2052722-D9F4-46C7-81C9-6309619974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0000" y="2486025"/>
            <a:ext cx="1371600" cy="180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52238" name="Line 18">
            <a:extLst>
              <a:ext uri="{FF2B5EF4-FFF2-40B4-BE49-F238E27FC236}">
                <a16:creationId xmlns:a16="http://schemas.microsoft.com/office/drawing/2014/main" id="{96DB808B-1625-4C46-A54E-75B8E63BE47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67200" y="3124200"/>
            <a:ext cx="733425" cy="38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52239" name="Line 19">
            <a:extLst>
              <a:ext uri="{FF2B5EF4-FFF2-40B4-BE49-F238E27FC236}">
                <a16:creationId xmlns:a16="http://schemas.microsoft.com/office/drawing/2014/main" id="{ECB08D3F-F4E0-4D5A-8468-C948342CEE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29000" y="3200400"/>
            <a:ext cx="2286000" cy="6715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latin typeface="+mn-lt"/>
            </a:endParaRPr>
          </a:p>
        </p:txBody>
      </p:sp>
      <p:pic>
        <p:nvPicPr>
          <p:cNvPr id="52240" name="Picture 20" descr="temp">
            <a:extLst>
              <a:ext uri="{FF2B5EF4-FFF2-40B4-BE49-F238E27FC236}">
                <a16:creationId xmlns:a16="http://schemas.microsoft.com/office/drawing/2014/main" id="{41A19FF1-CB54-46C7-8713-6C9C1094F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00438"/>
            <a:ext cx="2065338" cy="2743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41" name="Line 21">
            <a:extLst>
              <a:ext uri="{FF2B5EF4-FFF2-40B4-BE49-F238E27FC236}">
                <a16:creationId xmlns:a16="http://schemas.microsoft.com/office/drawing/2014/main" id="{F944D45B-4BE8-4989-A941-1A310DD0E66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9113" y="4800600"/>
            <a:ext cx="7032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52242" name="Line 22">
            <a:extLst>
              <a:ext uri="{FF2B5EF4-FFF2-40B4-BE49-F238E27FC236}">
                <a16:creationId xmlns:a16="http://schemas.microsoft.com/office/drawing/2014/main" id="{D44B044E-0E78-478C-B0D1-153610013B1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5229225"/>
            <a:ext cx="984250" cy="133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52243" name="Line 23">
            <a:extLst>
              <a:ext uri="{FF2B5EF4-FFF2-40B4-BE49-F238E27FC236}">
                <a16:creationId xmlns:a16="http://schemas.microsoft.com/office/drawing/2014/main" id="{B9651C49-C618-428D-A7C6-FFE49C5894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35600" y="5805488"/>
            <a:ext cx="660400" cy="71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52244" name="Line 24">
            <a:extLst>
              <a:ext uri="{FF2B5EF4-FFF2-40B4-BE49-F238E27FC236}">
                <a16:creationId xmlns:a16="http://schemas.microsoft.com/office/drawing/2014/main" id="{D83A6148-D0F7-43BA-AEF6-FDF557A1E87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00925" y="5949950"/>
            <a:ext cx="219075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52245" name="Line 25">
            <a:extLst>
              <a:ext uri="{FF2B5EF4-FFF2-40B4-BE49-F238E27FC236}">
                <a16:creationId xmlns:a16="http://schemas.microsoft.com/office/drawing/2014/main" id="{64FAFC47-01BC-4B16-AE2D-D0099E2B53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0000" y="3789363"/>
            <a:ext cx="0" cy="2016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52246" name="Text Box 26">
            <a:extLst>
              <a:ext uri="{FF2B5EF4-FFF2-40B4-BE49-F238E27FC236}">
                <a16:creationId xmlns:a16="http://schemas.microsoft.com/office/drawing/2014/main" id="{95EE5415-47D2-4653-827F-8DD98DCD9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572000"/>
            <a:ext cx="1350963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1800" dirty="0">
                <a:latin typeface="+mn-lt"/>
              </a:rPr>
              <a:t>Epithelium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1800" dirty="0">
                <a:latin typeface="+mn-lt"/>
              </a:rPr>
              <a:t>Lamina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1800" dirty="0" err="1">
                <a:latin typeface="+mn-lt"/>
              </a:rPr>
              <a:t>propria</a:t>
            </a:r>
            <a:endParaRPr lang="en-GB" altLang="en-US" sz="18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1800" dirty="0" err="1">
                <a:latin typeface="+mn-lt"/>
              </a:rPr>
              <a:t>Muscularis</a:t>
            </a:r>
            <a:r>
              <a:rPr lang="en-GB" altLang="en-US" sz="1800" dirty="0">
                <a:latin typeface="+mn-lt"/>
              </a:rPr>
              <a:t>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1800" dirty="0">
                <a:latin typeface="+mn-lt"/>
              </a:rPr>
              <a:t>mucosae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9E10B352-1835-4802-A7FE-51E86BA18A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381000"/>
            <a:ext cx="5029200" cy="10668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Coeliac disease</a:t>
            </a: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314D50F6-260D-4C98-AD98-36DBBC945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9488" y="1828800"/>
            <a:ext cx="7185025" cy="3733800"/>
          </a:xfr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>
              <a:spcBef>
                <a:spcPct val="0"/>
              </a:spcBef>
            </a:pPr>
            <a:endParaRPr lang="en-GB" altLang="en-US" sz="1000"/>
          </a:p>
          <a:p>
            <a:pPr>
              <a:spcBef>
                <a:spcPct val="0"/>
              </a:spcBef>
            </a:pPr>
            <a:endParaRPr lang="en-GB" altLang="en-US" sz="700"/>
          </a:p>
          <a:p>
            <a:pPr>
              <a:spcBef>
                <a:spcPct val="0"/>
              </a:spcBef>
            </a:pPr>
            <a:r>
              <a:rPr lang="en-GB" altLang="en-US" sz="2800"/>
              <a:t>Gluten sensitivity enteropathy (Gliadin)</a:t>
            </a:r>
          </a:p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 sz="2800"/>
              <a:t>Predominantly a disease of whites </a:t>
            </a:r>
          </a:p>
          <a:p>
            <a:pPr eaLnBrk="1" hangingPunct="1">
              <a:buFontTx/>
              <a:buNone/>
            </a:pPr>
            <a:r>
              <a:rPr lang="en-GB" altLang="en-US" sz="2800"/>
              <a:t>    (Irish 1:100)</a:t>
            </a:r>
          </a:p>
          <a:p>
            <a:pPr eaLnBrk="1" hangingPunct="1">
              <a:buFontTx/>
              <a:buNone/>
            </a:pPr>
            <a:r>
              <a:rPr lang="en-GB" altLang="en-US" sz="1000"/>
              <a:t>		</a:t>
            </a:r>
          </a:p>
          <a:p>
            <a:pPr eaLnBrk="1" hangingPunct="1"/>
            <a:r>
              <a:rPr lang="en-GB" altLang="en-US" sz="2800"/>
              <a:t>Genetic susceptibility (HLA DQ2 + DQ8)</a:t>
            </a:r>
          </a:p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 sz="2800"/>
              <a:t>Immune-mediated intestinal injury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5">
            <a:extLst>
              <a:ext uri="{FF2B5EF4-FFF2-40B4-BE49-F238E27FC236}">
                <a16:creationId xmlns:a16="http://schemas.microsoft.com/office/drawing/2014/main" id="{83DE75BB-CF86-4873-91FE-2DC2B2E45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038" y="1336675"/>
            <a:ext cx="1114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Normal</a:t>
            </a:r>
          </a:p>
        </p:txBody>
      </p:sp>
      <p:sp>
        <p:nvSpPr>
          <p:cNvPr id="90115" name="Text Box 6">
            <a:extLst>
              <a:ext uri="{FF2B5EF4-FFF2-40B4-BE49-F238E27FC236}">
                <a16:creationId xmlns:a16="http://schemas.microsoft.com/office/drawing/2014/main" id="{D368F700-CA66-49AD-A971-1545A204E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5" y="4537075"/>
            <a:ext cx="1112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Coeliac</a:t>
            </a:r>
          </a:p>
        </p:txBody>
      </p:sp>
      <p:pic>
        <p:nvPicPr>
          <p:cNvPr id="90116" name="Picture 7">
            <a:extLst>
              <a:ext uri="{FF2B5EF4-FFF2-40B4-BE49-F238E27FC236}">
                <a16:creationId xmlns:a16="http://schemas.microsoft.com/office/drawing/2014/main" id="{81B3801C-833A-4727-8CD8-09521DF49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4800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8">
            <a:extLst>
              <a:ext uri="{FF2B5EF4-FFF2-40B4-BE49-F238E27FC236}">
                <a16:creationId xmlns:a16="http://schemas.microsoft.com/office/drawing/2014/main" id="{ADCF537E-C445-4C50-A499-0C09F61C1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76600"/>
            <a:ext cx="48006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4">
            <a:extLst>
              <a:ext uri="{FF2B5EF4-FFF2-40B4-BE49-F238E27FC236}">
                <a16:creationId xmlns:a16="http://schemas.microsoft.com/office/drawing/2014/main" id="{53FE7722-B62F-487A-AC1A-7F165598F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5334000"/>
            <a:ext cx="3657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2"/>
                </a:solidFill>
                <a:latin typeface="Times New Roman" panose="02020603050405020304" pitchFamily="18" charset="0"/>
              </a:rPr>
              <a:t>Crypt-hyperplastic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2"/>
                </a:solidFill>
                <a:latin typeface="Times New Roman" panose="02020603050405020304" pitchFamily="18" charset="0"/>
              </a:rPr>
              <a:t>villous-atrophy</a:t>
            </a:r>
          </a:p>
        </p:txBody>
      </p:sp>
      <p:grpSp>
        <p:nvGrpSpPr>
          <p:cNvPr id="91139" name="Group 7">
            <a:extLst>
              <a:ext uri="{FF2B5EF4-FFF2-40B4-BE49-F238E27FC236}">
                <a16:creationId xmlns:a16="http://schemas.microsoft.com/office/drawing/2014/main" id="{42519905-5BC7-441A-A324-CE43838D3B64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27000"/>
            <a:ext cx="4419600" cy="6324600"/>
            <a:chOff x="528" y="288"/>
            <a:chExt cx="2352" cy="3585"/>
          </a:xfrm>
        </p:grpSpPr>
        <p:pic>
          <p:nvPicPr>
            <p:cNvPr id="91144" name="Picture 5" descr="P5180002">
              <a:extLst>
                <a:ext uri="{FF2B5EF4-FFF2-40B4-BE49-F238E27FC236}">
                  <a16:creationId xmlns:a16="http://schemas.microsoft.com/office/drawing/2014/main" id="{23E70E8E-9304-43BE-95C0-1ED9594B7F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160"/>
              <a:ext cx="2352" cy="17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45" name="Picture 6" descr="si normal">
              <a:extLst>
                <a:ext uri="{FF2B5EF4-FFF2-40B4-BE49-F238E27FC236}">
                  <a16:creationId xmlns:a16="http://schemas.microsoft.com/office/drawing/2014/main" id="{5B6B8648-5743-4686-8B16-6DA73833E3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88"/>
              <a:ext cx="2352" cy="187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1140" name="Text Box 8">
            <a:extLst>
              <a:ext uri="{FF2B5EF4-FFF2-40B4-BE49-F238E27FC236}">
                <a16:creationId xmlns:a16="http://schemas.microsoft.com/office/drawing/2014/main" id="{7E506265-82D7-4910-81EE-89F8C2768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400" y="244475"/>
            <a:ext cx="10033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/>
              <a:t>Normal</a:t>
            </a:r>
          </a:p>
        </p:txBody>
      </p:sp>
      <p:sp>
        <p:nvSpPr>
          <p:cNvPr id="91141" name="Text Box 9">
            <a:extLst>
              <a:ext uri="{FF2B5EF4-FFF2-40B4-BE49-F238E27FC236}">
                <a16:creationId xmlns:a16="http://schemas.microsoft.com/office/drawing/2014/main" id="{A6CB344D-07E5-493D-BB9C-81B4FCF52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581400"/>
            <a:ext cx="103346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/>
              <a:t>Coeliac</a:t>
            </a:r>
          </a:p>
        </p:txBody>
      </p:sp>
      <p:sp>
        <p:nvSpPr>
          <p:cNvPr id="91142" name="Rectangle 13">
            <a:extLst>
              <a:ext uri="{FF2B5EF4-FFF2-40B4-BE49-F238E27FC236}">
                <a16:creationId xmlns:a16="http://schemas.microsoft.com/office/drawing/2014/main" id="{71A11E3F-CE2D-4894-A476-7FD9F06593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81600" y="381000"/>
            <a:ext cx="3492500" cy="1066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rgbClr val="FF0000"/>
                </a:solidFill>
              </a:rPr>
              <a:t>Coeliac disease</a:t>
            </a:r>
          </a:p>
        </p:txBody>
      </p:sp>
      <p:sp>
        <p:nvSpPr>
          <p:cNvPr id="91143" name="Rectangle 14">
            <a:extLst>
              <a:ext uri="{FF2B5EF4-FFF2-40B4-BE49-F238E27FC236}">
                <a16:creationId xmlns:a16="http://schemas.microsoft.com/office/drawing/2014/main" id="{6B9677BF-D180-4F0F-B395-2B9FDE27A6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81600" y="1638300"/>
            <a:ext cx="3505200" cy="35814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altLang="en-US" sz="1000"/>
          </a:p>
          <a:p>
            <a:pPr eaLnBrk="1" hangingPunct="1">
              <a:lnSpc>
                <a:spcPct val="90000"/>
              </a:lnSpc>
            </a:pPr>
            <a:r>
              <a:rPr lang="en-GB" altLang="en-US" sz="2800"/>
              <a:t>Villous atrophy</a:t>
            </a:r>
          </a:p>
          <a:p>
            <a:pPr eaLnBrk="1" hangingPunct="1">
              <a:lnSpc>
                <a:spcPct val="90000"/>
              </a:lnSpc>
            </a:pPr>
            <a:endParaRPr lang="en-GB" altLang="en-US" sz="1000"/>
          </a:p>
          <a:p>
            <a:pPr eaLnBrk="1" hangingPunct="1">
              <a:lnSpc>
                <a:spcPct val="90000"/>
              </a:lnSpc>
            </a:pPr>
            <a:r>
              <a:rPr lang="en-GB" altLang="en-US" sz="2800"/>
              <a:t>Crypt hyperplasia</a:t>
            </a:r>
          </a:p>
          <a:p>
            <a:pPr eaLnBrk="1" hangingPunct="1">
              <a:lnSpc>
                <a:spcPct val="90000"/>
              </a:lnSpc>
            </a:pPr>
            <a:endParaRPr lang="en-GB" altLang="en-US" sz="1000"/>
          </a:p>
          <a:p>
            <a:pPr eaLnBrk="1" hangingPunct="1">
              <a:lnSpc>
                <a:spcPct val="90000"/>
              </a:lnSpc>
            </a:pPr>
            <a:r>
              <a:rPr lang="en-GB" altLang="en-US" sz="2800"/>
              <a:t>Intra-epithelial lymphocytosis</a:t>
            </a:r>
          </a:p>
          <a:p>
            <a:pPr eaLnBrk="1" hangingPunct="1">
              <a:lnSpc>
                <a:spcPct val="90000"/>
              </a:lnSpc>
            </a:pPr>
            <a:endParaRPr lang="en-GB" altLang="en-US" sz="1000"/>
          </a:p>
          <a:p>
            <a:pPr eaLnBrk="1" hangingPunct="1">
              <a:lnSpc>
                <a:spcPct val="90000"/>
              </a:lnSpc>
            </a:pPr>
            <a:r>
              <a:rPr lang="en-GB" altLang="en-US" sz="2800"/>
              <a:t>Chronic inflammation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B67C9116-40BB-4714-934B-9BE9128BC7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38600" y="381000"/>
            <a:ext cx="4267200" cy="12954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rgbClr val="FF0000"/>
                </a:solidFill>
              </a:rPr>
              <a:t>Assessment of duodenal biopsies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1280AA5A-1769-49B8-A798-D06F6ED829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38600" y="2209800"/>
            <a:ext cx="4267200" cy="3886200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 sz="700"/>
          </a:p>
          <a:p>
            <a:pPr eaLnBrk="1" hangingPunct="1"/>
            <a:r>
              <a:rPr lang="en-GB" altLang="en-US" sz="2400"/>
              <a:t>Crypt/villous architecture (normal height ratio 1:3 – 1:5)</a:t>
            </a:r>
          </a:p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 sz="2400"/>
              <a:t>Intraepithelial lymphocytes. Normal &lt; 1 lymphocyte per 4 epithelial cells</a:t>
            </a:r>
          </a:p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 sz="2400"/>
              <a:t>Gradient of lymphocytes along villus (more at base)</a:t>
            </a:r>
          </a:p>
        </p:txBody>
      </p:sp>
      <p:pic>
        <p:nvPicPr>
          <p:cNvPr id="92164" name="Picture 8" descr="villus">
            <a:extLst>
              <a:ext uri="{FF2B5EF4-FFF2-40B4-BE49-F238E27FC236}">
                <a16:creationId xmlns:a16="http://schemas.microsoft.com/office/drawing/2014/main" id="{BE9FF64C-0160-45EC-9E86-F039BAE58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"/>
            <a:ext cx="2667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9">
            <a:extLst>
              <a:ext uri="{FF2B5EF4-FFF2-40B4-BE49-F238E27FC236}">
                <a16:creationId xmlns:a16="http://schemas.microsoft.com/office/drawing/2014/main" id="{E604DB23-19F6-426E-9E2A-AB4349208C04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457200"/>
            <a:ext cx="8278813" cy="5181600"/>
            <a:chOff x="272" y="768"/>
            <a:chExt cx="5215" cy="3264"/>
          </a:xfrm>
        </p:grpSpPr>
        <p:pic>
          <p:nvPicPr>
            <p:cNvPr id="93188" name="Picture 4" descr="P5100008">
              <a:extLst>
                <a:ext uri="{FF2B5EF4-FFF2-40B4-BE49-F238E27FC236}">
                  <a16:creationId xmlns:a16="http://schemas.microsoft.com/office/drawing/2014/main" id="{AFE8A147-206A-4A7F-929E-A4F817729D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768"/>
              <a:ext cx="2607" cy="32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89" name="Picture 8" descr="P5100007">
              <a:extLst>
                <a:ext uri="{FF2B5EF4-FFF2-40B4-BE49-F238E27FC236}">
                  <a16:creationId xmlns:a16="http://schemas.microsoft.com/office/drawing/2014/main" id="{C94D5C1F-392D-4910-A153-C8F10AA0D4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" y="768"/>
              <a:ext cx="2608" cy="32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3187" name="Text Box 6">
            <a:extLst>
              <a:ext uri="{FF2B5EF4-FFF2-40B4-BE49-F238E27FC236}">
                <a16:creationId xmlns:a16="http://schemas.microsoft.com/office/drawing/2014/main" id="{3267064D-E8F7-478F-BD64-F06EEB9A0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5943600"/>
            <a:ext cx="47625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Mild intra-epithelial lymphocytosis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Group 5">
            <a:extLst>
              <a:ext uri="{FF2B5EF4-FFF2-40B4-BE49-F238E27FC236}">
                <a16:creationId xmlns:a16="http://schemas.microsoft.com/office/drawing/2014/main" id="{B8FB351F-7BB9-4A6F-807E-AD53408F12D6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762000"/>
            <a:ext cx="8991600" cy="4019550"/>
            <a:chOff x="703" y="1104"/>
            <a:chExt cx="4541" cy="1812"/>
          </a:xfrm>
        </p:grpSpPr>
        <p:pic>
          <p:nvPicPr>
            <p:cNvPr id="94212" name="Picture 2" descr="P5180010">
              <a:extLst>
                <a:ext uri="{FF2B5EF4-FFF2-40B4-BE49-F238E27FC236}">
                  <a16:creationId xmlns:a16="http://schemas.microsoft.com/office/drawing/2014/main" id="{40EFE704-658F-49FE-9DB8-2B432B2CC9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104"/>
              <a:ext cx="2268" cy="1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213" name="Picture 3" descr="P5180008">
              <a:extLst>
                <a:ext uri="{FF2B5EF4-FFF2-40B4-BE49-F238E27FC236}">
                  <a16:creationId xmlns:a16="http://schemas.microsoft.com/office/drawing/2014/main" id="{8A5D9661-A5C5-4665-B7AA-C7F80C31A7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1104"/>
              <a:ext cx="2268" cy="1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4211" name="Text Box 6">
            <a:extLst>
              <a:ext uri="{FF2B5EF4-FFF2-40B4-BE49-F238E27FC236}">
                <a16:creationId xmlns:a16="http://schemas.microsoft.com/office/drawing/2014/main" id="{CC251E6D-02B7-471D-9AED-2FAACD5FC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0" y="5257800"/>
            <a:ext cx="4389438" cy="588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/>
              <a:t>Subtotal villous atrophy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5">
            <a:extLst>
              <a:ext uri="{FF2B5EF4-FFF2-40B4-BE49-F238E27FC236}">
                <a16:creationId xmlns:a16="http://schemas.microsoft.com/office/drawing/2014/main" id="{BBDDDDB4-73F2-4F9E-BBAF-4EAA77E2AE5A}"/>
              </a:ext>
            </a:extLst>
          </p:cNvPr>
          <p:cNvGrpSpPr>
            <a:grpSpLocks/>
          </p:cNvGrpSpPr>
          <p:nvPr/>
        </p:nvGrpSpPr>
        <p:grpSpPr bwMode="auto">
          <a:xfrm>
            <a:off x="114300" y="762000"/>
            <a:ext cx="8915400" cy="3810000"/>
            <a:chOff x="612" y="1104"/>
            <a:chExt cx="4536" cy="1812"/>
          </a:xfrm>
        </p:grpSpPr>
        <p:pic>
          <p:nvPicPr>
            <p:cNvPr id="95236" name="Picture 3" descr="P5180007">
              <a:extLst>
                <a:ext uri="{FF2B5EF4-FFF2-40B4-BE49-F238E27FC236}">
                  <a16:creationId xmlns:a16="http://schemas.microsoft.com/office/drawing/2014/main" id="{4139D04D-3C19-441F-BA43-E19B03659F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104"/>
              <a:ext cx="2268" cy="1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237" name="Picture 4" descr="P5180004">
              <a:extLst>
                <a:ext uri="{FF2B5EF4-FFF2-40B4-BE49-F238E27FC236}">
                  <a16:creationId xmlns:a16="http://schemas.microsoft.com/office/drawing/2014/main" id="{D71AD909-B0C4-4938-B042-549E44D85A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104"/>
              <a:ext cx="2268" cy="1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5235" name="Text Box 6">
            <a:extLst>
              <a:ext uri="{FF2B5EF4-FFF2-40B4-BE49-F238E27FC236}">
                <a16:creationId xmlns:a16="http://schemas.microsoft.com/office/drawing/2014/main" id="{622DFB2A-396E-40D6-AA0D-F7D101838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938" y="5105400"/>
            <a:ext cx="3802062" cy="588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/>
              <a:t>Total villous atrophy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024FED5B-DA66-43BC-8EFE-D6C3A7AE97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7924800" cy="1219200"/>
          </a:xfr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Chronic Inflammatory Bowel Disease</a:t>
            </a: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44B89963-0C62-40E1-8983-1E1CFA97ED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90800"/>
            <a:ext cx="7772400" cy="41148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r>
              <a:rPr lang="en-GB" altLang="en-US" sz="4000"/>
              <a:t>Idiopathic</a:t>
            </a:r>
          </a:p>
        </p:txBody>
      </p:sp>
      <p:sp>
        <p:nvSpPr>
          <p:cNvPr id="96260" name="Rectangle 4">
            <a:extLst>
              <a:ext uri="{FF2B5EF4-FFF2-40B4-BE49-F238E27FC236}">
                <a16:creationId xmlns:a16="http://schemas.microsoft.com/office/drawing/2014/main" id="{A478ECDE-8287-4F4F-8945-17C73B11B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9563" y="3651250"/>
            <a:ext cx="6923087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n-GB" altLang="en-US" sz="3600"/>
              <a:t>  Crohn’s Disease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en-GB" altLang="en-US" sz="1600"/>
          </a:p>
          <a:p>
            <a:pPr>
              <a:spcBef>
                <a:spcPct val="0"/>
              </a:spcBef>
              <a:buFontTx/>
              <a:buChar char="-"/>
            </a:pPr>
            <a:r>
              <a:rPr lang="en-GB" altLang="en-US" sz="3600"/>
              <a:t>  (Indeterminate colitis)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en-GB" altLang="en-US" sz="160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3600"/>
              <a:t>-  Ulcerative Colitis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57E000EC-EADD-43E8-A1A3-67C88C0548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315200" cy="762000"/>
          </a:xfr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Crohn’s disease - Macroscopic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8E376E3E-BEF1-45BE-9402-A626A059E9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1600200"/>
            <a:ext cx="4876800" cy="4648200"/>
          </a:xfr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1" hangingPunct="1">
              <a:lnSpc>
                <a:spcPct val="90000"/>
              </a:lnSpc>
            </a:pPr>
            <a:endParaRPr lang="en-GB" altLang="en-US" sz="1200"/>
          </a:p>
          <a:p>
            <a:pPr eaLnBrk="1" hangingPunct="1">
              <a:lnSpc>
                <a:spcPct val="90000"/>
              </a:lnSpc>
            </a:pPr>
            <a:r>
              <a:rPr lang="en-GB" altLang="en-US"/>
              <a:t>Fat wrapping</a:t>
            </a:r>
          </a:p>
          <a:p>
            <a:pPr eaLnBrk="1" hangingPunct="1">
              <a:lnSpc>
                <a:spcPct val="90000"/>
              </a:lnSpc>
            </a:pPr>
            <a:endParaRPr lang="en-GB" altLang="en-US" sz="1200"/>
          </a:p>
          <a:p>
            <a:pPr eaLnBrk="1" hangingPunct="1">
              <a:lnSpc>
                <a:spcPct val="90000"/>
              </a:lnSpc>
            </a:pPr>
            <a:r>
              <a:rPr lang="en-GB" altLang="en-US"/>
              <a:t>Thickened bowel wall </a:t>
            </a:r>
          </a:p>
          <a:p>
            <a:pPr eaLnBrk="1" hangingPunct="1">
              <a:lnSpc>
                <a:spcPct val="90000"/>
              </a:lnSpc>
            </a:pPr>
            <a:endParaRPr lang="en-GB" altLang="en-US" sz="1200"/>
          </a:p>
          <a:p>
            <a:pPr eaLnBrk="1" hangingPunct="1">
              <a:lnSpc>
                <a:spcPct val="90000"/>
              </a:lnSpc>
            </a:pPr>
            <a:r>
              <a:rPr lang="en-GB" altLang="en-US"/>
              <a:t>Skip lesions</a:t>
            </a:r>
          </a:p>
          <a:p>
            <a:pPr eaLnBrk="1" hangingPunct="1">
              <a:lnSpc>
                <a:spcPct val="90000"/>
              </a:lnSpc>
            </a:pPr>
            <a:endParaRPr lang="en-GB" altLang="en-US" sz="1200"/>
          </a:p>
          <a:p>
            <a:pPr eaLnBrk="1" hangingPunct="1">
              <a:lnSpc>
                <a:spcPct val="90000"/>
              </a:lnSpc>
            </a:pPr>
            <a:r>
              <a:rPr lang="en-GB" altLang="en-US"/>
              <a:t>Stricture formation</a:t>
            </a:r>
          </a:p>
          <a:p>
            <a:pPr eaLnBrk="1" hangingPunct="1">
              <a:lnSpc>
                <a:spcPct val="90000"/>
              </a:lnSpc>
            </a:pPr>
            <a:endParaRPr lang="en-GB" altLang="en-US" sz="1200"/>
          </a:p>
          <a:p>
            <a:pPr eaLnBrk="1" hangingPunct="1">
              <a:lnSpc>
                <a:spcPct val="90000"/>
              </a:lnSpc>
            </a:pPr>
            <a:r>
              <a:rPr lang="en-GB" altLang="en-US"/>
              <a:t>Cobblestoned mucosa</a:t>
            </a:r>
          </a:p>
          <a:p>
            <a:pPr eaLnBrk="1" hangingPunct="1">
              <a:lnSpc>
                <a:spcPct val="90000"/>
              </a:lnSpc>
            </a:pPr>
            <a:endParaRPr lang="en-GB" altLang="en-US" sz="1200"/>
          </a:p>
          <a:p>
            <a:pPr eaLnBrk="1" hangingPunct="1">
              <a:lnSpc>
                <a:spcPct val="90000"/>
              </a:lnSpc>
            </a:pPr>
            <a:r>
              <a:rPr lang="en-GB" altLang="en-US"/>
              <a:t>Ulceration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3">
            <a:extLst>
              <a:ext uri="{FF2B5EF4-FFF2-40B4-BE49-F238E27FC236}">
                <a16:creationId xmlns:a16="http://schemas.microsoft.com/office/drawing/2014/main" id="{1784CFAE-F7A3-4109-877D-0D039AC9E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438" y="87313"/>
            <a:ext cx="2538412" cy="588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FF0000"/>
                </a:solidFill>
              </a:rPr>
              <a:t>Fat wrapping</a:t>
            </a:r>
          </a:p>
        </p:txBody>
      </p:sp>
      <p:sp>
        <p:nvSpPr>
          <p:cNvPr id="98307" name="Text Box 4">
            <a:extLst>
              <a:ext uri="{FF2B5EF4-FFF2-40B4-BE49-F238E27FC236}">
                <a16:creationId xmlns:a16="http://schemas.microsoft.com/office/drawing/2014/main" id="{E0E86A85-767A-4224-AA8B-30AEED9BA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738" y="2800350"/>
            <a:ext cx="572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Normal	                      Crohn’s                          Crohn’s</a:t>
            </a:r>
            <a:endParaRPr lang="en-US" altLang="en-US" sz="1800"/>
          </a:p>
        </p:txBody>
      </p:sp>
      <p:sp>
        <p:nvSpPr>
          <p:cNvPr id="98308" name="Text Box 5">
            <a:extLst>
              <a:ext uri="{FF2B5EF4-FFF2-40B4-BE49-F238E27FC236}">
                <a16:creationId xmlns:a16="http://schemas.microsoft.com/office/drawing/2014/main" id="{769EFB81-6DC9-4477-B9CC-FDD0B4191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6100" y="6351588"/>
            <a:ext cx="434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Times New Roman" panose="02020603050405020304" pitchFamily="18" charset="0"/>
              </a:rPr>
              <a:t>Courtesy of  Dr Bryan Warren</a:t>
            </a:r>
          </a:p>
        </p:txBody>
      </p:sp>
      <p:pic>
        <p:nvPicPr>
          <p:cNvPr id="98309" name="Picture 6">
            <a:extLst>
              <a:ext uri="{FF2B5EF4-FFF2-40B4-BE49-F238E27FC236}">
                <a16:creationId xmlns:a16="http://schemas.microsoft.com/office/drawing/2014/main" id="{6572A0CE-F24E-4884-AA6D-0DE24231D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836613"/>
            <a:ext cx="6551612" cy="54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NormSI">
            <a:extLst>
              <a:ext uri="{FF2B5EF4-FFF2-40B4-BE49-F238E27FC236}">
                <a16:creationId xmlns:a16="http://schemas.microsoft.com/office/drawing/2014/main" id="{50B9693A-8920-47FE-875C-DF7689F3D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"/>
            <a:ext cx="4038600" cy="33004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 descr="NormLI">
            <a:extLst>
              <a:ext uri="{FF2B5EF4-FFF2-40B4-BE49-F238E27FC236}">
                <a16:creationId xmlns:a16="http://schemas.microsoft.com/office/drawing/2014/main" id="{9ADB464A-384C-419D-81B9-3BB1CE93A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05200"/>
            <a:ext cx="4038600" cy="32305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2" name="Text Box 4">
            <a:extLst>
              <a:ext uri="{FF2B5EF4-FFF2-40B4-BE49-F238E27FC236}">
                <a16:creationId xmlns:a16="http://schemas.microsoft.com/office/drawing/2014/main" id="{D6775796-A7B0-4676-A3A3-60377F860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25" y="1489075"/>
            <a:ext cx="2374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Duodenal mucosa</a:t>
            </a:r>
          </a:p>
        </p:txBody>
      </p:sp>
      <p:sp>
        <p:nvSpPr>
          <p:cNvPr id="53253" name="Text Box 5">
            <a:extLst>
              <a:ext uri="{FF2B5EF4-FFF2-40B4-BE49-F238E27FC236}">
                <a16:creationId xmlns:a16="http://schemas.microsoft.com/office/drawing/2014/main" id="{A0F31438-7ABD-41A0-BAF1-69A2A9EC7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25" y="4765675"/>
            <a:ext cx="2154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Colonic mucosa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3">
            <a:extLst>
              <a:ext uri="{FF2B5EF4-FFF2-40B4-BE49-F238E27FC236}">
                <a16:creationId xmlns:a16="http://schemas.microsoft.com/office/drawing/2014/main" id="{0F9DEC6D-9968-48BD-8015-F206E60B3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943600"/>
            <a:ext cx="487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Skip lesions and stenoses</a:t>
            </a:r>
          </a:p>
        </p:txBody>
      </p:sp>
      <p:pic>
        <p:nvPicPr>
          <p:cNvPr id="99331" name="Picture 4">
            <a:extLst>
              <a:ext uri="{FF2B5EF4-FFF2-40B4-BE49-F238E27FC236}">
                <a16:creationId xmlns:a16="http://schemas.microsoft.com/office/drawing/2014/main" id="{5C1E564D-0EC9-4538-9CED-8677F8450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7772400" cy="523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3">
            <a:extLst>
              <a:ext uri="{FF2B5EF4-FFF2-40B4-BE49-F238E27FC236}">
                <a16:creationId xmlns:a16="http://schemas.microsoft.com/office/drawing/2014/main" id="{9384F901-7E0B-459A-B851-0EC9498AE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75" y="5867400"/>
            <a:ext cx="25066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Linear ulcers</a:t>
            </a:r>
          </a:p>
        </p:txBody>
      </p:sp>
      <p:pic>
        <p:nvPicPr>
          <p:cNvPr id="100355" name="Picture 4">
            <a:extLst>
              <a:ext uri="{FF2B5EF4-FFF2-40B4-BE49-F238E27FC236}">
                <a16:creationId xmlns:a16="http://schemas.microsoft.com/office/drawing/2014/main" id="{6FD8DEE3-933F-4AD9-80A7-DD5C2904E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8001000" cy="525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3">
            <a:extLst>
              <a:ext uri="{FF2B5EF4-FFF2-40B4-BE49-F238E27FC236}">
                <a16:creationId xmlns:a16="http://schemas.microsoft.com/office/drawing/2014/main" id="{8060353F-C4DF-427C-A0DF-5B301CD46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3338" y="5867400"/>
            <a:ext cx="39957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Cobblestone mucosa</a:t>
            </a:r>
          </a:p>
        </p:txBody>
      </p:sp>
      <p:pic>
        <p:nvPicPr>
          <p:cNvPr id="101379" name="Picture 4">
            <a:extLst>
              <a:ext uri="{FF2B5EF4-FFF2-40B4-BE49-F238E27FC236}">
                <a16:creationId xmlns:a16="http://schemas.microsoft.com/office/drawing/2014/main" id="{41E20733-BCE1-4230-BB09-3E4B7D830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04800"/>
            <a:ext cx="7848600" cy="516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D0EC44B5-8767-488F-A3C9-204EC3B4AF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315200" cy="762000"/>
          </a:xfr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Crohn’s disease - Microscopic</a:t>
            </a:r>
          </a:p>
        </p:txBody>
      </p:sp>
      <p:sp>
        <p:nvSpPr>
          <p:cNvPr id="102403" name="Rectangle 4">
            <a:extLst>
              <a:ext uri="{FF2B5EF4-FFF2-40B4-BE49-F238E27FC236}">
                <a16:creationId xmlns:a16="http://schemas.microsoft.com/office/drawing/2014/main" id="{01A8FF7A-3AE3-4B9C-A900-C9179CD89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/>
              <a:t>Cryptitis and crypt abscesses</a:t>
            </a:r>
          </a:p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/>
              <a:t>Transmural inflammation</a:t>
            </a:r>
          </a:p>
          <a:p>
            <a:pPr lvl="1" eaLnBrk="1" hangingPunct="1">
              <a:buFontTx/>
              <a:buChar char="•"/>
            </a:pPr>
            <a:r>
              <a:rPr lang="en-GB" altLang="en-US" sz="3200"/>
              <a:t>Lymphoid aggregates +/- granulomas</a:t>
            </a:r>
          </a:p>
          <a:p>
            <a:pPr lvl="1" eaLnBrk="1" hangingPunct="1">
              <a:buFontTx/>
              <a:buChar char="•"/>
            </a:pPr>
            <a:r>
              <a:rPr lang="en-GB" altLang="en-US" sz="3200"/>
              <a:t>“Crohn’s rosary”</a:t>
            </a:r>
          </a:p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/>
              <a:t>Fissuring</a:t>
            </a:r>
          </a:p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/>
              <a:t>Neuromuscular hyperplasia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3">
            <a:extLst>
              <a:ext uri="{FF2B5EF4-FFF2-40B4-BE49-F238E27FC236}">
                <a16:creationId xmlns:a16="http://schemas.microsoft.com/office/drawing/2014/main" id="{18039900-19A4-4B8A-B353-8ECBFCBBD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895600"/>
            <a:ext cx="2819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Transmural inflammation</a:t>
            </a:r>
          </a:p>
        </p:txBody>
      </p:sp>
      <p:pic>
        <p:nvPicPr>
          <p:cNvPr id="103427" name="Picture 4">
            <a:extLst>
              <a:ext uri="{FF2B5EF4-FFF2-40B4-BE49-F238E27FC236}">
                <a16:creationId xmlns:a16="http://schemas.microsoft.com/office/drawing/2014/main" id="{8AADFEA6-CC4E-464D-BAD7-C8D9292E2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8600"/>
            <a:ext cx="489426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F018033">
            <a:extLst>
              <a:ext uri="{FF2B5EF4-FFF2-40B4-BE49-F238E27FC236}">
                <a16:creationId xmlns:a16="http://schemas.microsoft.com/office/drawing/2014/main" id="{14B1A22B-C3C4-4E65-A379-9E58A6C09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6713"/>
            <a:ext cx="4651375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 Box 3">
            <a:extLst>
              <a:ext uri="{FF2B5EF4-FFF2-40B4-BE49-F238E27FC236}">
                <a16:creationId xmlns:a16="http://schemas.microsoft.com/office/drawing/2014/main" id="{DB865199-400D-4106-A07C-2215D92F8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138488"/>
            <a:ext cx="30257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Fissuring ulcers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1027">
            <a:extLst>
              <a:ext uri="{FF2B5EF4-FFF2-40B4-BE49-F238E27FC236}">
                <a16:creationId xmlns:a16="http://schemas.microsoft.com/office/drawing/2014/main" id="{289B759B-1559-4802-9337-82E49FEF8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775" y="304800"/>
            <a:ext cx="41084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Mucosal inflammation</a:t>
            </a:r>
          </a:p>
        </p:txBody>
      </p:sp>
      <p:pic>
        <p:nvPicPr>
          <p:cNvPr id="105475" name="Picture 1028">
            <a:extLst>
              <a:ext uri="{FF2B5EF4-FFF2-40B4-BE49-F238E27FC236}">
                <a16:creationId xmlns:a16="http://schemas.microsoft.com/office/drawing/2014/main" id="{411B6308-0466-4E9D-B6F8-70AC3477D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066800"/>
            <a:ext cx="6324600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476" name="Group 1033">
            <a:extLst>
              <a:ext uri="{FF2B5EF4-FFF2-40B4-BE49-F238E27FC236}">
                <a16:creationId xmlns:a16="http://schemas.microsoft.com/office/drawing/2014/main" id="{C7BA5C78-3FC6-4C34-9EC3-2592F8E7983E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4572000"/>
            <a:ext cx="1801813" cy="1625600"/>
            <a:chOff x="912" y="2880"/>
            <a:chExt cx="1135" cy="1024"/>
          </a:xfrm>
        </p:grpSpPr>
        <p:sp>
          <p:nvSpPr>
            <p:cNvPr id="105480" name="Text Box 1029">
              <a:extLst>
                <a:ext uri="{FF2B5EF4-FFF2-40B4-BE49-F238E27FC236}">
                  <a16:creationId xmlns:a16="http://schemas.microsoft.com/office/drawing/2014/main" id="{10A84C06-F043-41C9-8A1B-E2FD99ABA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48"/>
              <a:ext cx="1135" cy="2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/>
                <a:t>Crypt abscess</a:t>
              </a:r>
            </a:p>
          </p:txBody>
        </p:sp>
        <p:sp>
          <p:nvSpPr>
            <p:cNvPr id="105481" name="Line 1031">
              <a:extLst>
                <a:ext uri="{FF2B5EF4-FFF2-40B4-BE49-F238E27FC236}">
                  <a16:creationId xmlns:a16="http://schemas.microsoft.com/office/drawing/2014/main" id="{17FE914C-9411-4F85-8303-FAE6CC5001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0" y="2880"/>
              <a:ext cx="96" cy="7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5477" name="Group 1034">
            <a:extLst>
              <a:ext uri="{FF2B5EF4-FFF2-40B4-BE49-F238E27FC236}">
                <a16:creationId xmlns:a16="http://schemas.microsoft.com/office/drawing/2014/main" id="{A393A4F5-E8E8-46B0-B450-11AD532E271F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4191000"/>
            <a:ext cx="1828800" cy="2006600"/>
            <a:chOff x="3744" y="2640"/>
            <a:chExt cx="1152" cy="1264"/>
          </a:xfrm>
        </p:grpSpPr>
        <p:sp>
          <p:nvSpPr>
            <p:cNvPr id="105478" name="Text Box 1030">
              <a:extLst>
                <a:ext uri="{FF2B5EF4-FFF2-40B4-BE49-F238E27FC236}">
                  <a16:creationId xmlns:a16="http://schemas.microsoft.com/office/drawing/2014/main" id="{DABAC70A-8AB3-4B5E-ACCD-6C84C43BE4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3648"/>
              <a:ext cx="1152" cy="2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/>
                <a:t>Withered crypt</a:t>
              </a:r>
            </a:p>
          </p:txBody>
        </p:sp>
        <p:sp>
          <p:nvSpPr>
            <p:cNvPr id="105479" name="Line 1032">
              <a:extLst>
                <a:ext uri="{FF2B5EF4-FFF2-40B4-BE49-F238E27FC236}">
                  <a16:creationId xmlns:a16="http://schemas.microsoft.com/office/drawing/2014/main" id="{6A1172FE-B857-48E3-AFF6-7978E6038E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72" y="2640"/>
              <a:ext cx="48" cy="10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>
            <a:extLst>
              <a:ext uri="{FF2B5EF4-FFF2-40B4-BE49-F238E27FC236}">
                <a16:creationId xmlns:a16="http://schemas.microsoft.com/office/drawing/2014/main" id="{9409141E-3B4B-4643-A693-141011858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5791200"/>
            <a:ext cx="69723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Mucosal inflammation with granuloma</a:t>
            </a:r>
          </a:p>
        </p:txBody>
      </p:sp>
      <p:grpSp>
        <p:nvGrpSpPr>
          <p:cNvPr id="106499" name="Group 3">
            <a:extLst>
              <a:ext uri="{FF2B5EF4-FFF2-40B4-BE49-F238E27FC236}">
                <a16:creationId xmlns:a16="http://schemas.microsoft.com/office/drawing/2014/main" id="{66EE90C4-0E33-4B76-A182-362ED3B065F2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28600"/>
            <a:ext cx="8001000" cy="5181600"/>
            <a:chOff x="912" y="720"/>
            <a:chExt cx="4128" cy="2716"/>
          </a:xfrm>
        </p:grpSpPr>
        <p:graphicFrame>
          <p:nvGraphicFramePr>
            <p:cNvPr id="106500" name="Object 4">
              <a:extLst>
                <a:ext uri="{FF2B5EF4-FFF2-40B4-BE49-F238E27FC236}">
                  <a16:creationId xmlns:a16="http://schemas.microsoft.com/office/drawing/2014/main" id="{68EC2A8C-E07A-4944-8B88-02366308B7C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60" y="720"/>
            <a:ext cx="4080" cy="27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504" name="Image" r:id="rId4" imgW="5400635" imgH="3596188" progId="Photoshop.Image.5">
                    <p:embed/>
                  </p:oleObj>
                </mc:Choice>
                <mc:Fallback>
                  <p:oleObj name="Image" r:id="rId4" imgW="5400635" imgH="3596188" progId="Photoshop.Image.5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0" y="720"/>
                          <a:ext cx="4080" cy="27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6501" name="Rectangle 5">
              <a:extLst>
                <a:ext uri="{FF2B5EF4-FFF2-40B4-BE49-F238E27FC236}">
                  <a16:creationId xmlns:a16="http://schemas.microsoft.com/office/drawing/2014/main" id="{EC74068E-A1FA-43C1-B39E-BE85CC1D1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720"/>
              <a:ext cx="4128" cy="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Withered mp">
            <a:extLst>
              <a:ext uri="{FF2B5EF4-FFF2-40B4-BE49-F238E27FC236}">
                <a16:creationId xmlns:a16="http://schemas.microsoft.com/office/drawing/2014/main" id="{855A0AA8-F83C-46B2-A4B3-9DE66B53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162800" cy="573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3" name="Text Box 3">
            <a:extLst>
              <a:ext uri="{FF2B5EF4-FFF2-40B4-BE49-F238E27FC236}">
                <a16:creationId xmlns:a16="http://schemas.microsoft.com/office/drawing/2014/main" id="{7435A70D-BE7D-42C6-BB21-EBE85E125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100" y="6129338"/>
            <a:ext cx="39862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Crohn’s – ‘withered’ crypt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80C5EBA5-A454-46C3-9A6D-7483A4809E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315200" cy="762000"/>
          </a:xfr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Ulcerative colitis - Macroscopic</a:t>
            </a:r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FE6D77F7-1AFA-45AD-A6EA-40A7BDD254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47800" y="1600200"/>
            <a:ext cx="6248400" cy="4191000"/>
          </a:xfr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/>
              <a:t>Normal serosa</a:t>
            </a:r>
          </a:p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/>
              <a:t>Bowel normal thickness</a:t>
            </a:r>
          </a:p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/>
              <a:t>Continuous disease</a:t>
            </a:r>
          </a:p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/>
              <a:t>Confluent mucosal ulceration</a:t>
            </a:r>
          </a:p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/>
              <a:t>Pseudopolyp formation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>
            <a:extLst>
              <a:ext uri="{FF2B5EF4-FFF2-40B4-BE49-F238E27FC236}">
                <a16:creationId xmlns:a16="http://schemas.microsoft.com/office/drawing/2014/main" id="{CBCB7184-0B86-40FC-B18C-2C27498C23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/>
            <a:br>
              <a:rPr lang="en-GB" altLang="en-US"/>
            </a:br>
            <a:r>
              <a:rPr lang="en-GB" altLang="en-US">
                <a:solidFill>
                  <a:srgbClr val="FF0000"/>
                </a:solidFill>
              </a:rPr>
              <a:t>Normal crypt architecture</a:t>
            </a:r>
            <a:br>
              <a:rPr lang="en-GB" altLang="en-US"/>
            </a:br>
            <a:br>
              <a:rPr lang="en-GB" altLang="en-US" sz="1600"/>
            </a:br>
            <a:endParaRPr lang="en-US" altLang="en-US" sz="1600"/>
          </a:p>
        </p:txBody>
      </p:sp>
      <p:grpSp>
        <p:nvGrpSpPr>
          <p:cNvPr id="54275" name="Group 1029">
            <a:extLst>
              <a:ext uri="{FF2B5EF4-FFF2-40B4-BE49-F238E27FC236}">
                <a16:creationId xmlns:a16="http://schemas.microsoft.com/office/drawing/2014/main" id="{7BD0AC8D-550F-4A73-B724-A32319F18BA2}"/>
              </a:ext>
            </a:extLst>
          </p:cNvPr>
          <p:cNvGrpSpPr>
            <a:grpSpLocks/>
          </p:cNvGrpSpPr>
          <p:nvPr/>
        </p:nvGrpSpPr>
        <p:grpSpPr bwMode="auto">
          <a:xfrm>
            <a:off x="466725" y="2133600"/>
            <a:ext cx="8208963" cy="3455988"/>
            <a:chOff x="249" y="1344"/>
            <a:chExt cx="5081" cy="2035"/>
          </a:xfrm>
        </p:grpSpPr>
        <p:pic>
          <p:nvPicPr>
            <p:cNvPr id="54276" name="Picture 1027" descr="P5090013">
              <a:extLst>
                <a:ext uri="{FF2B5EF4-FFF2-40B4-BE49-F238E27FC236}">
                  <a16:creationId xmlns:a16="http://schemas.microsoft.com/office/drawing/2014/main" id="{73687BFB-53C7-4D3E-892C-CC83C0C03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1344"/>
              <a:ext cx="2541" cy="20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277" name="Picture 1028" descr="NormLI">
              <a:extLst>
                <a:ext uri="{FF2B5EF4-FFF2-40B4-BE49-F238E27FC236}">
                  <a16:creationId xmlns:a16="http://schemas.microsoft.com/office/drawing/2014/main" id="{8836CDD1-C2C1-4369-BEEB-DB58B7DBE6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1344"/>
              <a:ext cx="2544" cy="203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3">
            <a:extLst>
              <a:ext uri="{FF2B5EF4-FFF2-40B4-BE49-F238E27FC236}">
                <a16:creationId xmlns:a16="http://schemas.microsoft.com/office/drawing/2014/main" id="{A0529133-72E1-4750-B343-D4F68AD88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994400"/>
            <a:ext cx="2530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/>
              <a:t>UC - proctitis</a:t>
            </a:r>
          </a:p>
        </p:txBody>
      </p:sp>
      <p:pic>
        <p:nvPicPr>
          <p:cNvPr id="109571" name="Picture 4">
            <a:extLst>
              <a:ext uri="{FF2B5EF4-FFF2-40B4-BE49-F238E27FC236}">
                <a16:creationId xmlns:a16="http://schemas.microsoft.com/office/drawing/2014/main" id="{B1973A7D-DE53-495C-A5C2-8F0020A22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533400"/>
            <a:ext cx="8020050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6" descr="Figure 8">
            <a:extLst>
              <a:ext uri="{FF2B5EF4-FFF2-40B4-BE49-F238E27FC236}">
                <a16:creationId xmlns:a16="http://schemas.microsoft.com/office/drawing/2014/main" id="{304EEDF5-3404-4C90-935B-DEE1E6991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28600"/>
            <a:ext cx="5073650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5" name="Text Box 7">
            <a:extLst>
              <a:ext uri="{FF2B5EF4-FFF2-40B4-BE49-F238E27FC236}">
                <a16:creationId xmlns:a16="http://schemas.microsoft.com/office/drawing/2014/main" id="{B287C455-F91A-42BE-834A-801996DCC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408238"/>
            <a:ext cx="2911475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/>
              <a:t>Confluent inflammation - distal to proximal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8" descr="Fig 36-18a">
            <a:extLst>
              <a:ext uri="{FF2B5EF4-FFF2-40B4-BE49-F238E27FC236}">
                <a16:creationId xmlns:a16="http://schemas.microsoft.com/office/drawing/2014/main" id="{E3842193-21CA-4ED5-9C36-AE1CBACD7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66800"/>
            <a:ext cx="5867400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Rectangle 6">
            <a:extLst>
              <a:ext uri="{FF2B5EF4-FFF2-40B4-BE49-F238E27FC236}">
                <a16:creationId xmlns:a16="http://schemas.microsoft.com/office/drawing/2014/main" id="{80BAB2D6-20FF-4733-997F-31984404A9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4724400" cy="67786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Skip lesions in UC</a:t>
            </a:r>
          </a:p>
        </p:txBody>
      </p:sp>
      <p:sp>
        <p:nvSpPr>
          <p:cNvPr id="111620" name="Rectangle 7">
            <a:extLst>
              <a:ext uri="{FF2B5EF4-FFF2-40B4-BE49-F238E27FC236}">
                <a16:creationId xmlns:a16="http://schemas.microsoft.com/office/drawing/2014/main" id="{17CA1779-B831-48E4-A596-53CEEE53B7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2050" y="5638800"/>
            <a:ext cx="6819900" cy="9144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2800"/>
              <a:t>Isolated appendiceal involvement  and caecal patch are well described in UC</a:t>
            </a:r>
          </a:p>
        </p:txBody>
      </p:sp>
      <p:grpSp>
        <p:nvGrpSpPr>
          <p:cNvPr id="111621" name="Group 11">
            <a:extLst>
              <a:ext uri="{FF2B5EF4-FFF2-40B4-BE49-F238E27FC236}">
                <a16:creationId xmlns:a16="http://schemas.microsoft.com/office/drawing/2014/main" id="{06DF666A-0CBE-466B-A8E0-939C51D93ABA}"/>
              </a:ext>
            </a:extLst>
          </p:cNvPr>
          <p:cNvGrpSpPr>
            <a:grpSpLocks/>
          </p:cNvGrpSpPr>
          <p:nvPr/>
        </p:nvGrpSpPr>
        <p:grpSpPr bwMode="auto">
          <a:xfrm>
            <a:off x="176213" y="3424238"/>
            <a:ext cx="2338387" cy="766762"/>
            <a:chOff x="111" y="2157"/>
            <a:chExt cx="1473" cy="483"/>
          </a:xfrm>
        </p:grpSpPr>
        <p:sp>
          <p:nvSpPr>
            <p:cNvPr id="111622" name="Line 10">
              <a:extLst>
                <a:ext uri="{FF2B5EF4-FFF2-40B4-BE49-F238E27FC236}">
                  <a16:creationId xmlns:a16="http://schemas.microsoft.com/office/drawing/2014/main" id="{2D0DDBEC-468B-4B57-A832-100D6FBD4D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400"/>
              <a:ext cx="432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1623" name="Text Box 9">
              <a:extLst>
                <a:ext uri="{FF2B5EF4-FFF2-40B4-BE49-F238E27FC236}">
                  <a16:creationId xmlns:a16="http://schemas.microsoft.com/office/drawing/2014/main" id="{1E6D29D6-9621-462D-B56F-9286312498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" y="2157"/>
              <a:ext cx="1056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/>
                <a:t>Caecal patch</a:t>
              </a:r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92B28FEF-8505-453A-959B-E4053A8EBA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315200" cy="762000"/>
          </a:xfr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Ulcerative colitis - Microscopic</a:t>
            </a:r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A151B24C-8C95-4224-B94D-C5ED0C5247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47800" y="1600200"/>
            <a:ext cx="6248400" cy="4495800"/>
          </a:xfr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1" hangingPunct="1">
              <a:lnSpc>
                <a:spcPct val="90000"/>
              </a:lnSpc>
            </a:pPr>
            <a:endParaRPr lang="en-GB" altLang="en-US" sz="900"/>
          </a:p>
          <a:p>
            <a:pPr eaLnBrk="1" hangingPunct="1">
              <a:lnSpc>
                <a:spcPct val="90000"/>
              </a:lnSpc>
            </a:pPr>
            <a:endParaRPr lang="en-GB" altLang="en-US" sz="1000"/>
          </a:p>
          <a:p>
            <a:pPr eaLnBrk="1" hangingPunct="1">
              <a:lnSpc>
                <a:spcPct val="90000"/>
              </a:lnSpc>
            </a:pPr>
            <a:r>
              <a:rPr lang="en-GB" altLang="en-US"/>
              <a:t>Crypt distortion + shortening</a:t>
            </a:r>
          </a:p>
          <a:p>
            <a:pPr eaLnBrk="1" hangingPunct="1">
              <a:lnSpc>
                <a:spcPct val="90000"/>
              </a:lnSpc>
            </a:pPr>
            <a:endParaRPr lang="en-GB" altLang="en-US" sz="1000"/>
          </a:p>
          <a:p>
            <a:pPr eaLnBrk="1" hangingPunct="1">
              <a:lnSpc>
                <a:spcPct val="90000"/>
              </a:lnSpc>
            </a:pPr>
            <a:r>
              <a:rPr lang="en-GB" altLang="en-US"/>
              <a:t>Paneth cell metaplasia </a:t>
            </a:r>
          </a:p>
          <a:p>
            <a:pPr eaLnBrk="1" hangingPunct="1">
              <a:lnSpc>
                <a:spcPct val="90000"/>
              </a:lnSpc>
            </a:pPr>
            <a:endParaRPr lang="en-GB" altLang="en-US" sz="1000"/>
          </a:p>
          <a:p>
            <a:pPr eaLnBrk="1" hangingPunct="1">
              <a:lnSpc>
                <a:spcPct val="90000"/>
              </a:lnSpc>
            </a:pPr>
            <a:r>
              <a:rPr lang="en-GB" altLang="en-US"/>
              <a:t>Diffuse mucosal inflammation</a:t>
            </a:r>
          </a:p>
          <a:p>
            <a:pPr eaLnBrk="1" hangingPunct="1">
              <a:lnSpc>
                <a:spcPct val="90000"/>
              </a:lnSpc>
            </a:pPr>
            <a:endParaRPr lang="en-GB" altLang="en-US" sz="1000"/>
          </a:p>
          <a:p>
            <a:pPr eaLnBrk="1" hangingPunct="1">
              <a:lnSpc>
                <a:spcPct val="90000"/>
              </a:lnSpc>
            </a:pPr>
            <a:r>
              <a:rPr lang="en-GB" altLang="en-US"/>
              <a:t>Crypt abscesses</a:t>
            </a:r>
          </a:p>
          <a:p>
            <a:pPr eaLnBrk="1" hangingPunct="1">
              <a:lnSpc>
                <a:spcPct val="90000"/>
              </a:lnSpc>
            </a:pPr>
            <a:endParaRPr lang="en-GB" altLang="en-US" sz="1000"/>
          </a:p>
          <a:p>
            <a:pPr eaLnBrk="1" hangingPunct="1">
              <a:lnSpc>
                <a:spcPct val="90000"/>
              </a:lnSpc>
            </a:pPr>
            <a:r>
              <a:rPr lang="en-GB" altLang="en-US"/>
              <a:t>Mucin depletion</a:t>
            </a:r>
          </a:p>
          <a:p>
            <a:pPr eaLnBrk="1" hangingPunct="1">
              <a:lnSpc>
                <a:spcPct val="90000"/>
              </a:lnSpc>
            </a:pPr>
            <a:endParaRPr lang="en-GB" altLang="en-US" sz="1000"/>
          </a:p>
          <a:p>
            <a:pPr eaLnBrk="1" hangingPunct="1">
              <a:lnSpc>
                <a:spcPct val="90000"/>
              </a:lnSpc>
            </a:pPr>
            <a:r>
              <a:rPr lang="en-GB" altLang="en-US"/>
              <a:t>Mucosal ulceration</a:t>
            </a:r>
          </a:p>
          <a:p>
            <a:pPr eaLnBrk="1" hangingPunct="1">
              <a:lnSpc>
                <a:spcPct val="90000"/>
              </a:lnSpc>
            </a:pPr>
            <a:endParaRPr lang="en-GB" altLang="en-US" sz="2800"/>
          </a:p>
        </p:txBody>
      </p:sp>
      <p:sp>
        <p:nvSpPr>
          <p:cNvPr id="112644" name="Rectangle 4">
            <a:extLst>
              <a:ext uri="{FF2B5EF4-FFF2-40B4-BE49-F238E27FC236}">
                <a16:creationId xmlns:a16="http://schemas.microsoft.com/office/drawing/2014/main" id="{3E82AD07-94DB-441E-88D9-63E2C0890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338" y="3919538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en-GB" altLang="en-US" sz="1000"/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>
            <a:extLst>
              <a:ext uri="{FF2B5EF4-FFF2-40B4-BE49-F238E27FC236}">
                <a16:creationId xmlns:a16="http://schemas.microsoft.com/office/drawing/2014/main" id="{1C1535F6-29E5-4539-BC82-77289003E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876925"/>
            <a:ext cx="71310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Diffuse inflammation limited to mucosa</a:t>
            </a:r>
          </a:p>
        </p:txBody>
      </p:sp>
      <p:pic>
        <p:nvPicPr>
          <p:cNvPr id="113667" name="Picture 3" descr="P5150001">
            <a:extLst>
              <a:ext uri="{FF2B5EF4-FFF2-40B4-BE49-F238E27FC236}">
                <a16:creationId xmlns:a16="http://schemas.microsoft.com/office/drawing/2014/main" id="{24FDDF48-A98F-43CF-9848-C86132F89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88913"/>
            <a:ext cx="5446713" cy="5545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>
            <a:extLst>
              <a:ext uri="{FF2B5EF4-FFF2-40B4-BE49-F238E27FC236}">
                <a16:creationId xmlns:a16="http://schemas.microsoft.com/office/drawing/2014/main" id="{9007D23C-03F1-44CB-967F-2DC30E37C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5661025"/>
            <a:ext cx="756126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Villiform change, crypt architectural distortion and crypt shortening</a:t>
            </a:r>
          </a:p>
        </p:txBody>
      </p:sp>
      <p:pic>
        <p:nvPicPr>
          <p:cNvPr id="114691" name="Picture 3" descr="P5150007">
            <a:extLst>
              <a:ext uri="{FF2B5EF4-FFF2-40B4-BE49-F238E27FC236}">
                <a16:creationId xmlns:a16="http://schemas.microsoft.com/office/drawing/2014/main" id="{370CF3BC-44D5-432C-AAC3-C556EB435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404813"/>
            <a:ext cx="5976937" cy="477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>
            <a:extLst>
              <a:ext uri="{FF2B5EF4-FFF2-40B4-BE49-F238E27FC236}">
                <a16:creationId xmlns:a16="http://schemas.microsoft.com/office/drawing/2014/main" id="{6448140E-24D3-48CE-A970-78CEFA578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445125"/>
            <a:ext cx="34559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Paneth cell metaplasia (rectum)</a:t>
            </a:r>
          </a:p>
        </p:txBody>
      </p:sp>
      <p:pic>
        <p:nvPicPr>
          <p:cNvPr id="115715" name="Picture 3" descr="P5150008">
            <a:extLst>
              <a:ext uri="{FF2B5EF4-FFF2-40B4-BE49-F238E27FC236}">
                <a16:creationId xmlns:a16="http://schemas.microsoft.com/office/drawing/2014/main" id="{C90F85DB-A7D7-4D4A-A2DE-21A9FB711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549275"/>
            <a:ext cx="4600575" cy="5759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6" name="Picture 4" descr="P5150009">
            <a:extLst>
              <a:ext uri="{FF2B5EF4-FFF2-40B4-BE49-F238E27FC236}">
                <a16:creationId xmlns:a16="http://schemas.microsoft.com/office/drawing/2014/main" id="{981405A8-B917-4268-B401-9D5F359D0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49275"/>
            <a:ext cx="3394075" cy="4248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7" name="Line 5">
            <a:extLst>
              <a:ext uri="{FF2B5EF4-FFF2-40B4-BE49-F238E27FC236}">
                <a16:creationId xmlns:a16="http://schemas.microsoft.com/office/drawing/2014/main" id="{9D985F0B-0AA1-4245-947F-CB248BA10F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3575" y="2708275"/>
            <a:ext cx="2016125" cy="17287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>
            <a:extLst>
              <a:ext uri="{FF2B5EF4-FFF2-40B4-BE49-F238E27FC236}">
                <a16:creationId xmlns:a16="http://schemas.microsoft.com/office/drawing/2014/main" id="{4F49CD60-E81F-4B26-8B8F-882BBBE04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565400"/>
            <a:ext cx="2592388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 dirty="0">
                <a:latin typeface="+mn-lt"/>
              </a:rPr>
              <a:t>Diffuse mucosal chronic inflammation with </a:t>
            </a:r>
            <a:r>
              <a:rPr lang="en-US" altLang="en-US" sz="2800" dirty="0" err="1">
                <a:latin typeface="+mn-lt"/>
              </a:rPr>
              <a:t>cryptitis</a:t>
            </a:r>
            <a:endParaRPr lang="en-US" altLang="en-US" sz="2800" dirty="0">
              <a:latin typeface="+mn-lt"/>
            </a:endParaRPr>
          </a:p>
        </p:txBody>
      </p:sp>
      <p:pic>
        <p:nvPicPr>
          <p:cNvPr id="116739" name="Picture 3" descr="33">
            <a:extLst>
              <a:ext uri="{FF2B5EF4-FFF2-40B4-BE49-F238E27FC236}">
                <a16:creationId xmlns:a16="http://schemas.microsoft.com/office/drawing/2014/main" id="{04C22886-259B-44BB-B1A1-2EFE318D5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5119687" cy="6408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f018035">
            <a:extLst>
              <a:ext uri="{FF2B5EF4-FFF2-40B4-BE49-F238E27FC236}">
                <a16:creationId xmlns:a16="http://schemas.microsoft.com/office/drawing/2014/main" id="{EAB4DF81-8521-490A-B860-5ABBA3B41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242888"/>
            <a:ext cx="6553200" cy="639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7DB2328D-C6C1-4473-AAB1-2D97BEE356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5638800" cy="71596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>
                <a:solidFill>
                  <a:srgbClr val="FF0000"/>
                </a:solidFill>
              </a:rPr>
              <a:t>IBD vs infective colitis</a:t>
            </a:r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416DA174-9106-4C70-915D-18C49BD076E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600200"/>
            <a:ext cx="4027487" cy="470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70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GB" altLang="en-US" sz="2400" b="1"/>
              <a:t>IBD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GB" altLang="en-US" sz="1000" b="1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200" b="1"/>
          </a:p>
          <a:p>
            <a:pPr eaLnBrk="1" hangingPunct="1">
              <a:lnSpc>
                <a:spcPct val="80000"/>
              </a:lnSpc>
            </a:pPr>
            <a:r>
              <a:rPr lang="en-GB" altLang="en-US" sz="2000"/>
              <a:t>Crypt architectural distortion.</a:t>
            </a:r>
          </a:p>
          <a:p>
            <a:pPr eaLnBrk="1" hangingPunct="1">
              <a:lnSpc>
                <a:spcPct val="80000"/>
              </a:lnSpc>
            </a:pPr>
            <a:endParaRPr lang="en-GB" altLang="en-US" sz="2000"/>
          </a:p>
          <a:p>
            <a:pPr eaLnBrk="1" hangingPunct="1">
              <a:lnSpc>
                <a:spcPct val="80000"/>
              </a:lnSpc>
            </a:pPr>
            <a:r>
              <a:rPr lang="en-GB" altLang="en-US" sz="2000"/>
              <a:t>Paneth cell metaplasia.</a:t>
            </a:r>
          </a:p>
          <a:p>
            <a:pPr eaLnBrk="1" hangingPunct="1">
              <a:lnSpc>
                <a:spcPct val="80000"/>
              </a:lnSpc>
            </a:pPr>
            <a:endParaRPr lang="en-GB" altLang="en-US" sz="2000"/>
          </a:p>
          <a:p>
            <a:pPr eaLnBrk="1" hangingPunct="1">
              <a:lnSpc>
                <a:spcPct val="80000"/>
              </a:lnSpc>
            </a:pPr>
            <a:r>
              <a:rPr lang="en-GB" altLang="en-US" sz="2000"/>
              <a:t>Villous surface epithelium</a:t>
            </a:r>
          </a:p>
          <a:p>
            <a:pPr eaLnBrk="1" hangingPunct="1">
              <a:lnSpc>
                <a:spcPct val="80000"/>
              </a:lnSpc>
            </a:pPr>
            <a:endParaRPr lang="en-GB" altLang="en-US" sz="2000"/>
          </a:p>
          <a:p>
            <a:pPr eaLnBrk="1" hangingPunct="1">
              <a:lnSpc>
                <a:spcPct val="80000"/>
              </a:lnSpc>
            </a:pPr>
            <a:endParaRPr lang="en-GB" altLang="en-US" sz="700"/>
          </a:p>
          <a:p>
            <a:pPr eaLnBrk="1" hangingPunct="1">
              <a:lnSpc>
                <a:spcPct val="80000"/>
              </a:lnSpc>
            </a:pPr>
            <a:r>
              <a:rPr lang="en-GB" altLang="en-US" sz="2000"/>
              <a:t>Deep and superficial inflammation</a:t>
            </a:r>
          </a:p>
          <a:p>
            <a:pPr eaLnBrk="1" hangingPunct="1">
              <a:lnSpc>
                <a:spcPct val="80000"/>
              </a:lnSpc>
            </a:pPr>
            <a:endParaRPr lang="en-GB" altLang="en-US" sz="2000"/>
          </a:p>
          <a:p>
            <a:pPr eaLnBrk="1" hangingPunct="1">
              <a:lnSpc>
                <a:spcPct val="80000"/>
              </a:lnSpc>
            </a:pPr>
            <a:r>
              <a:rPr lang="en-GB" altLang="en-US" sz="2000"/>
              <a:t>Basal lymphoid aggregates</a:t>
            </a:r>
          </a:p>
          <a:p>
            <a:pPr eaLnBrk="1" hangingPunct="1">
              <a:lnSpc>
                <a:spcPct val="80000"/>
              </a:lnSpc>
            </a:pPr>
            <a:endParaRPr lang="en-GB" altLang="en-US" sz="2000"/>
          </a:p>
          <a:p>
            <a:pPr eaLnBrk="1" hangingPunct="1">
              <a:lnSpc>
                <a:spcPct val="80000"/>
              </a:lnSpc>
            </a:pPr>
            <a:r>
              <a:rPr lang="en-GB" altLang="en-US" sz="2000"/>
              <a:t>Granulomas</a:t>
            </a:r>
          </a:p>
        </p:txBody>
      </p:sp>
      <p:sp>
        <p:nvSpPr>
          <p:cNvPr id="118788" name="Rectangle 4">
            <a:extLst>
              <a:ext uri="{FF2B5EF4-FFF2-40B4-BE49-F238E27FC236}">
                <a16:creationId xmlns:a16="http://schemas.microsoft.com/office/drawing/2014/main" id="{47B8939E-7EF9-48FF-B200-B3E3923E113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100513" cy="47085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70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GB" altLang="en-US" sz="2400" b="1"/>
              <a:t>Infective colitis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GB" altLang="en-US" sz="1000" b="1"/>
          </a:p>
          <a:p>
            <a:pPr eaLnBrk="1" hangingPunct="1">
              <a:lnSpc>
                <a:spcPct val="80000"/>
              </a:lnSpc>
            </a:pPr>
            <a:endParaRPr lang="en-GB" altLang="en-US" sz="800"/>
          </a:p>
          <a:p>
            <a:pPr eaLnBrk="1" hangingPunct="1">
              <a:lnSpc>
                <a:spcPct val="80000"/>
              </a:lnSpc>
            </a:pPr>
            <a:r>
              <a:rPr lang="en-GB" altLang="en-US" sz="2000"/>
              <a:t>Preserved crypt architecture.</a:t>
            </a:r>
          </a:p>
          <a:p>
            <a:pPr eaLnBrk="1" hangingPunct="1">
              <a:lnSpc>
                <a:spcPct val="80000"/>
              </a:lnSpc>
            </a:pPr>
            <a:endParaRPr lang="en-GB" altLang="en-US" sz="700"/>
          </a:p>
          <a:p>
            <a:pPr eaLnBrk="1" hangingPunct="1">
              <a:lnSpc>
                <a:spcPct val="80000"/>
              </a:lnSpc>
            </a:pPr>
            <a:endParaRPr lang="en-GB" altLang="en-US" sz="2000"/>
          </a:p>
          <a:p>
            <a:pPr eaLnBrk="1" hangingPunct="1">
              <a:lnSpc>
                <a:spcPct val="80000"/>
              </a:lnSpc>
            </a:pPr>
            <a:r>
              <a:rPr lang="en-GB" altLang="en-US" sz="2000"/>
              <a:t>No Paneth cell metaplasia.</a:t>
            </a:r>
          </a:p>
          <a:p>
            <a:pPr eaLnBrk="1" hangingPunct="1">
              <a:lnSpc>
                <a:spcPct val="80000"/>
              </a:lnSpc>
            </a:pPr>
            <a:endParaRPr lang="en-GB" altLang="en-US" sz="2000"/>
          </a:p>
          <a:p>
            <a:pPr eaLnBrk="1" hangingPunct="1">
              <a:lnSpc>
                <a:spcPct val="80000"/>
              </a:lnSpc>
            </a:pPr>
            <a:r>
              <a:rPr lang="en-GB" altLang="en-US" sz="2000"/>
              <a:t>Flat surface epithelium</a:t>
            </a:r>
          </a:p>
          <a:p>
            <a:pPr eaLnBrk="1" hangingPunct="1">
              <a:lnSpc>
                <a:spcPct val="80000"/>
              </a:lnSpc>
            </a:pPr>
            <a:endParaRPr lang="en-GB" altLang="en-US" sz="2000"/>
          </a:p>
          <a:p>
            <a:pPr eaLnBrk="1" hangingPunct="1">
              <a:lnSpc>
                <a:spcPct val="80000"/>
              </a:lnSpc>
            </a:pPr>
            <a:r>
              <a:rPr lang="en-GB" altLang="en-US" sz="2000"/>
              <a:t>Predominantly superficial inflammation</a:t>
            </a:r>
          </a:p>
          <a:p>
            <a:pPr eaLnBrk="1" hangingPunct="1">
              <a:lnSpc>
                <a:spcPct val="80000"/>
              </a:lnSpc>
            </a:pPr>
            <a:endParaRPr lang="en-GB" altLang="en-US" sz="2000"/>
          </a:p>
          <a:p>
            <a:pPr eaLnBrk="1" hangingPunct="1">
              <a:lnSpc>
                <a:spcPct val="80000"/>
              </a:lnSpc>
            </a:pPr>
            <a:r>
              <a:rPr lang="en-GB" altLang="en-US" sz="2000"/>
              <a:t>No basal lymphoid aggregates</a:t>
            </a:r>
          </a:p>
          <a:p>
            <a:pPr eaLnBrk="1" hangingPunct="1">
              <a:lnSpc>
                <a:spcPct val="80000"/>
              </a:lnSpc>
            </a:pPr>
            <a:endParaRPr lang="en-GB" altLang="en-US" sz="2000"/>
          </a:p>
          <a:p>
            <a:pPr eaLnBrk="1" hangingPunct="1">
              <a:lnSpc>
                <a:spcPct val="80000"/>
              </a:lnSpc>
            </a:pPr>
            <a:r>
              <a:rPr lang="en-GB" altLang="en-US" sz="2000"/>
              <a:t>No granulomas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>
            <a:extLst>
              <a:ext uri="{FF2B5EF4-FFF2-40B4-BE49-F238E27FC236}">
                <a16:creationId xmlns:a16="http://schemas.microsoft.com/office/drawing/2014/main" id="{07ACC4FB-5024-4915-BDF9-085BB693BD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781300"/>
            <a:ext cx="8229600" cy="1143000"/>
          </a:xfrm>
        </p:spPr>
        <p:txBody>
          <a:bodyPr/>
          <a:lstStyle/>
          <a:p>
            <a:pPr eaLnBrk="1" hangingPunct="1"/>
            <a:br>
              <a:rPr lang="en-GB" altLang="en-US" sz="4000" b="1"/>
            </a:br>
            <a:r>
              <a:rPr lang="en-GB" altLang="en-US" sz="4000">
                <a:solidFill>
                  <a:srgbClr val="FF0000"/>
                </a:solidFill>
              </a:rPr>
              <a:t>Intestinal crypt – physiology and histology</a:t>
            </a:r>
            <a:br>
              <a:rPr lang="en-GB" altLang="en-US" sz="4000" b="1"/>
            </a:br>
            <a:br>
              <a:rPr lang="en-GB" altLang="en-US" sz="1400" b="1"/>
            </a:br>
            <a:endParaRPr lang="en-US" altLang="en-US" sz="1400" b="1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1DD8F961-F214-418C-89F6-DBCB00A8D3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17725" y="304800"/>
            <a:ext cx="4906963" cy="67627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Other types of colitis</a:t>
            </a:r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5FE3D814-CD60-4D96-B131-E3A2EC10B4F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341438"/>
            <a:ext cx="3167062" cy="5183187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8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00" b="1"/>
          </a:p>
          <a:p>
            <a:pPr eaLnBrk="1" hangingPunct="1">
              <a:lnSpc>
                <a:spcPct val="80000"/>
              </a:lnSpc>
            </a:pPr>
            <a:r>
              <a:rPr lang="en-GB" altLang="en-US" sz="2400"/>
              <a:t>Ischaemic</a:t>
            </a:r>
          </a:p>
          <a:p>
            <a:pPr eaLnBrk="1" hangingPunct="1">
              <a:lnSpc>
                <a:spcPct val="80000"/>
              </a:lnSpc>
            </a:pPr>
            <a:endParaRPr lang="en-GB" altLang="en-US" sz="2400"/>
          </a:p>
          <a:p>
            <a:pPr eaLnBrk="1" hangingPunct="1">
              <a:lnSpc>
                <a:spcPct val="80000"/>
              </a:lnSpc>
            </a:pPr>
            <a:r>
              <a:rPr lang="en-GB" altLang="en-US" sz="2400"/>
              <a:t>Diverticular</a:t>
            </a:r>
          </a:p>
          <a:p>
            <a:pPr eaLnBrk="1" hangingPunct="1">
              <a:lnSpc>
                <a:spcPct val="80000"/>
              </a:lnSpc>
            </a:pPr>
            <a:endParaRPr lang="en-GB" altLang="en-US" sz="2400"/>
          </a:p>
          <a:p>
            <a:pPr eaLnBrk="1" hangingPunct="1">
              <a:lnSpc>
                <a:spcPct val="80000"/>
              </a:lnSpc>
            </a:pPr>
            <a:r>
              <a:rPr lang="en-GB" altLang="en-US" sz="2400"/>
              <a:t>Medication-related</a:t>
            </a:r>
          </a:p>
          <a:p>
            <a:pPr eaLnBrk="1" hangingPunct="1">
              <a:lnSpc>
                <a:spcPct val="80000"/>
              </a:lnSpc>
            </a:pPr>
            <a:endParaRPr lang="en-GB" altLang="en-US" sz="2400"/>
          </a:p>
          <a:p>
            <a:pPr eaLnBrk="1" hangingPunct="1">
              <a:lnSpc>
                <a:spcPct val="80000"/>
              </a:lnSpc>
            </a:pPr>
            <a:r>
              <a:rPr lang="en-GB" altLang="en-US" sz="2400"/>
              <a:t>Microscopic</a:t>
            </a:r>
          </a:p>
          <a:p>
            <a:pPr eaLnBrk="1" hangingPunct="1">
              <a:lnSpc>
                <a:spcPct val="80000"/>
              </a:lnSpc>
            </a:pPr>
            <a:endParaRPr lang="en-GB" altLang="en-US" sz="2400"/>
          </a:p>
          <a:p>
            <a:pPr eaLnBrk="1" hangingPunct="1">
              <a:lnSpc>
                <a:spcPct val="80000"/>
              </a:lnSpc>
            </a:pPr>
            <a:endParaRPr lang="en-GB" altLang="en-US" sz="800"/>
          </a:p>
          <a:p>
            <a:pPr eaLnBrk="1" hangingPunct="1">
              <a:lnSpc>
                <a:spcPct val="80000"/>
              </a:lnSpc>
            </a:pPr>
            <a:r>
              <a:rPr lang="en-GB" altLang="en-US" sz="2400"/>
              <a:t>Radiation</a:t>
            </a:r>
          </a:p>
          <a:p>
            <a:pPr eaLnBrk="1" hangingPunct="1">
              <a:lnSpc>
                <a:spcPct val="80000"/>
              </a:lnSpc>
            </a:pPr>
            <a:endParaRPr lang="en-GB" altLang="en-US" sz="2400"/>
          </a:p>
          <a:p>
            <a:pPr eaLnBrk="1" hangingPunct="1">
              <a:lnSpc>
                <a:spcPct val="80000"/>
              </a:lnSpc>
            </a:pPr>
            <a:r>
              <a:rPr lang="en-GB" altLang="en-US" sz="2400"/>
              <a:t>Eosinophilic</a:t>
            </a:r>
          </a:p>
          <a:p>
            <a:pPr eaLnBrk="1" hangingPunct="1">
              <a:lnSpc>
                <a:spcPct val="80000"/>
              </a:lnSpc>
            </a:pPr>
            <a:endParaRPr lang="en-GB" altLang="en-US" sz="2400"/>
          </a:p>
          <a:p>
            <a:pPr eaLnBrk="1" hangingPunct="1">
              <a:lnSpc>
                <a:spcPct val="80000"/>
              </a:lnSpc>
            </a:pPr>
            <a:r>
              <a:rPr lang="en-GB" altLang="en-US" sz="2400"/>
              <a:t>GVHD</a:t>
            </a:r>
          </a:p>
        </p:txBody>
      </p:sp>
      <p:pic>
        <p:nvPicPr>
          <p:cNvPr id="119812" name="Picture 4" descr="divertic crypt arch">
            <a:extLst>
              <a:ext uri="{FF2B5EF4-FFF2-40B4-BE49-F238E27FC236}">
                <a16:creationId xmlns:a16="http://schemas.microsoft.com/office/drawing/2014/main" id="{1AA16247-072E-48E5-A870-DE6B135E5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57338"/>
            <a:ext cx="4038600" cy="290353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7" name="Text Box 5">
            <a:extLst>
              <a:ext uri="{FF2B5EF4-FFF2-40B4-BE49-F238E27FC236}">
                <a16:creationId xmlns:a16="http://schemas.microsoft.com/office/drawing/2014/main" id="{86FB39BC-4334-4585-88D3-9CAF44E1C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4652963"/>
            <a:ext cx="3375025" cy="10779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dirty="0">
                <a:latin typeface="+mn-lt"/>
              </a:rPr>
              <a:t>Diverticular colitis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dirty="0">
                <a:latin typeface="+mn-lt"/>
              </a:rPr>
              <a:t>(mimics Crohn’s)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335E4073-2A2E-444A-ABF2-2D07718501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430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Assessment of gastrointestinal biopsies</a:t>
            </a:r>
            <a:endParaRPr lang="en-US" altLang="en-US" sz="4000">
              <a:solidFill>
                <a:srgbClr val="FF0000"/>
              </a:solidFill>
            </a:endParaRPr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9ED96EB7-6AB4-4447-BB16-BCE72ADEC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332038"/>
            <a:ext cx="6778625" cy="3760787"/>
          </a:xfrm>
        </p:spPr>
        <p:txBody>
          <a:bodyPr/>
          <a:lstStyle/>
          <a:p>
            <a:pPr eaLnBrk="1" hangingPunct="1"/>
            <a:r>
              <a:rPr lang="en-GB" altLang="en-US"/>
              <a:t>Clinical history</a:t>
            </a:r>
          </a:p>
          <a:p>
            <a:pPr eaLnBrk="1" hangingPunct="1"/>
            <a:r>
              <a:rPr lang="en-GB" altLang="en-US"/>
              <a:t>Endoscopic findings</a:t>
            </a:r>
          </a:p>
          <a:p>
            <a:pPr eaLnBrk="1" hangingPunct="1"/>
            <a:r>
              <a:rPr lang="en-GB" altLang="en-US"/>
              <a:t>Sites of biopsies</a:t>
            </a:r>
          </a:p>
          <a:p>
            <a:pPr eaLnBrk="1" hangingPunct="1"/>
            <a:endParaRPr lang="en-GB" altLang="en-US" sz="2000"/>
          </a:p>
          <a:p>
            <a:pPr eaLnBrk="1" hangingPunct="1"/>
            <a:r>
              <a:rPr lang="en-GB" altLang="en-US"/>
              <a:t>Know normal histological variants</a:t>
            </a:r>
          </a:p>
          <a:p>
            <a:pPr eaLnBrk="1" hangingPunct="1"/>
            <a:r>
              <a:rPr lang="en-GB" altLang="en-US"/>
              <a:t>Previous histology reports</a:t>
            </a:r>
            <a:endParaRPr lang="en-US" altLang="en-US"/>
          </a:p>
        </p:txBody>
      </p:sp>
      <p:sp>
        <p:nvSpPr>
          <p:cNvPr id="120836" name="AutoShape 4">
            <a:extLst>
              <a:ext uri="{FF2B5EF4-FFF2-40B4-BE49-F238E27FC236}">
                <a16:creationId xmlns:a16="http://schemas.microsoft.com/office/drawing/2014/main" id="{33135082-AFDD-42C0-8B90-A570177AAAC5}"/>
              </a:ext>
            </a:extLst>
          </p:cNvPr>
          <p:cNvSpPr>
            <a:spLocks/>
          </p:cNvSpPr>
          <p:nvPr/>
        </p:nvSpPr>
        <p:spPr bwMode="auto">
          <a:xfrm>
            <a:off x="4870450" y="2505075"/>
            <a:ext cx="360363" cy="1439863"/>
          </a:xfrm>
          <a:prstGeom prst="rightBrace">
            <a:avLst>
              <a:gd name="adj1" fmla="val 3329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20837" name="Text Box 5">
            <a:extLst>
              <a:ext uri="{FF2B5EF4-FFF2-40B4-BE49-F238E27FC236}">
                <a16:creationId xmlns:a16="http://schemas.microsoft.com/office/drawing/2014/main" id="{4076F6DD-A4B5-46F0-BC6F-6D5A7507B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2781300"/>
            <a:ext cx="316706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/>
              <a:t>Endoscopy report very useful 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E1B517D5-B087-4285-8EB5-6F47AC72EB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47663"/>
            <a:ext cx="8229600" cy="11430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When to talk to your clinicians</a:t>
            </a:r>
            <a:endParaRPr lang="en-US" altLang="en-US" sz="4000">
              <a:solidFill>
                <a:srgbClr val="FF0000"/>
              </a:solidFill>
            </a:endParaRPr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8CA40E23-4523-4EE0-8B0B-50CA616D46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0575" y="1771650"/>
            <a:ext cx="7561263" cy="475297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altLang="en-US" sz="800"/>
          </a:p>
          <a:p>
            <a:pPr eaLnBrk="1" hangingPunct="1">
              <a:lnSpc>
                <a:spcPct val="90000"/>
              </a:lnSpc>
            </a:pPr>
            <a:r>
              <a:rPr lang="en-GB" altLang="en-US" sz="2400"/>
              <a:t>No clinical history</a:t>
            </a:r>
          </a:p>
          <a:p>
            <a:pPr eaLnBrk="1" hangingPunct="1">
              <a:lnSpc>
                <a:spcPct val="90000"/>
              </a:lnSpc>
            </a:pPr>
            <a:endParaRPr lang="en-GB" altLang="en-US" sz="1000"/>
          </a:p>
          <a:p>
            <a:pPr eaLnBrk="1" hangingPunct="1">
              <a:lnSpc>
                <a:spcPct val="90000"/>
              </a:lnSpc>
            </a:pPr>
            <a:r>
              <a:rPr lang="en-GB" altLang="en-US" sz="2400"/>
              <a:t>BEFORE cutting up a specimen that you are unhappy with:</a:t>
            </a:r>
          </a:p>
          <a:p>
            <a:pPr eaLnBrk="1" hangingPunct="1">
              <a:lnSpc>
                <a:spcPct val="90000"/>
              </a:lnSpc>
            </a:pPr>
            <a:endParaRPr lang="en-GB" altLang="en-US" sz="500"/>
          </a:p>
          <a:p>
            <a:pPr lvl="2" eaLnBrk="1" hangingPunct="1">
              <a:lnSpc>
                <a:spcPct val="90000"/>
              </a:lnSpc>
            </a:pPr>
            <a:r>
              <a:rPr lang="en-GB" altLang="en-US" sz="1800"/>
              <a:t>Orientation?</a:t>
            </a:r>
          </a:p>
          <a:p>
            <a:pPr lvl="2" eaLnBrk="1" hangingPunct="1">
              <a:lnSpc>
                <a:spcPct val="90000"/>
              </a:lnSpc>
            </a:pPr>
            <a:r>
              <a:rPr lang="en-GB" altLang="en-US" sz="1800"/>
              <a:t>Previous surgery?</a:t>
            </a:r>
          </a:p>
          <a:p>
            <a:pPr lvl="2" eaLnBrk="1" hangingPunct="1">
              <a:lnSpc>
                <a:spcPct val="90000"/>
              </a:lnSpc>
            </a:pPr>
            <a:r>
              <a:rPr lang="en-GB" altLang="en-US" sz="1800"/>
              <a:t>Unsure of reason for surgery?</a:t>
            </a:r>
          </a:p>
          <a:p>
            <a:pPr eaLnBrk="1" hangingPunct="1">
              <a:lnSpc>
                <a:spcPct val="90000"/>
              </a:lnSpc>
            </a:pPr>
            <a:endParaRPr lang="en-GB" altLang="en-US" sz="1000"/>
          </a:p>
          <a:p>
            <a:pPr eaLnBrk="1" hangingPunct="1">
              <a:lnSpc>
                <a:spcPct val="90000"/>
              </a:lnSpc>
            </a:pPr>
            <a:r>
              <a:rPr lang="en-GB" altLang="en-US" sz="2400"/>
              <a:t>Clinical history does not match histological findings</a:t>
            </a:r>
          </a:p>
          <a:p>
            <a:pPr eaLnBrk="1" hangingPunct="1">
              <a:lnSpc>
                <a:spcPct val="90000"/>
              </a:lnSpc>
            </a:pPr>
            <a:endParaRPr lang="en-GB" altLang="en-US" sz="1000"/>
          </a:p>
          <a:p>
            <a:pPr eaLnBrk="1" hangingPunct="1">
              <a:lnSpc>
                <a:spcPct val="90000"/>
              </a:lnSpc>
            </a:pPr>
            <a:r>
              <a:rPr lang="en-GB" altLang="en-US" sz="2400"/>
              <a:t>Unexpected result (e.g. cancer in small polyp)</a:t>
            </a:r>
          </a:p>
          <a:p>
            <a:pPr eaLnBrk="1" hangingPunct="1">
              <a:lnSpc>
                <a:spcPct val="90000"/>
              </a:lnSpc>
            </a:pPr>
            <a:endParaRPr lang="en-GB" altLang="en-US" sz="1000"/>
          </a:p>
          <a:p>
            <a:pPr eaLnBrk="1" hangingPunct="1">
              <a:lnSpc>
                <a:spcPct val="90000"/>
              </a:lnSpc>
            </a:pPr>
            <a:r>
              <a:rPr lang="en-GB" altLang="en-US" sz="2400"/>
              <a:t>New clinician you have not reported for before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altLang="en-US" sz="2000"/>
              <a:t>(what will the outcome of your report be?)</a:t>
            </a:r>
            <a:endParaRPr lang="en-US" altLang="en-US" sz="200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85AF2DE3-C71B-4CA6-88F9-EC3E60003D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781300"/>
            <a:ext cx="8229600" cy="1143000"/>
          </a:xfrm>
        </p:spPr>
        <p:txBody>
          <a:bodyPr/>
          <a:lstStyle/>
          <a:p>
            <a:pPr eaLnBrk="1" hangingPunct="1"/>
            <a:br>
              <a:rPr lang="en-GB" altLang="en-US" sz="4000" b="1"/>
            </a:br>
            <a:r>
              <a:rPr lang="en-GB" altLang="en-US" sz="4000">
                <a:solidFill>
                  <a:srgbClr val="FF0000"/>
                </a:solidFill>
              </a:rPr>
              <a:t>Polyps</a:t>
            </a:r>
            <a:br>
              <a:rPr lang="en-GB" altLang="en-US" sz="4000" b="1"/>
            </a:br>
            <a:br>
              <a:rPr lang="en-GB" altLang="en-US" sz="1400" b="1"/>
            </a:br>
            <a:endParaRPr lang="en-US" altLang="en-US" sz="1400" b="1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D54B1A5C-621C-4AE2-8C3C-83DCFF4906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Intestinal polyps</a:t>
            </a: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334A15BD-CE2C-4A73-B965-A34FC07DB9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79638" y="1484313"/>
            <a:ext cx="4784725" cy="484981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/>
              <a:t> Inflammatory</a:t>
            </a:r>
          </a:p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/>
              <a:t> (Pseudopolyp)</a:t>
            </a:r>
          </a:p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/>
              <a:t> Hyperplastic</a:t>
            </a:r>
          </a:p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/>
              <a:t>Sessile serrated lesion</a:t>
            </a:r>
          </a:p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/>
              <a:t> Adenomatous</a:t>
            </a:r>
          </a:p>
          <a:p>
            <a:pPr eaLnBrk="1" hangingPunct="1"/>
            <a:endParaRPr lang="en-GB" altLang="en-US" sz="1000"/>
          </a:p>
          <a:p>
            <a:pPr eaLnBrk="1" hangingPunct="1"/>
            <a:r>
              <a:rPr lang="en-GB" altLang="en-US"/>
              <a:t> Hamartomatous</a:t>
            </a:r>
          </a:p>
          <a:p>
            <a:pPr eaLnBrk="1" hangingPunct="1"/>
            <a:endParaRPr lang="en-GB" altLang="en-US" sz="100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9">
            <a:extLst>
              <a:ext uri="{FF2B5EF4-FFF2-40B4-BE49-F238E27FC236}">
                <a16:creationId xmlns:a16="http://schemas.microsoft.com/office/drawing/2014/main" id="{D691BC2D-C222-4DD4-9D57-316185814E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Inflammatory polyp</a:t>
            </a:r>
          </a:p>
        </p:txBody>
      </p:sp>
      <p:sp>
        <p:nvSpPr>
          <p:cNvPr id="124931" name="Rectangle 10">
            <a:extLst>
              <a:ext uri="{FF2B5EF4-FFF2-40B4-BE49-F238E27FC236}">
                <a16:creationId xmlns:a16="http://schemas.microsoft.com/office/drawing/2014/main" id="{D7BCBAB9-0022-427D-B0B7-39A292646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47813" y="4652963"/>
            <a:ext cx="6553200" cy="19446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en-US" sz="2000"/>
              <a:t>Dilated glands</a:t>
            </a:r>
          </a:p>
          <a:p>
            <a:pPr eaLnBrk="1" hangingPunct="1">
              <a:lnSpc>
                <a:spcPct val="80000"/>
              </a:lnSpc>
            </a:pPr>
            <a:endParaRPr lang="en-GB" altLang="en-US" sz="600"/>
          </a:p>
          <a:p>
            <a:pPr eaLnBrk="1" hangingPunct="1">
              <a:lnSpc>
                <a:spcPct val="80000"/>
              </a:lnSpc>
            </a:pPr>
            <a:r>
              <a:rPr lang="en-GB" altLang="en-US" sz="2000"/>
              <a:t>Inflammatory stroma</a:t>
            </a:r>
          </a:p>
          <a:p>
            <a:pPr eaLnBrk="1" hangingPunct="1">
              <a:lnSpc>
                <a:spcPct val="80000"/>
              </a:lnSpc>
            </a:pPr>
            <a:endParaRPr lang="en-GB" altLang="en-US" sz="1600"/>
          </a:p>
          <a:p>
            <a:pPr eaLnBrk="1" hangingPunct="1">
              <a:lnSpc>
                <a:spcPct val="80000"/>
              </a:lnSpc>
            </a:pPr>
            <a:r>
              <a:rPr lang="en-GB" altLang="en-US" sz="2000"/>
              <a:t>Endpoint of many inflammatory processes in bowel.</a:t>
            </a:r>
          </a:p>
          <a:p>
            <a:pPr eaLnBrk="1" hangingPunct="1">
              <a:lnSpc>
                <a:spcPct val="80000"/>
              </a:lnSpc>
            </a:pPr>
            <a:endParaRPr lang="en-GB" altLang="en-US" sz="900"/>
          </a:p>
          <a:p>
            <a:pPr eaLnBrk="1" hangingPunct="1">
              <a:lnSpc>
                <a:spcPct val="80000"/>
              </a:lnSpc>
            </a:pPr>
            <a:r>
              <a:rPr lang="en-GB" altLang="en-US" sz="2000"/>
              <a:t>Often seen in IBD</a:t>
            </a:r>
          </a:p>
        </p:txBody>
      </p:sp>
      <p:grpSp>
        <p:nvGrpSpPr>
          <p:cNvPr id="124932" name="Group 7">
            <a:extLst>
              <a:ext uri="{FF2B5EF4-FFF2-40B4-BE49-F238E27FC236}">
                <a16:creationId xmlns:a16="http://schemas.microsoft.com/office/drawing/2014/main" id="{E3124F7E-9D60-453B-8D59-005745AB84CB}"/>
              </a:ext>
            </a:extLst>
          </p:cNvPr>
          <p:cNvGrpSpPr>
            <a:grpSpLocks/>
          </p:cNvGrpSpPr>
          <p:nvPr/>
        </p:nvGrpSpPr>
        <p:grpSpPr bwMode="auto">
          <a:xfrm>
            <a:off x="971550" y="1447800"/>
            <a:ext cx="7200900" cy="2876550"/>
            <a:chOff x="612" y="1254"/>
            <a:chExt cx="4536" cy="1812"/>
          </a:xfrm>
        </p:grpSpPr>
        <p:pic>
          <p:nvPicPr>
            <p:cNvPr id="124934" name="Picture 5" descr="P5100005">
              <a:extLst>
                <a:ext uri="{FF2B5EF4-FFF2-40B4-BE49-F238E27FC236}">
                  <a16:creationId xmlns:a16="http://schemas.microsoft.com/office/drawing/2014/main" id="{F70C5624-4A47-478B-AD11-3892585CC8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254"/>
              <a:ext cx="2268" cy="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935" name="Picture 6" descr="P5100006">
              <a:extLst>
                <a:ext uri="{FF2B5EF4-FFF2-40B4-BE49-F238E27FC236}">
                  <a16:creationId xmlns:a16="http://schemas.microsoft.com/office/drawing/2014/main" id="{E33E78A0-EA27-436E-BAA7-2ADF4D9263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254"/>
              <a:ext cx="2268" cy="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4933" name="Text Box 8">
            <a:extLst>
              <a:ext uri="{FF2B5EF4-FFF2-40B4-BE49-F238E27FC236}">
                <a16:creationId xmlns:a16="http://schemas.microsoft.com/office/drawing/2014/main" id="{E63035B4-FCB0-45A8-9396-34396FA5D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476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1E2D84A2-DEBE-417D-B543-EA87546CAD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55875" y="0"/>
            <a:ext cx="3384550" cy="719138"/>
          </a:xfrm>
        </p:spPr>
        <p:txBody>
          <a:bodyPr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Pseudopolyp</a:t>
            </a:r>
          </a:p>
        </p:txBody>
      </p:sp>
      <p:sp>
        <p:nvSpPr>
          <p:cNvPr id="125955" name="Text Box 3">
            <a:extLst>
              <a:ext uri="{FF2B5EF4-FFF2-40B4-BE49-F238E27FC236}">
                <a16:creationId xmlns:a16="http://schemas.microsoft.com/office/drawing/2014/main" id="{8636672A-407F-4A91-8DE1-75A1DEFC3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476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25956" name="Rectangle 4">
            <a:extLst>
              <a:ext uri="{FF2B5EF4-FFF2-40B4-BE49-F238E27FC236}">
                <a16:creationId xmlns:a16="http://schemas.microsoft.com/office/drawing/2014/main" id="{4925B281-B757-4A0B-9E5B-B76D0295AE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5516563"/>
            <a:ext cx="8424863" cy="1081087"/>
          </a:xfrm>
        </p:spPr>
        <p:txBody>
          <a:bodyPr/>
          <a:lstStyle/>
          <a:p>
            <a:pPr eaLnBrk="1" hangingPunct="1"/>
            <a:r>
              <a:rPr lang="en-GB" altLang="en-US" sz="2800"/>
              <a:t>Island of surviving mucosa in a ‘sea’ of ulceration</a:t>
            </a:r>
          </a:p>
          <a:p>
            <a:pPr eaLnBrk="1" hangingPunct="1"/>
            <a:r>
              <a:rPr lang="en-GB" altLang="en-US" sz="2800"/>
              <a:t>Typically seen in UC.</a:t>
            </a:r>
          </a:p>
        </p:txBody>
      </p:sp>
      <p:pic>
        <p:nvPicPr>
          <p:cNvPr id="125957" name="Picture 5" descr="pseudopoly uc">
            <a:extLst>
              <a:ext uri="{FF2B5EF4-FFF2-40B4-BE49-F238E27FC236}">
                <a16:creationId xmlns:a16="http://schemas.microsoft.com/office/drawing/2014/main" id="{61B1FCCC-4790-42C9-9EDD-D35627616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692150"/>
            <a:ext cx="6264275" cy="4554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78" name="Group 8">
            <a:extLst>
              <a:ext uri="{FF2B5EF4-FFF2-40B4-BE49-F238E27FC236}">
                <a16:creationId xmlns:a16="http://schemas.microsoft.com/office/drawing/2014/main" id="{34B7B620-A6EA-48C4-B3D4-AC1A398A5EE1}"/>
              </a:ext>
            </a:extLst>
          </p:cNvPr>
          <p:cNvGrpSpPr>
            <a:grpSpLocks/>
          </p:cNvGrpSpPr>
          <p:nvPr/>
        </p:nvGrpSpPr>
        <p:grpSpPr bwMode="auto">
          <a:xfrm>
            <a:off x="90488" y="1268413"/>
            <a:ext cx="8964612" cy="3500437"/>
            <a:chOff x="0" y="0"/>
            <a:chExt cx="4513" cy="1812"/>
          </a:xfrm>
        </p:grpSpPr>
        <p:pic>
          <p:nvPicPr>
            <p:cNvPr id="126981" name="Picture 5" descr="P4170013">
              <a:extLst>
                <a:ext uri="{FF2B5EF4-FFF2-40B4-BE49-F238E27FC236}">
                  <a16:creationId xmlns:a16="http://schemas.microsoft.com/office/drawing/2014/main" id="{4C2AA708-482E-4575-A9A5-7FF74AE1AA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" y="0"/>
              <a:ext cx="2268" cy="1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982" name="Picture 6" descr="hyp6">
              <a:extLst>
                <a:ext uri="{FF2B5EF4-FFF2-40B4-BE49-F238E27FC236}">
                  <a16:creationId xmlns:a16="http://schemas.microsoft.com/office/drawing/2014/main" id="{FA838A67-61FC-4FDB-9BAE-82458838A1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68" cy="1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979" name="Text Box 9">
            <a:extLst>
              <a:ext uri="{FF2B5EF4-FFF2-40B4-BE49-F238E27FC236}">
                <a16:creationId xmlns:a16="http://schemas.microsoft.com/office/drawing/2014/main" id="{2A35980A-9E8E-4D22-B715-7266AE9C4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025" y="201613"/>
            <a:ext cx="3917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rgbClr val="FF0000"/>
                </a:solidFill>
              </a:rPr>
              <a:t>Hyperplastic polyp</a:t>
            </a:r>
            <a:endParaRPr lang="en-US" altLang="en-US" sz="3600">
              <a:solidFill>
                <a:srgbClr val="FF0000"/>
              </a:solidFill>
            </a:endParaRPr>
          </a:p>
        </p:txBody>
      </p:sp>
      <p:sp>
        <p:nvSpPr>
          <p:cNvPr id="126980" name="Rectangle 11">
            <a:extLst>
              <a:ext uri="{FF2B5EF4-FFF2-40B4-BE49-F238E27FC236}">
                <a16:creationId xmlns:a16="http://schemas.microsoft.com/office/drawing/2014/main" id="{623CFF87-DCC4-4BFF-9E00-76C4EBA7F4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4550" y="5056188"/>
            <a:ext cx="7453313" cy="16557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en-US" sz="2800"/>
              <a:t>Usually &lt; 5mm diameter.</a:t>
            </a:r>
          </a:p>
          <a:p>
            <a:pPr eaLnBrk="1" hangingPunct="1">
              <a:lnSpc>
                <a:spcPct val="80000"/>
              </a:lnSpc>
            </a:pPr>
            <a:endParaRPr lang="en-GB" altLang="en-US" sz="900"/>
          </a:p>
          <a:p>
            <a:pPr eaLnBrk="1" hangingPunct="1">
              <a:lnSpc>
                <a:spcPct val="80000"/>
              </a:lnSpc>
            </a:pPr>
            <a:r>
              <a:rPr lang="en-GB" altLang="en-US" sz="2800"/>
              <a:t>Usually left-sided (sigmoid + rectum).</a:t>
            </a:r>
          </a:p>
          <a:p>
            <a:pPr eaLnBrk="1" hangingPunct="1">
              <a:lnSpc>
                <a:spcPct val="80000"/>
              </a:lnSpc>
            </a:pPr>
            <a:endParaRPr lang="en-GB" altLang="en-US" sz="900"/>
          </a:p>
          <a:p>
            <a:pPr eaLnBrk="1" hangingPunct="1">
              <a:lnSpc>
                <a:spcPct val="80000"/>
              </a:lnSpc>
            </a:pPr>
            <a:r>
              <a:rPr lang="en-GB" altLang="en-US" sz="2800"/>
              <a:t>Usually middle to old age ( mean 62 years)</a:t>
            </a:r>
            <a:endParaRPr lang="en-US" altLang="en-US" sz="28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4">
            <a:extLst>
              <a:ext uri="{FF2B5EF4-FFF2-40B4-BE49-F238E27FC236}">
                <a16:creationId xmlns:a16="http://schemas.microsoft.com/office/drawing/2014/main" id="{AD22D64F-6099-4C0F-BD01-367610D9D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0038" y="6667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128003" name="Text Box 9">
            <a:extLst>
              <a:ext uri="{FF2B5EF4-FFF2-40B4-BE49-F238E27FC236}">
                <a16:creationId xmlns:a16="http://schemas.microsoft.com/office/drawing/2014/main" id="{1469C3D6-4690-4AC2-AA87-767990519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333375"/>
            <a:ext cx="4914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rgbClr val="FF0000"/>
                </a:solidFill>
              </a:rPr>
              <a:t>Sessile serrated lesion</a:t>
            </a:r>
            <a:endParaRPr lang="en-US" altLang="en-US" sz="3600">
              <a:solidFill>
                <a:srgbClr val="FF0000"/>
              </a:solidFill>
            </a:endParaRPr>
          </a:p>
        </p:txBody>
      </p:sp>
      <p:pic>
        <p:nvPicPr>
          <p:cNvPr id="128004" name="Picture 8" descr="ssa mp">
            <a:extLst>
              <a:ext uri="{FF2B5EF4-FFF2-40B4-BE49-F238E27FC236}">
                <a16:creationId xmlns:a16="http://schemas.microsoft.com/office/drawing/2014/main" id="{2D3BC396-10B5-4F16-AF3A-75068C2BD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268413"/>
            <a:ext cx="68421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5" name="Rectangle 10">
            <a:extLst>
              <a:ext uri="{FF2B5EF4-FFF2-40B4-BE49-F238E27FC236}">
                <a16:creationId xmlns:a16="http://schemas.microsoft.com/office/drawing/2014/main" id="{2A998938-88D3-4C77-A685-79B2C0C3680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938338" y="4868863"/>
            <a:ext cx="5267325" cy="1689100"/>
          </a:xfrm>
        </p:spPr>
        <p:txBody>
          <a:bodyPr/>
          <a:lstStyle/>
          <a:p>
            <a:endParaRPr lang="en-GB" altLang="en-US" sz="800"/>
          </a:p>
          <a:p>
            <a:r>
              <a:rPr lang="en-GB" altLang="en-US"/>
              <a:t>Usually right-sided</a:t>
            </a:r>
          </a:p>
          <a:p>
            <a:r>
              <a:rPr lang="en-GB" altLang="en-US"/>
              <a:t>Large (typically &gt; 10mm)</a:t>
            </a:r>
            <a:endParaRPr lang="en-US" alt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9">
            <a:extLst>
              <a:ext uri="{FF2B5EF4-FFF2-40B4-BE49-F238E27FC236}">
                <a16:creationId xmlns:a16="http://schemas.microsoft.com/office/drawing/2014/main" id="{97D76B6F-8AE5-4A89-A24C-B0F9F02FF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201613"/>
            <a:ext cx="482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rgbClr val="FF0000"/>
                </a:solidFill>
              </a:rPr>
              <a:t>Sessile serrated lesion</a:t>
            </a:r>
            <a:endParaRPr lang="en-US" altLang="en-US" sz="3600">
              <a:solidFill>
                <a:srgbClr val="FF0000"/>
              </a:solidFill>
            </a:endParaRPr>
          </a:p>
        </p:txBody>
      </p:sp>
      <p:grpSp>
        <p:nvGrpSpPr>
          <p:cNvPr id="129027" name="Group 9">
            <a:extLst>
              <a:ext uri="{FF2B5EF4-FFF2-40B4-BE49-F238E27FC236}">
                <a16:creationId xmlns:a16="http://schemas.microsoft.com/office/drawing/2014/main" id="{52732E91-0EA0-434A-B42A-A6BF6C531200}"/>
              </a:ext>
            </a:extLst>
          </p:cNvPr>
          <p:cNvGrpSpPr>
            <a:grpSpLocks/>
          </p:cNvGrpSpPr>
          <p:nvPr/>
        </p:nvGrpSpPr>
        <p:grpSpPr bwMode="auto">
          <a:xfrm>
            <a:off x="703263" y="1052513"/>
            <a:ext cx="7737475" cy="5491162"/>
            <a:chOff x="295" y="663"/>
            <a:chExt cx="4874" cy="3459"/>
          </a:xfrm>
        </p:grpSpPr>
        <p:pic>
          <p:nvPicPr>
            <p:cNvPr id="129028" name="Picture 4">
              <a:extLst>
                <a:ext uri="{FF2B5EF4-FFF2-40B4-BE49-F238E27FC236}">
                  <a16:creationId xmlns:a16="http://schemas.microsoft.com/office/drawing/2014/main" id="{8C714688-2BCC-41C2-8545-A500391E9E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663"/>
              <a:ext cx="2782" cy="345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9029" name="Picture 2" descr="P3240490">
              <a:extLst>
                <a:ext uri="{FF2B5EF4-FFF2-40B4-BE49-F238E27FC236}">
                  <a16:creationId xmlns:a16="http://schemas.microsoft.com/office/drawing/2014/main" id="{D5690FEC-08A8-46DC-B6D1-21B3D67DAC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4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663"/>
              <a:ext cx="2017" cy="34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>
            <a:extLst>
              <a:ext uri="{FF2B5EF4-FFF2-40B4-BE49-F238E27FC236}">
                <a16:creationId xmlns:a16="http://schemas.microsoft.com/office/drawing/2014/main" id="{4A89D4E3-9014-482A-AC74-69700BA42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6863" y="152400"/>
            <a:ext cx="3470275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rgbClr val="FF0000"/>
                </a:solidFill>
              </a:rPr>
              <a:t>Intestinal crypt</a:t>
            </a:r>
            <a:endParaRPr lang="en-US" altLang="en-US" sz="4000">
              <a:solidFill>
                <a:srgbClr val="FF0000"/>
              </a:solidFill>
            </a:endParaRPr>
          </a:p>
        </p:txBody>
      </p:sp>
      <p:grpSp>
        <p:nvGrpSpPr>
          <p:cNvPr id="56323" name="Group 12">
            <a:extLst>
              <a:ext uri="{FF2B5EF4-FFF2-40B4-BE49-F238E27FC236}">
                <a16:creationId xmlns:a16="http://schemas.microsoft.com/office/drawing/2014/main" id="{3991C460-8C5F-4044-8620-5A4F23C0E12D}"/>
              </a:ext>
            </a:extLst>
          </p:cNvPr>
          <p:cNvGrpSpPr>
            <a:grpSpLocks/>
          </p:cNvGrpSpPr>
          <p:nvPr/>
        </p:nvGrpSpPr>
        <p:grpSpPr bwMode="auto">
          <a:xfrm>
            <a:off x="608013" y="1143000"/>
            <a:ext cx="7927975" cy="4968875"/>
            <a:chOff x="387" y="864"/>
            <a:chExt cx="4994" cy="3130"/>
          </a:xfrm>
        </p:grpSpPr>
        <p:pic>
          <p:nvPicPr>
            <p:cNvPr id="56325" name="Picture 7" descr="P5100002">
              <a:extLst>
                <a:ext uri="{FF2B5EF4-FFF2-40B4-BE49-F238E27FC236}">
                  <a16:creationId xmlns:a16="http://schemas.microsoft.com/office/drawing/2014/main" id="{4BCD97D5-4632-4478-9757-48AE5F14F9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864"/>
              <a:ext cx="2501" cy="3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26" name="Picture 11" descr="P5100004">
              <a:extLst>
                <a:ext uri="{FF2B5EF4-FFF2-40B4-BE49-F238E27FC236}">
                  <a16:creationId xmlns:a16="http://schemas.microsoft.com/office/drawing/2014/main" id="{0CDF42E1-89FC-4D89-AE81-9D2DCEAAF2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" y="864"/>
              <a:ext cx="2493" cy="3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4" name="Text Box 13">
            <a:extLst>
              <a:ext uri="{FF2B5EF4-FFF2-40B4-BE49-F238E27FC236}">
                <a16:creationId xmlns:a16="http://schemas.microsoft.com/office/drawing/2014/main" id="{883EA3E4-3F22-4A5B-A5E9-6904B57D2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7663" y="6248400"/>
            <a:ext cx="5907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/>
              <a:t>Large intestine		                   Small intestine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F20A733B-AA10-4752-9C26-4BE3EE91D4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4063" y="260350"/>
            <a:ext cx="5095875" cy="1033463"/>
          </a:xfrm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alt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Sessile serrated lesion</a:t>
            </a:r>
            <a:endParaRPr lang="en-US" alt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4964B928-E340-4285-9385-EED886C49C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2175" y="1773238"/>
            <a:ext cx="7359650" cy="4500562"/>
          </a:xfrm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endParaRPr lang="en-GB" altLang="en-US" sz="900">
              <a:solidFill>
                <a:schemeClr val="bg2"/>
              </a:solidFill>
            </a:endParaRPr>
          </a:p>
          <a:p>
            <a:r>
              <a:rPr lang="en-GB" altLang="en-US"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of developing high grade dysplasia and carcinoma within the polyp.</a:t>
            </a:r>
          </a:p>
          <a:p>
            <a:pPr lvl="1">
              <a:buFontTx/>
              <a:buNone/>
            </a:pPr>
            <a:r>
              <a:rPr lang="en-GB" alt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 should be removed where possible.</a:t>
            </a:r>
          </a:p>
          <a:p>
            <a:endParaRPr lang="en-GB" altLang="en-US" sz="8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Sessile serrated polyps/adenomas are said to be associated with synchronous advanced colorectal neoplasia.</a:t>
            </a:r>
          </a:p>
          <a:p>
            <a:endParaRPr lang="en-GB" altLang="en-US" sz="8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Sessile serrated polyps/adenomas raise the possibility of hyperplastic polyposis.</a:t>
            </a:r>
            <a:endParaRPr lang="en-US" altLang="en-US" sz="28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B1783E03-93CE-4A77-A5E0-8AF320A13E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3100" y="0"/>
            <a:ext cx="5257800" cy="944563"/>
          </a:xfrm>
        </p:spPr>
        <p:txBody>
          <a:bodyPr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Adenomatous polyps</a:t>
            </a:r>
          </a:p>
        </p:txBody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FD057868-4E19-4A6F-A17A-6FA697BE19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7989888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/>
              <a:t>3 main types: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/>
              <a:t>Tubular, tubulovillous + villous (75% cut off).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/>
              <a:t>Graded: mild/moderate/severe or low/high grade dysplasia.</a:t>
            </a:r>
          </a:p>
          <a:p>
            <a:pPr eaLnBrk="1" hangingPunct="1">
              <a:lnSpc>
                <a:spcPct val="90000"/>
              </a:lnSpc>
            </a:pPr>
            <a:endParaRPr lang="en-GB" altLang="en-US"/>
          </a:p>
          <a:p>
            <a:pPr eaLnBrk="1" hangingPunct="1">
              <a:lnSpc>
                <a:spcPct val="90000"/>
              </a:lnSpc>
            </a:pPr>
            <a:endParaRPr lang="en-GB" altLang="en-US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/>
          </a:p>
        </p:txBody>
      </p:sp>
      <p:sp>
        <p:nvSpPr>
          <p:cNvPr id="131076" name="Text Box 4">
            <a:extLst>
              <a:ext uri="{FF2B5EF4-FFF2-40B4-BE49-F238E27FC236}">
                <a16:creationId xmlns:a16="http://schemas.microsoft.com/office/drawing/2014/main" id="{C56BA458-CDC7-4302-A88D-8AFEC3FC7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476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grpSp>
        <p:nvGrpSpPr>
          <p:cNvPr id="131077" name="Group 5">
            <a:extLst>
              <a:ext uri="{FF2B5EF4-FFF2-40B4-BE49-F238E27FC236}">
                <a16:creationId xmlns:a16="http://schemas.microsoft.com/office/drawing/2014/main" id="{50FD9D38-282F-449E-93ED-37B2C0AB5D72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1125538"/>
            <a:ext cx="8459787" cy="3455987"/>
            <a:chOff x="0" y="527"/>
            <a:chExt cx="5556" cy="2268"/>
          </a:xfrm>
        </p:grpSpPr>
        <p:pic>
          <p:nvPicPr>
            <p:cNvPr id="131078" name="Picture 6" descr="polyp mp">
              <a:extLst>
                <a:ext uri="{FF2B5EF4-FFF2-40B4-BE49-F238E27FC236}">
                  <a16:creationId xmlns:a16="http://schemas.microsoft.com/office/drawing/2014/main" id="{FED15B1E-85E2-493E-B5E2-1BBFDC6231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527"/>
              <a:ext cx="1950" cy="22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079" name="Picture 7" descr="P5150005">
              <a:extLst>
                <a:ext uri="{FF2B5EF4-FFF2-40B4-BE49-F238E27FC236}">
                  <a16:creationId xmlns:a16="http://schemas.microsoft.com/office/drawing/2014/main" id="{CBE24334-604E-4EC9-A5A3-EB7D60D9DD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527"/>
              <a:ext cx="1812" cy="22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080" name="Picture 8" descr="P5150004">
              <a:extLst>
                <a:ext uri="{FF2B5EF4-FFF2-40B4-BE49-F238E27FC236}">
                  <a16:creationId xmlns:a16="http://schemas.microsoft.com/office/drawing/2014/main" id="{8AC44506-CB44-443C-897E-B3BCB6763E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"/>
              <a:ext cx="1812" cy="22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4EBB8EDE-9B28-4892-BF8C-3E6BE2C864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Hamartomatous polyps</a:t>
            </a:r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8666B99A-E956-4C87-B23D-98A502BE6E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2667000"/>
            <a:ext cx="4724400" cy="21336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endParaRPr lang="en-GB" altLang="en-US" sz="900"/>
          </a:p>
          <a:p>
            <a:pPr eaLnBrk="1" hangingPunct="1"/>
            <a:r>
              <a:rPr lang="en-GB" altLang="en-US"/>
              <a:t>Juvenile polyp</a:t>
            </a:r>
          </a:p>
          <a:p>
            <a:pPr eaLnBrk="1" hangingPunct="1"/>
            <a:endParaRPr lang="en-GB" altLang="en-US" sz="1800"/>
          </a:p>
          <a:p>
            <a:pPr eaLnBrk="1" hangingPunct="1"/>
            <a:r>
              <a:rPr lang="en-GB" altLang="en-US"/>
              <a:t>Peutz-Jegher’s polyp</a:t>
            </a:r>
          </a:p>
        </p:txBody>
      </p:sp>
      <p:sp>
        <p:nvSpPr>
          <p:cNvPr id="132100" name="Text Box 7">
            <a:extLst>
              <a:ext uri="{FF2B5EF4-FFF2-40B4-BE49-F238E27FC236}">
                <a16:creationId xmlns:a16="http://schemas.microsoft.com/office/drawing/2014/main" id="{947DA9BE-BAF6-4C71-A659-24629ACBC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476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8">
            <a:extLst>
              <a:ext uri="{FF2B5EF4-FFF2-40B4-BE49-F238E27FC236}">
                <a16:creationId xmlns:a16="http://schemas.microsoft.com/office/drawing/2014/main" id="{40B8F374-F31A-41D2-A1B4-E50C9BA03C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3429000" cy="457200"/>
          </a:xfrm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rgbClr val="FF0000"/>
                </a:solidFill>
              </a:rPr>
              <a:t>Juvenile polyp</a:t>
            </a:r>
          </a:p>
        </p:txBody>
      </p:sp>
      <p:sp>
        <p:nvSpPr>
          <p:cNvPr id="133123" name="Rectangle 9">
            <a:extLst>
              <a:ext uri="{FF2B5EF4-FFF2-40B4-BE49-F238E27FC236}">
                <a16:creationId xmlns:a16="http://schemas.microsoft.com/office/drawing/2014/main" id="{8A63C39E-9E6D-40E8-96CE-46CC24B9DC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3505200" cy="182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2400"/>
              <a:t>Look very similar to inflammatory polyps.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400"/>
              <a:t>If multiple in young patient - ? Juvenile polyposis.</a:t>
            </a:r>
          </a:p>
        </p:txBody>
      </p:sp>
      <p:pic>
        <p:nvPicPr>
          <p:cNvPr id="133124" name="Picture 2" descr="Image result for juvenile polyp histology">
            <a:extLst>
              <a:ext uri="{FF2B5EF4-FFF2-40B4-BE49-F238E27FC236}">
                <a16:creationId xmlns:a16="http://schemas.microsoft.com/office/drawing/2014/main" id="{C27EBC2B-0907-47CC-85E3-D848FCFCC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" b="6146"/>
          <a:stretch>
            <a:fillRect/>
          </a:stretch>
        </p:blipFill>
        <p:spPr bwMode="auto">
          <a:xfrm>
            <a:off x="4572000" y="3573463"/>
            <a:ext cx="3671888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5" name="Picture 9" descr="Image result for juvenile polyp endoscopy">
            <a:extLst>
              <a:ext uri="{FF2B5EF4-FFF2-40B4-BE49-F238E27FC236}">
                <a16:creationId xmlns:a16="http://schemas.microsoft.com/office/drawing/2014/main" id="{11614B9D-175A-433E-8AA0-035D48643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t="4256" r="3432" b="4306"/>
          <a:stretch>
            <a:fillRect/>
          </a:stretch>
        </p:blipFill>
        <p:spPr bwMode="auto">
          <a:xfrm>
            <a:off x="4572000" y="404813"/>
            <a:ext cx="3686175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185DFA95-CEA0-4564-8272-6F12A2FBEB4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39975" y="260350"/>
            <a:ext cx="3875088" cy="649288"/>
          </a:xfrm>
        </p:spPr>
        <p:txBody>
          <a:bodyPr/>
          <a:lstStyle/>
          <a:p>
            <a:r>
              <a:rPr lang="en-GB" altLang="en-US" sz="3600">
                <a:solidFill>
                  <a:srgbClr val="FF0000"/>
                </a:solidFill>
              </a:rPr>
              <a:t>Juvenile polyposis</a:t>
            </a:r>
            <a:endParaRPr lang="en-US" altLang="en-US" sz="3600">
              <a:solidFill>
                <a:srgbClr val="FF0000"/>
              </a:solidFill>
            </a:endParaRPr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30B40928-80D0-4D77-A271-E421CD94002D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374775"/>
            <a:ext cx="5619750" cy="4608513"/>
          </a:xfrm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GB" altLang="en-US" sz="100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>
                <a:solidFill>
                  <a:schemeClr val="bg2"/>
                </a:solidFill>
              </a:rPr>
              <a:t> </a:t>
            </a:r>
            <a:r>
              <a:rPr lang="en-GB" alt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 criteria: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altLang="en-US" sz="12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 &gt; 3-5 Juvenile polyps in   colorectum.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    or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● Juvenile polyps throughout GI tract.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    or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● Juvenile polyp + family history.</a:t>
            </a:r>
            <a:endParaRPr lang="en-US" altLang="en-US" sz="28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4148" name="Picture 9" descr="Image result for juvenile polyp endoscopy">
            <a:extLst>
              <a:ext uri="{FF2B5EF4-FFF2-40B4-BE49-F238E27FC236}">
                <a16:creationId xmlns:a16="http://schemas.microsoft.com/office/drawing/2014/main" id="{3D053C78-C3E8-484A-A091-7B9A20199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t="4256" r="3432" b="4306"/>
          <a:stretch>
            <a:fillRect/>
          </a:stretch>
        </p:blipFill>
        <p:spPr bwMode="auto">
          <a:xfrm>
            <a:off x="5867400" y="793750"/>
            <a:ext cx="3203575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9" name="Picture 2" descr="Image result for juvenile polyp histology">
            <a:extLst>
              <a:ext uri="{FF2B5EF4-FFF2-40B4-BE49-F238E27FC236}">
                <a16:creationId xmlns:a16="http://schemas.microsoft.com/office/drawing/2014/main" id="{CFDDFDE7-2512-4251-8D84-02B3E4A20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" b="6146"/>
          <a:stretch>
            <a:fillRect/>
          </a:stretch>
        </p:blipFill>
        <p:spPr bwMode="auto">
          <a:xfrm>
            <a:off x="5867400" y="3573463"/>
            <a:ext cx="3168650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0627FB20-991B-4FE5-ABD0-1E02F606C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200" y="188913"/>
            <a:ext cx="6959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Juvenile Polyposis Syndrome (JPS)</a:t>
            </a:r>
            <a:endParaRPr lang="en-GB" alt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C5BEE06B-CEE0-4C62-90DC-FAF16F3C9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050" y="1447800"/>
            <a:ext cx="7640638" cy="49339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Autosomal dominant.</a:t>
            </a:r>
          </a:p>
          <a:p>
            <a:pPr eaLnBrk="1" hangingPunct="1"/>
            <a:endParaRPr lang="en-GB" altLang="en-US" sz="7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Hamartomatous polyps of the GI tract.</a:t>
            </a:r>
          </a:p>
          <a:p>
            <a:pPr eaLnBrk="1" hangingPunct="1"/>
            <a:endParaRPr lang="en-GB" altLang="en-US" sz="7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Colorectal, gastric, duodenal and pancreatic carcinomas</a:t>
            </a:r>
          </a:p>
          <a:p>
            <a:pPr eaLnBrk="1" hangingPunct="1"/>
            <a:endParaRPr lang="en-GB" altLang="en-US" sz="7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70% lifetime risk CRC</a:t>
            </a:r>
          </a:p>
          <a:p>
            <a:pPr eaLnBrk="1" hangingPunct="1"/>
            <a:endParaRPr lang="en-GB" altLang="en-US" sz="7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age diagnosis CRC 42 years</a:t>
            </a:r>
          </a:p>
          <a:p>
            <a:pPr eaLnBrk="1" hangingPunct="1"/>
            <a:endParaRPr lang="en-GB" altLang="en-US" sz="7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SMAD4 – ≈ 20%  (TGF</a:t>
            </a:r>
            <a:r>
              <a:rPr lang="el-GR" alt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 </a:t>
            </a:r>
            <a:r>
              <a:rPr lang="en-GB" alt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signalling) </a:t>
            </a:r>
          </a:p>
          <a:p>
            <a:pPr eaLnBrk="1" hangingPunct="1"/>
            <a:r>
              <a:rPr lang="en-GB" alt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BMPR1A – ≈ 20% (TGF</a:t>
            </a:r>
            <a:r>
              <a:rPr lang="el-GR" alt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 </a:t>
            </a:r>
            <a:r>
              <a:rPr lang="en-GB" alt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signalling) </a:t>
            </a:r>
          </a:p>
          <a:p>
            <a:pPr eaLnBrk="1" hangingPunct="1">
              <a:buFontTx/>
              <a:buNone/>
            </a:pPr>
            <a:endParaRPr lang="en-GB" altLang="en-US"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4" name="Group 9">
            <a:extLst>
              <a:ext uri="{FF2B5EF4-FFF2-40B4-BE49-F238E27FC236}">
                <a16:creationId xmlns:a16="http://schemas.microsoft.com/office/drawing/2014/main" id="{78BDDAEC-488B-423C-9205-5E6ABF2D5C74}"/>
              </a:ext>
            </a:extLst>
          </p:cNvPr>
          <p:cNvGrpSpPr>
            <a:grpSpLocks/>
          </p:cNvGrpSpPr>
          <p:nvPr/>
        </p:nvGrpSpPr>
        <p:grpSpPr bwMode="auto">
          <a:xfrm>
            <a:off x="461963" y="84138"/>
            <a:ext cx="8220075" cy="6697662"/>
            <a:chOff x="0" y="0"/>
            <a:chExt cx="5178" cy="4219"/>
          </a:xfrm>
        </p:grpSpPr>
        <p:grpSp>
          <p:nvGrpSpPr>
            <p:cNvPr id="136196" name="Group 5">
              <a:extLst>
                <a:ext uri="{FF2B5EF4-FFF2-40B4-BE49-F238E27FC236}">
                  <a16:creationId xmlns:a16="http://schemas.microsoft.com/office/drawing/2014/main" id="{47A2E9F0-49E6-43D1-B00C-020FAB13F8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171" cy="2449"/>
              <a:chOff x="0" y="0"/>
              <a:chExt cx="5760" cy="2832"/>
            </a:xfrm>
          </p:grpSpPr>
          <p:pic>
            <p:nvPicPr>
              <p:cNvPr id="136199" name="Picture 4">
                <a:extLst>
                  <a:ext uri="{FF2B5EF4-FFF2-40B4-BE49-F238E27FC236}">
                    <a16:creationId xmlns:a16="http://schemas.microsoft.com/office/drawing/2014/main" id="{4590885D-677D-4EE3-9A24-88BE164DBB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832" cy="283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</p:pic>
          <p:pic>
            <p:nvPicPr>
              <p:cNvPr id="136200" name="Picture 5">
                <a:extLst>
                  <a:ext uri="{FF2B5EF4-FFF2-40B4-BE49-F238E27FC236}">
                    <a16:creationId xmlns:a16="http://schemas.microsoft.com/office/drawing/2014/main" id="{F9395288-88A4-4EDB-AF40-6F690B2E16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4" y="0"/>
                <a:ext cx="2996" cy="2831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</p:pic>
        </p:grpSp>
        <p:pic>
          <p:nvPicPr>
            <p:cNvPr id="136197" name="Picture 4">
              <a:extLst>
                <a:ext uri="{FF2B5EF4-FFF2-40B4-BE49-F238E27FC236}">
                  <a16:creationId xmlns:a16="http://schemas.microsoft.com/office/drawing/2014/main" id="{134028F6-94D3-4C47-8016-8EDC2ABB8C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15"/>
              <a:ext cx="2474" cy="180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pic>
          <p:nvPicPr>
            <p:cNvPr id="136198" name="Picture 4" descr="pj2">
              <a:extLst>
                <a:ext uri="{FF2B5EF4-FFF2-40B4-BE49-F238E27FC236}">
                  <a16:creationId xmlns:a16="http://schemas.microsoft.com/office/drawing/2014/main" id="{DA31FB3E-1891-4DF0-B397-C1946C05C3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" y="2415"/>
              <a:ext cx="2703" cy="180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</p:grpSp>
      <p:sp>
        <p:nvSpPr>
          <p:cNvPr id="136195" name="Text Box 10">
            <a:extLst>
              <a:ext uri="{FF2B5EF4-FFF2-40B4-BE49-F238E27FC236}">
                <a16:creationId xmlns:a16="http://schemas.microsoft.com/office/drawing/2014/main" id="{566DC34D-DBB7-4B3F-AC9D-23B030D87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3213100"/>
            <a:ext cx="3195638" cy="466725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</a:rPr>
              <a:t>Peutz-Jegher’s polyps</a:t>
            </a: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18" name="Group 11">
            <a:extLst>
              <a:ext uri="{FF2B5EF4-FFF2-40B4-BE49-F238E27FC236}">
                <a16:creationId xmlns:a16="http://schemas.microsoft.com/office/drawing/2014/main" id="{4046FA18-44DC-49F0-9672-F307B0CC5726}"/>
              </a:ext>
            </a:extLst>
          </p:cNvPr>
          <p:cNvGrpSpPr>
            <a:grpSpLocks/>
          </p:cNvGrpSpPr>
          <p:nvPr/>
        </p:nvGrpSpPr>
        <p:grpSpPr bwMode="auto">
          <a:xfrm>
            <a:off x="954088" y="158750"/>
            <a:ext cx="7612062" cy="6510338"/>
            <a:chOff x="1344" y="528"/>
            <a:chExt cx="3834" cy="3645"/>
          </a:xfrm>
        </p:grpSpPr>
        <p:pic>
          <p:nvPicPr>
            <p:cNvPr id="137221" name="Picture 6" descr="PJ3">
              <a:extLst>
                <a:ext uri="{FF2B5EF4-FFF2-40B4-BE49-F238E27FC236}">
                  <a16:creationId xmlns:a16="http://schemas.microsoft.com/office/drawing/2014/main" id="{49608360-74BA-4E5D-BEE4-4AE3D6C2B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12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528"/>
              <a:ext cx="1912" cy="192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7222" name="Group 10">
              <a:extLst>
                <a:ext uri="{FF2B5EF4-FFF2-40B4-BE49-F238E27FC236}">
                  <a16:creationId xmlns:a16="http://schemas.microsoft.com/office/drawing/2014/main" id="{B048A672-84B7-4F2B-A48E-3BF9EEDF17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2448"/>
              <a:ext cx="3834" cy="1725"/>
              <a:chOff x="1344" y="2448"/>
              <a:chExt cx="3834" cy="1725"/>
            </a:xfrm>
          </p:grpSpPr>
          <p:pic>
            <p:nvPicPr>
              <p:cNvPr id="137223" name="Picture 4" descr="PJ1">
                <a:extLst>
                  <a:ext uri="{FF2B5EF4-FFF2-40B4-BE49-F238E27FC236}">
                    <a16:creationId xmlns:a16="http://schemas.microsoft.com/office/drawing/2014/main" id="{49E7D673-699D-4C55-8695-D9FBDADE30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lum bright="6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" y="2448"/>
                <a:ext cx="1920" cy="1724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224" name="Picture 7" descr="3_132a">
                <a:extLst>
                  <a:ext uri="{FF2B5EF4-FFF2-40B4-BE49-F238E27FC236}">
                    <a16:creationId xmlns:a16="http://schemas.microsoft.com/office/drawing/2014/main" id="{1D41FCC3-21AB-4859-8558-D4B5A222C1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4" y="2448"/>
                <a:ext cx="1914" cy="1725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37219" name="Rectangle 8">
            <a:extLst>
              <a:ext uri="{FF2B5EF4-FFF2-40B4-BE49-F238E27FC236}">
                <a16:creationId xmlns:a16="http://schemas.microsoft.com/office/drawing/2014/main" id="{C0F5F82E-E976-4318-94FD-5CC8921D15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4114800" cy="868363"/>
          </a:xfrm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rgbClr val="FF0000"/>
                </a:solidFill>
              </a:rPr>
              <a:t>Peutz-Jegher’s polyp</a:t>
            </a:r>
          </a:p>
        </p:txBody>
      </p:sp>
      <p:sp>
        <p:nvSpPr>
          <p:cNvPr id="137220" name="Rectangle 9">
            <a:extLst>
              <a:ext uri="{FF2B5EF4-FFF2-40B4-BE49-F238E27FC236}">
                <a16:creationId xmlns:a16="http://schemas.microsoft.com/office/drawing/2014/main" id="{09C2FF30-D415-43F2-AE33-C60AC2FE20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505200" cy="1828800"/>
          </a:xfrm>
        </p:spPr>
        <p:txBody>
          <a:bodyPr/>
          <a:lstStyle/>
          <a:p>
            <a:pPr eaLnBrk="1" hangingPunct="1"/>
            <a:r>
              <a:rPr lang="en-GB" altLang="en-US"/>
              <a:t>Arborising architecture.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57CEC7E5-C27E-499D-A7C9-8002B4D7D36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25750" y="188913"/>
            <a:ext cx="3492500" cy="1008062"/>
          </a:xfrm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alt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Peutz-Jeghers syndrome</a:t>
            </a:r>
            <a:endParaRPr lang="en-US" alt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243" name="Rectangle 6">
            <a:extLst>
              <a:ext uri="{FF2B5EF4-FFF2-40B4-BE49-F238E27FC236}">
                <a16:creationId xmlns:a16="http://schemas.microsoft.com/office/drawing/2014/main" id="{11CC903F-91DA-4A4E-B025-B88D6BCAB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13" y="1628775"/>
            <a:ext cx="5838825" cy="47355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</a:pPr>
            <a:endParaRPr lang="en-GB" altLang="en-US" sz="80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GB" alt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Autosomal dominant inheritance.</a:t>
            </a:r>
          </a:p>
          <a:p>
            <a:pPr>
              <a:lnSpc>
                <a:spcPct val="90000"/>
              </a:lnSpc>
            </a:pPr>
            <a:r>
              <a:rPr lang="en-GB" alt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 LKB1 (</a:t>
            </a: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p53-mediated apoptosis).</a:t>
            </a:r>
            <a:endParaRPr lang="en-GB" altLang="en-US" sz="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alt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39% lifetime risk CRC.</a:t>
            </a:r>
          </a:p>
          <a:p>
            <a:pPr>
              <a:lnSpc>
                <a:spcPct val="90000"/>
              </a:lnSpc>
            </a:pPr>
            <a:r>
              <a:rPr lang="en-GB" alt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93% risk of developing malignancy by age 65.</a:t>
            </a:r>
          </a:p>
          <a:p>
            <a:pPr>
              <a:lnSpc>
                <a:spcPct val="90000"/>
              </a:lnSpc>
            </a:pPr>
            <a:endParaRPr lang="en-GB" altLang="en-US" sz="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GB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Carcinomas of colorectum, pancreas, stomach, small intestine, oesophagus.</a:t>
            </a:r>
          </a:p>
          <a:p>
            <a:pPr lvl="1">
              <a:lnSpc>
                <a:spcPct val="90000"/>
              </a:lnSpc>
            </a:pPr>
            <a:endParaRPr lang="en-GB" altLang="en-US" sz="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GB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Breast, ovary, endometrium and lung cancers.</a:t>
            </a:r>
          </a:p>
          <a:p>
            <a:pPr lvl="1">
              <a:lnSpc>
                <a:spcPct val="90000"/>
              </a:lnSpc>
            </a:pPr>
            <a:endParaRPr lang="en-GB" altLang="en-US" sz="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GB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Melanoma and sex cord tumours. </a:t>
            </a:r>
          </a:p>
        </p:txBody>
      </p:sp>
      <p:pic>
        <p:nvPicPr>
          <p:cNvPr id="138244" name="Picture 4" descr="3_132a">
            <a:extLst>
              <a:ext uri="{FF2B5EF4-FFF2-40B4-BE49-F238E27FC236}">
                <a16:creationId xmlns:a16="http://schemas.microsoft.com/office/drawing/2014/main" id="{CACC045E-73A3-406E-A007-32367F693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3935413"/>
            <a:ext cx="3238500" cy="24241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5" name="Picture 5">
            <a:extLst>
              <a:ext uri="{FF2B5EF4-FFF2-40B4-BE49-F238E27FC236}">
                <a16:creationId xmlns:a16="http://schemas.microsoft.com/office/drawing/2014/main" id="{389CCA8B-2E6D-4F95-9992-D3D6AD0579F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1633538"/>
            <a:ext cx="3238500" cy="23241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27170F0C-F8AF-4D39-B674-6B027FCB1F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781300"/>
            <a:ext cx="8229600" cy="1143000"/>
          </a:xfrm>
        </p:spPr>
        <p:txBody>
          <a:bodyPr/>
          <a:lstStyle/>
          <a:p>
            <a:pPr eaLnBrk="1" hangingPunct="1"/>
            <a:br>
              <a:rPr lang="en-GB" altLang="en-US" sz="4000" b="1"/>
            </a:br>
            <a:r>
              <a:rPr lang="en-GB" altLang="en-US" sz="4000">
                <a:solidFill>
                  <a:srgbClr val="FF0000"/>
                </a:solidFill>
              </a:rPr>
              <a:t>Adenocarcinoma</a:t>
            </a:r>
            <a:br>
              <a:rPr lang="en-GB" altLang="en-US" sz="4000" b="1"/>
            </a:br>
            <a:br>
              <a:rPr lang="en-GB" altLang="en-US" sz="1400" b="1"/>
            </a:br>
            <a:endParaRPr lang="en-US" altLang="en-US" sz="1400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2" descr="21">
            <a:extLst>
              <a:ext uri="{FF2B5EF4-FFF2-40B4-BE49-F238E27FC236}">
                <a16:creationId xmlns:a16="http://schemas.microsoft.com/office/drawing/2014/main" id="{943B0213-A32A-4012-AFA0-F2E9262FD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140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2">
            <a:extLst>
              <a:ext uri="{FF2B5EF4-FFF2-40B4-BE49-F238E27FC236}">
                <a16:creationId xmlns:a16="http://schemas.microsoft.com/office/drawing/2014/main" id="{C9CDBFD2-73D4-4C97-950E-D38898CFA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7451725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rgbClr val="FF0000"/>
                </a:solidFill>
              </a:rPr>
              <a:t>Crypt cell types – small intestine</a:t>
            </a:r>
            <a:endParaRPr lang="en-US" altLang="en-US" sz="4000">
              <a:solidFill>
                <a:srgbClr val="FF0000"/>
              </a:solidFill>
            </a:endParaRPr>
          </a:p>
        </p:txBody>
      </p:sp>
      <p:sp>
        <p:nvSpPr>
          <p:cNvPr id="57348" name="Rectangle 14">
            <a:extLst>
              <a:ext uri="{FF2B5EF4-FFF2-40B4-BE49-F238E27FC236}">
                <a16:creationId xmlns:a16="http://schemas.microsoft.com/office/drawing/2014/main" id="{EFA42794-753C-44C2-9E59-D1ED69692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981200"/>
            <a:ext cx="3429000" cy="101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Goblet cells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 Secrete mucous granules by exocytosis</a:t>
            </a:r>
          </a:p>
        </p:txBody>
      </p:sp>
      <p:sp>
        <p:nvSpPr>
          <p:cNvPr id="57349" name="Line 15">
            <a:extLst>
              <a:ext uri="{FF2B5EF4-FFF2-40B4-BE49-F238E27FC236}">
                <a16:creationId xmlns:a16="http://schemas.microsoft.com/office/drawing/2014/main" id="{924A624B-F623-4531-A1F5-17F7ED4583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2438400"/>
            <a:ext cx="28194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350" name="Line 16">
            <a:extLst>
              <a:ext uri="{FF2B5EF4-FFF2-40B4-BE49-F238E27FC236}">
                <a16:creationId xmlns:a16="http://schemas.microsoft.com/office/drawing/2014/main" id="{060D5D86-AFBC-49FE-9549-11DF87DA26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2438400"/>
            <a:ext cx="27432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351" name="Text Box 12">
            <a:extLst>
              <a:ext uri="{FF2B5EF4-FFF2-40B4-BE49-F238E27FC236}">
                <a16:creationId xmlns:a16="http://schemas.microsoft.com/office/drawing/2014/main" id="{7AB325E2-B55A-43C0-869B-265739314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648200"/>
            <a:ext cx="3429000" cy="1290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Absorptive cells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Absorption and terminal digestive processes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(brush border)</a:t>
            </a:r>
          </a:p>
        </p:txBody>
      </p:sp>
      <p:sp>
        <p:nvSpPr>
          <p:cNvPr id="57352" name="Line 19">
            <a:extLst>
              <a:ext uri="{FF2B5EF4-FFF2-40B4-BE49-F238E27FC236}">
                <a16:creationId xmlns:a16="http://schemas.microsoft.com/office/drawing/2014/main" id="{4F310AFC-19DC-4104-B9F5-3C07D8688A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3800" y="4038600"/>
            <a:ext cx="2971800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4">
            <a:extLst>
              <a:ext uri="{FF2B5EF4-FFF2-40B4-BE49-F238E27FC236}">
                <a16:creationId xmlns:a16="http://schemas.microsoft.com/office/drawing/2014/main" id="{7C8EC0C5-446A-4B6E-A410-6EB1ACAF7D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5638800" cy="9906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Intestinal malignancy</a:t>
            </a:r>
          </a:p>
        </p:txBody>
      </p:sp>
      <p:sp>
        <p:nvSpPr>
          <p:cNvPr id="140291" name="Rectangle 5">
            <a:extLst>
              <a:ext uri="{FF2B5EF4-FFF2-40B4-BE49-F238E27FC236}">
                <a16:creationId xmlns:a16="http://schemas.microsoft.com/office/drawing/2014/main" id="{47FBD9FC-8320-4FD6-A800-CD196F4C4C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8300" y="1524000"/>
            <a:ext cx="5905500" cy="49530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altLang="en-US" sz="800"/>
          </a:p>
          <a:p>
            <a:pPr eaLnBrk="1" hangingPunct="1">
              <a:lnSpc>
                <a:spcPct val="90000"/>
              </a:lnSpc>
            </a:pPr>
            <a:r>
              <a:rPr lang="en-GB" altLang="en-US"/>
              <a:t>Large bowel</a:t>
            </a:r>
          </a:p>
          <a:p>
            <a:pPr eaLnBrk="1" hangingPunct="1">
              <a:lnSpc>
                <a:spcPct val="90000"/>
              </a:lnSpc>
            </a:pPr>
            <a:endParaRPr lang="en-GB" altLang="en-US" sz="600"/>
          </a:p>
          <a:p>
            <a:pPr lvl="1" eaLnBrk="1" hangingPunct="1">
              <a:lnSpc>
                <a:spcPct val="90000"/>
              </a:lnSpc>
            </a:pPr>
            <a:r>
              <a:rPr lang="en-GB" altLang="en-US"/>
              <a:t>97% adenocarcinomas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GB" altLang="en-US" sz="1200"/>
          </a:p>
          <a:p>
            <a:pPr eaLnBrk="1" hangingPunct="1">
              <a:lnSpc>
                <a:spcPct val="90000"/>
              </a:lnSpc>
            </a:pPr>
            <a:r>
              <a:rPr lang="en-GB" altLang="en-US"/>
              <a:t>Small bowel</a:t>
            </a:r>
          </a:p>
          <a:p>
            <a:pPr eaLnBrk="1" hangingPunct="1">
              <a:lnSpc>
                <a:spcPct val="90000"/>
              </a:lnSpc>
            </a:pPr>
            <a:endParaRPr lang="en-GB" altLang="en-US" sz="600"/>
          </a:p>
          <a:p>
            <a:pPr lvl="1" eaLnBrk="1" hangingPunct="1">
              <a:lnSpc>
                <a:spcPct val="90000"/>
              </a:lnSpc>
            </a:pPr>
            <a:r>
              <a:rPr lang="en-GB" altLang="en-US"/>
              <a:t>Rare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/>
              <a:t>Approx 50% adenocarcinomas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/>
              <a:t>Gastrointestinal stromal tumours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/>
              <a:t>Lymphomas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/>
              <a:t>Carcinoids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E500EC84-62C6-49D5-8BB2-1397AA6BCE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781300"/>
            <a:ext cx="8229600" cy="1143000"/>
          </a:xfrm>
        </p:spPr>
        <p:txBody>
          <a:bodyPr/>
          <a:lstStyle/>
          <a:p>
            <a:pPr eaLnBrk="1" hangingPunct="1"/>
            <a:br>
              <a:rPr lang="en-GB" altLang="en-US" sz="4000"/>
            </a:br>
            <a:r>
              <a:rPr lang="en-GB" altLang="en-US" sz="4000">
                <a:solidFill>
                  <a:srgbClr val="FF0000"/>
                </a:solidFill>
              </a:rPr>
              <a:t>Colorectal adenocarcinoma</a:t>
            </a:r>
            <a:br>
              <a:rPr lang="en-GB" altLang="en-US" sz="4000"/>
            </a:br>
            <a:br>
              <a:rPr lang="en-GB" altLang="en-US" sz="1400"/>
            </a:br>
            <a:endParaRPr lang="en-US" altLang="en-US" sz="140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8F015C3F-1BE9-47B3-99CC-180477340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6450" y="865188"/>
            <a:ext cx="53594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rgbClr val="FF0000"/>
                </a:solidFill>
                <a:cs typeface="Arial" panose="020B0604020202020204" pitchFamily="34" charset="0"/>
              </a:rPr>
              <a:t>Staging of tumours</a:t>
            </a:r>
            <a:endParaRPr lang="en-US" altLang="en-US" sz="48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2339" name="Text Box 3">
            <a:extLst>
              <a:ext uri="{FF2B5EF4-FFF2-40B4-BE49-F238E27FC236}">
                <a16:creationId xmlns:a16="http://schemas.microsoft.com/office/drawing/2014/main" id="{C48922C0-E605-4D16-8038-28E095A3D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3" y="2632075"/>
            <a:ext cx="672147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>
                <a:cs typeface="Arial" panose="020B0604020202020204" pitchFamily="34" charset="0"/>
              </a:rPr>
              <a:t>How far has the tumour spread?</a:t>
            </a:r>
            <a:endParaRPr lang="en-US" altLang="en-US" sz="40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62" name="Group 2">
            <a:extLst>
              <a:ext uri="{FF2B5EF4-FFF2-40B4-BE49-F238E27FC236}">
                <a16:creationId xmlns:a16="http://schemas.microsoft.com/office/drawing/2014/main" id="{293E12E5-8FB1-481C-98CF-82747171AB5D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620713"/>
            <a:ext cx="7993063" cy="5472112"/>
            <a:chOff x="774" y="816"/>
            <a:chExt cx="4003" cy="2592"/>
          </a:xfrm>
        </p:grpSpPr>
        <p:pic>
          <p:nvPicPr>
            <p:cNvPr id="143363" name="Picture 3" descr="posterior">
              <a:extLst>
                <a:ext uri="{FF2B5EF4-FFF2-40B4-BE49-F238E27FC236}">
                  <a16:creationId xmlns:a16="http://schemas.microsoft.com/office/drawing/2014/main" id="{909E1C6C-456C-414E-BAC3-3D4D9C1AEA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816"/>
              <a:ext cx="1897" cy="259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364" name="Picture 4" descr="lp">
              <a:extLst>
                <a:ext uri="{FF2B5EF4-FFF2-40B4-BE49-F238E27FC236}">
                  <a16:creationId xmlns:a16="http://schemas.microsoft.com/office/drawing/2014/main" id="{4779D128-9691-4A21-A4D6-B8B3156F3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" y="816"/>
              <a:ext cx="2082" cy="259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slices">
            <a:extLst>
              <a:ext uri="{FF2B5EF4-FFF2-40B4-BE49-F238E27FC236}">
                <a16:creationId xmlns:a16="http://schemas.microsoft.com/office/drawing/2014/main" id="{895FABC2-4057-4A3B-99CE-4A9186F9B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625600"/>
            <a:ext cx="8305800" cy="35909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high power">
            <a:extLst>
              <a:ext uri="{FF2B5EF4-FFF2-40B4-BE49-F238E27FC236}">
                <a16:creationId xmlns:a16="http://schemas.microsoft.com/office/drawing/2014/main" id="{D0E15AB9-1095-4FBA-9EE4-CB564162F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487363"/>
            <a:ext cx="5011737" cy="5867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A0620BA7-735A-448E-9AD1-CD1A8E90DA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28900" y="304800"/>
            <a:ext cx="3886200" cy="7620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TNM</a:t>
            </a:r>
            <a:r>
              <a:rPr lang="en-US" altLang="en-US" sz="4000">
                <a:solidFill>
                  <a:srgbClr val="FF0000"/>
                </a:solidFill>
              </a:rPr>
              <a:t> 8 staging</a:t>
            </a:r>
          </a:p>
        </p:txBody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942D861A-7A80-4A4F-90D6-5247D2FC838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125538"/>
            <a:ext cx="6096000" cy="5410200"/>
          </a:xfrm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altLang="en-US" sz="1400"/>
          </a:p>
          <a:p>
            <a:pPr eaLnBrk="1" hangingPunct="1">
              <a:lnSpc>
                <a:spcPct val="90000"/>
              </a:lnSpc>
            </a:pPr>
            <a:r>
              <a:rPr lang="en-GB" altLang="en-US" sz="4000"/>
              <a:t>T - Primary tumour</a:t>
            </a:r>
          </a:p>
          <a:p>
            <a:pPr eaLnBrk="1" hangingPunct="1">
              <a:lnSpc>
                <a:spcPct val="90000"/>
              </a:lnSpc>
            </a:pPr>
            <a:endParaRPr lang="en-GB" altLang="en-US" sz="1800"/>
          </a:p>
          <a:p>
            <a:pPr lvl="1" eaLnBrk="1" hangingPunct="1">
              <a:lnSpc>
                <a:spcPct val="90000"/>
              </a:lnSpc>
            </a:pPr>
            <a:r>
              <a:rPr lang="en-GB" altLang="en-US" sz="2800"/>
              <a:t>T1  Tumour invades submucosa</a:t>
            </a:r>
            <a:endParaRPr lang="en-GB" altLang="en-US" sz="1000"/>
          </a:p>
          <a:p>
            <a:pPr lvl="1" eaLnBrk="1" hangingPunct="1">
              <a:lnSpc>
                <a:spcPct val="90000"/>
              </a:lnSpc>
            </a:pPr>
            <a:r>
              <a:rPr lang="en-GB" altLang="en-US" sz="2800"/>
              <a:t>T2  Tumour invades into muscularis propria</a:t>
            </a:r>
            <a:endParaRPr lang="en-GB" altLang="en-US" sz="1000"/>
          </a:p>
          <a:p>
            <a:pPr lvl="1" eaLnBrk="1" hangingPunct="1">
              <a:lnSpc>
                <a:spcPct val="90000"/>
              </a:lnSpc>
            </a:pPr>
            <a:r>
              <a:rPr lang="en-GB" altLang="en-US" sz="2800"/>
              <a:t>T3  Tumour invades perirectal/pericolic connective tissue</a:t>
            </a:r>
            <a:endParaRPr lang="en-GB" altLang="en-US" sz="1000"/>
          </a:p>
          <a:p>
            <a:pPr lvl="1" eaLnBrk="1" hangingPunct="1">
              <a:lnSpc>
                <a:spcPct val="90000"/>
              </a:lnSpc>
            </a:pPr>
            <a:r>
              <a:rPr lang="en-GB" altLang="en-US" sz="2800"/>
              <a:t>T4  Tumour involves peritoneum or other organs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z="2800"/>
              <a:t>(T4a &amp; T4b)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10EBCF46-BBB1-4DC1-9941-2CA362753E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28900" y="304800"/>
            <a:ext cx="3886200" cy="7620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 sz="4000">
                <a:solidFill>
                  <a:srgbClr val="FF0000"/>
                </a:solidFill>
              </a:rPr>
              <a:t>TNM</a:t>
            </a:r>
            <a:r>
              <a:rPr lang="en-US" altLang="en-US" sz="4000">
                <a:solidFill>
                  <a:srgbClr val="FF0000"/>
                </a:solidFill>
              </a:rPr>
              <a:t> 8 staging</a:t>
            </a:r>
          </a:p>
        </p:txBody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4260BAE8-49AC-4446-981C-5866E141BC1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1143000"/>
            <a:ext cx="6858000" cy="5105400"/>
          </a:xfrm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altLang="en-US" sz="1400"/>
          </a:p>
          <a:p>
            <a:pPr eaLnBrk="1" hangingPunct="1">
              <a:lnSpc>
                <a:spcPct val="90000"/>
              </a:lnSpc>
            </a:pPr>
            <a:r>
              <a:rPr lang="en-GB" altLang="en-US" sz="4000"/>
              <a:t>N – Regional lymph nodes</a:t>
            </a:r>
          </a:p>
          <a:p>
            <a:pPr eaLnBrk="1" hangingPunct="1">
              <a:lnSpc>
                <a:spcPct val="90000"/>
              </a:lnSpc>
            </a:pPr>
            <a:endParaRPr lang="en-GB" altLang="en-US" sz="1000"/>
          </a:p>
          <a:p>
            <a:pPr lvl="1" eaLnBrk="1" hangingPunct="1">
              <a:lnSpc>
                <a:spcPct val="90000"/>
              </a:lnSpc>
            </a:pPr>
            <a:r>
              <a:rPr lang="en-GB" altLang="en-US" sz="2800"/>
              <a:t>N0  No LN metastases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z="2800"/>
              <a:t>N1  1-3 regional LN metastases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z="2800"/>
              <a:t>(N1a, N1b, N1c)</a:t>
            </a:r>
            <a:endParaRPr lang="en-GB" altLang="en-US" sz="1000"/>
          </a:p>
          <a:p>
            <a:pPr lvl="1" eaLnBrk="1" hangingPunct="1">
              <a:lnSpc>
                <a:spcPct val="90000"/>
              </a:lnSpc>
            </a:pPr>
            <a:r>
              <a:rPr lang="en-GB" altLang="en-US" sz="2800"/>
              <a:t>N2  4 or more regional LN mets</a:t>
            </a:r>
          </a:p>
          <a:p>
            <a:pPr lvl="1" eaLnBrk="1" hangingPunct="1">
              <a:lnSpc>
                <a:spcPct val="90000"/>
              </a:lnSpc>
            </a:pPr>
            <a:endParaRPr lang="en-GB" altLang="en-US" sz="1000"/>
          </a:p>
          <a:p>
            <a:pPr eaLnBrk="1" hangingPunct="1">
              <a:lnSpc>
                <a:spcPct val="90000"/>
              </a:lnSpc>
            </a:pPr>
            <a:r>
              <a:rPr lang="en-GB" altLang="en-US" sz="4000"/>
              <a:t>M – Distal metastasis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z="2800"/>
              <a:t>M0  No distant metastases</a:t>
            </a:r>
            <a:endParaRPr lang="en-GB" altLang="en-US" sz="800"/>
          </a:p>
          <a:p>
            <a:pPr lvl="1" eaLnBrk="1" hangingPunct="1">
              <a:lnSpc>
                <a:spcPct val="90000"/>
              </a:lnSpc>
            </a:pPr>
            <a:r>
              <a:rPr lang="en-GB" altLang="en-US" sz="2800"/>
              <a:t>M1  Distant metastases</a:t>
            </a:r>
            <a:endParaRPr lang="en-US" alt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134C2393-13C9-4890-95B5-9130D34D1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8388" y="2998788"/>
            <a:ext cx="4578350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4000" dirty="0">
                <a:solidFill>
                  <a:srgbClr val="FF0000"/>
                </a:solidFill>
                <a:latin typeface="+mn-lt"/>
              </a:rPr>
              <a:t>Grading of tumours</a:t>
            </a:r>
            <a:endParaRPr lang="en-US" altLang="en-US" sz="40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A536FFA4-CFFB-4A0C-8C61-8FCC5EF48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5863" y="865188"/>
            <a:ext cx="4578350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rgbClr val="FF0000"/>
                </a:solidFill>
                <a:cs typeface="Arial" panose="020B0604020202020204" pitchFamily="34" charset="0"/>
              </a:rPr>
              <a:t>Grading of tumours</a:t>
            </a:r>
            <a:endParaRPr lang="en-US" altLang="en-US" sz="40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9507" name="Text Box 3">
            <a:extLst>
              <a:ext uri="{FF2B5EF4-FFF2-40B4-BE49-F238E27FC236}">
                <a16:creationId xmlns:a16="http://schemas.microsoft.com/office/drawing/2014/main" id="{E4CB6AEC-0FE1-40AF-BB93-7E13EE491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3" y="2632075"/>
            <a:ext cx="6721475" cy="193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>
                <a:cs typeface="Arial" panose="020B0604020202020204" pitchFamily="34" charset="0"/>
              </a:rPr>
              <a:t>How similar are the tumour cells to the normal colonic epithelium?</a:t>
            </a:r>
            <a:endParaRPr lang="en-US" altLang="en-US" sz="40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74F21EE459804898C26619F73BFFBD" ma:contentTypeVersion="11" ma:contentTypeDescription="Create a new document." ma:contentTypeScope="" ma:versionID="3ca81ddabc0253b53b618d794b0d8dfa">
  <xsd:schema xmlns:xsd="http://www.w3.org/2001/XMLSchema" xmlns:xs="http://www.w3.org/2001/XMLSchema" xmlns:p="http://schemas.microsoft.com/office/2006/metadata/properties" xmlns:ns3="a513e81c-aa9f-4134-a2a7-faa122d73f4f" xmlns:ns4="ea475f6a-d5b8-4bf9-8b37-4787615644ac" targetNamespace="http://schemas.microsoft.com/office/2006/metadata/properties" ma:root="true" ma:fieldsID="dfef06929062a2e13b399b150e275f8a" ns3:_="" ns4:_="">
    <xsd:import namespace="a513e81c-aa9f-4134-a2a7-faa122d73f4f"/>
    <xsd:import namespace="ea475f6a-d5b8-4bf9-8b37-4787615644a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13e81c-aa9f-4134-a2a7-faa122d73f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475f6a-d5b8-4bf9-8b37-4787615644a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7A9B96D-6093-475A-A274-4B9FA79786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13e81c-aa9f-4134-a2a7-faa122d73f4f"/>
    <ds:schemaRef ds:uri="ea475f6a-d5b8-4bf9-8b37-4787615644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940ACB2-D6A9-47AB-8041-6F68DD0355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A747FF-0673-49EB-9977-FAC163084DC4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a513e81c-aa9f-4134-a2a7-faa122d73f4f"/>
    <ds:schemaRef ds:uri="http://schemas.microsoft.com/office/infopath/2007/PartnerControls"/>
    <ds:schemaRef ds:uri="ea475f6a-d5b8-4bf9-8b37-4787615644a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2663</TotalTime>
  <Words>1841</Words>
  <Application>Microsoft Office PowerPoint</Application>
  <PresentationFormat>On-screen Show (4:3)</PresentationFormat>
  <Paragraphs>714</Paragraphs>
  <Slides>130</Slides>
  <Notes>127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41" baseType="lpstr">
      <vt:lpstr>Arial</vt:lpstr>
      <vt:lpstr>Times New Roman</vt:lpstr>
      <vt:lpstr>Comic Sans MS</vt:lpstr>
      <vt:lpstr>ＭＳ Ｐゴシック</vt:lpstr>
      <vt:lpstr>Symbol</vt:lpstr>
      <vt:lpstr>Default Design</vt:lpstr>
      <vt:lpstr>1_Default Design</vt:lpstr>
      <vt:lpstr>2_Default Design</vt:lpstr>
      <vt:lpstr>3_Default Design</vt:lpstr>
      <vt:lpstr>4_Default Design</vt:lpstr>
      <vt:lpstr>Adobe Photoshop Image</vt:lpstr>
      <vt:lpstr> Gastrointestinal Pathology: Small and Large Intestine </vt:lpstr>
      <vt:lpstr>OVERVIEW</vt:lpstr>
      <vt:lpstr> </vt:lpstr>
      <vt:lpstr>PowerPoint Presentation</vt:lpstr>
      <vt:lpstr>PowerPoint Presentation</vt:lpstr>
      <vt:lpstr> Normal crypt architecture  </vt:lpstr>
      <vt:lpstr> Intestinal crypt – physiology and histology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Stem cells and proliferation</vt:lpstr>
      <vt:lpstr>How and why do we make new crypts?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the crypt architecture normal?</vt:lpstr>
      <vt:lpstr> Mucosa Associated lymphoid tissue (MALT)  </vt:lpstr>
      <vt:lpstr>PowerPoint Presentation</vt:lpstr>
      <vt:lpstr>  Variations in normal small intestinal morphology   </vt:lpstr>
      <vt:lpstr>PowerPoint Presentation</vt:lpstr>
      <vt:lpstr> Variations in normal large intestinal morphology  </vt:lpstr>
      <vt:lpstr>Muciphages</vt:lpstr>
      <vt:lpstr>Melanosis coli</vt:lpstr>
      <vt:lpstr>  Metaplasia/heterotopia   </vt:lpstr>
      <vt:lpstr>PowerPoint Presentation</vt:lpstr>
      <vt:lpstr>PowerPoint Presentation</vt:lpstr>
      <vt:lpstr> Inflammatory pathology  </vt:lpstr>
      <vt:lpstr> Patterns of inflammation  </vt:lpstr>
      <vt:lpstr>  </vt:lpstr>
      <vt:lpstr>PowerPoint Presentation</vt:lpstr>
      <vt:lpstr>PowerPoint Presentation</vt:lpstr>
      <vt:lpstr>PowerPoint Presentation</vt:lpstr>
      <vt:lpstr>Cryptitis</vt:lpstr>
      <vt:lpstr>Crypt abscess formation</vt:lpstr>
      <vt:lpstr>Granulomas</vt:lpstr>
      <vt:lpstr>Coeliac disease</vt:lpstr>
      <vt:lpstr>PowerPoint Presentation</vt:lpstr>
      <vt:lpstr>Coeliac disease</vt:lpstr>
      <vt:lpstr>Assessment of duodenal biopsies</vt:lpstr>
      <vt:lpstr>PowerPoint Presentation</vt:lpstr>
      <vt:lpstr>PowerPoint Presentation</vt:lpstr>
      <vt:lpstr>PowerPoint Presentation</vt:lpstr>
      <vt:lpstr>Chronic Inflammatory Bowel Disease</vt:lpstr>
      <vt:lpstr>Crohn’s disease - Macroscopic</vt:lpstr>
      <vt:lpstr>PowerPoint Presentation</vt:lpstr>
      <vt:lpstr>PowerPoint Presentation</vt:lpstr>
      <vt:lpstr>PowerPoint Presentation</vt:lpstr>
      <vt:lpstr>PowerPoint Presentation</vt:lpstr>
      <vt:lpstr>Crohn’s disease - Microscopic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Ulcerative colitis - Macroscopic</vt:lpstr>
      <vt:lpstr>PowerPoint Presentation</vt:lpstr>
      <vt:lpstr>PowerPoint Presentation</vt:lpstr>
      <vt:lpstr>Skip lesions in UC</vt:lpstr>
      <vt:lpstr>Ulcerative colitis - Microscopic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IBD vs infective colitis</vt:lpstr>
      <vt:lpstr>Other types of colitis</vt:lpstr>
      <vt:lpstr>Assessment of gastrointestinal biopsies</vt:lpstr>
      <vt:lpstr>When to talk to your clinicians</vt:lpstr>
      <vt:lpstr> Polyps  </vt:lpstr>
      <vt:lpstr>Intestinal polyps</vt:lpstr>
      <vt:lpstr>Inflammatory polyp</vt:lpstr>
      <vt:lpstr>Pseudopolyp</vt:lpstr>
      <vt:lpstr>PowerPoint Presentation</vt:lpstr>
      <vt:lpstr>PowerPoint Presentation</vt:lpstr>
      <vt:lpstr>PowerPoint Presentation</vt:lpstr>
      <vt:lpstr>Sessile serrated lesion</vt:lpstr>
      <vt:lpstr>Adenomatous polyps</vt:lpstr>
      <vt:lpstr>Hamartomatous polyps</vt:lpstr>
      <vt:lpstr>Juvenile polyp</vt:lpstr>
      <vt:lpstr>Juvenile polyposis</vt:lpstr>
      <vt:lpstr>PowerPoint Presentation</vt:lpstr>
      <vt:lpstr>PowerPoint Presentation</vt:lpstr>
      <vt:lpstr>Peutz-Jegher’s polyp</vt:lpstr>
      <vt:lpstr>Peutz-Jeghers syndrome</vt:lpstr>
      <vt:lpstr> Adenocarcinoma  </vt:lpstr>
      <vt:lpstr>Intestinal malignancy</vt:lpstr>
      <vt:lpstr> Colorectal adenocarcinoma  </vt:lpstr>
      <vt:lpstr>PowerPoint Presentation</vt:lpstr>
      <vt:lpstr>PowerPoint Presentation</vt:lpstr>
      <vt:lpstr>PowerPoint Presentation</vt:lpstr>
      <vt:lpstr>PowerPoint Presentation</vt:lpstr>
      <vt:lpstr>TNM 8 staging</vt:lpstr>
      <vt:lpstr>TNM 8 staging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Prognostic factors</vt:lpstr>
      <vt:lpstr>Handling of colorectal specimens</vt:lpstr>
      <vt:lpstr>Handling of colorectal specimens</vt:lpstr>
      <vt:lpstr>Fixation</vt:lpstr>
      <vt:lpstr>Histological sampling (cut up)</vt:lpstr>
      <vt:lpstr>Colectomy specimens</vt:lpstr>
      <vt:lpstr>Sampling colectomy specimens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Local recurrence and CRM positivity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Company>UCL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GASTROINTESTINAL PATHOLOGY: SMALL &amp; LARGE INTESTINE</dc:title>
  <dc:creator>Novelli</dc:creator>
  <cp:lastModifiedBy>Debbie Martin</cp:lastModifiedBy>
  <cp:revision>148</cp:revision>
  <cp:lastPrinted>2018-08-30T13:14:07Z</cp:lastPrinted>
  <dcterms:created xsi:type="dcterms:W3CDTF">2007-08-28T13:53:58Z</dcterms:created>
  <dcterms:modified xsi:type="dcterms:W3CDTF">2019-09-12T08:53:02Z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0x010100B574F21EE459804898C26619F73BFFBD</vt:lpwstr>
  </property>
</Properties>
</file>