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8"/>
  </p:notesMasterIdLst>
  <p:handoutMasterIdLst>
    <p:handoutMasterId r:id="rId49"/>
  </p:handoutMasterIdLst>
  <p:sldIdLst>
    <p:sldId id="260" r:id="rId5"/>
    <p:sldId id="262" r:id="rId6"/>
    <p:sldId id="295" r:id="rId7"/>
    <p:sldId id="338" r:id="rId8"/>
    <p:sldId id="297" r:id="rId9"/>
    <p:sldId id="298" r:id="rId10"/>
    <p:sldId id="400" r:id="rId11"/>
    <p:sldId id="299" r:id="rId12"/>
    <p:sldId id="393" r:id="rId13"/>
    <p:sldId id="391" r:id="rId14"/>
    <p:sldId id="402" r:id="rId15"/>
    <p:sldId id="404" r:id="rId16"/>
    <p:sldId id="405" r:id="rId17"/>
    <p:sldId id="305" r:id="rId18"/>
    <p:sldId id="265" r:id="rId19"/>
    <p:sldId id="394" r:id="rId20"/>
    <p:sldId id="345" r:id="rId21"/>
    <p:sldId id="346" r:id="rId22"/>
    <p:sldId id="347" r:id="rId23"/>
    <p:sldId id="401" r:id="rId24"/>
    <p:sldId id="349" r:id="rId25"/>
    <p:sldId id="350" r:id="rId26"/>
    <p:sldId id="351" r:id="rId27"/>
    <p:sldId id="273" r:id="rId28"/>
    <p:sldId id="323" r:id="rId29"/>
    <p:sldId id="353" r:id="rId30"/>
    <p:sldId id="357" r:id="rId31"/>
    <p:sldId id="358" r:id="rId32"/>
    <p:sldId id="322" r:id="rId33"/>
    <p:sldId id="366" r:id="rId34"/>
    <p:sldId id="368" r:id="rId35"/>
    <p:sldId id="367" r:id="rId36"/>
    <p:sldId id="399" r:id="rId37"/>
    <p:sldId id="377" r:id="rId38"/>
    <p:sldId id="370" r:id="rId39"/>
    <p:sldId id="373" r:id="rId40"/>
    <p:sldId id="374" r:id="rId41"/>
    <p:sldId id="395" r:id="rId42"/>
    <p:sldId id="398" r:id="rId43"/>
    <p:sldId id="396" r:id="rId44"/>
    <p:sldId id="397" r:id="rId45"/>
    <p:sldId id="406" r:id="rId46"/>
    <p:sldId id="389" r:id="rId47"/>
  </p:sldIdLst>
  <p:sldSz cx="9144000" cy="6858000" type="screen4x3"/>
  <p:notesSz cx="6797675" cy="9926638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CA3C"/>
    <a:srgbClr val="FFFF99"/>
    <a:srgbClr val="FF6600"/>
    <a:srgbClr val="A1FDA3"/>
    <a:srgbClr val="FFFF00"/>
    <a:srgbClr val="006666"/>
    <a:srgbClr val="336699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52" autoAdjust="0"/>
    <p:restoredTop sz="95520" autoAdjust="0"/>
  </p:normalViewPr>
  <p:slideViewPr>
    <p:cSldViewPr snapToGrid="0">
      <p:cViewPr varScale="1">
        <p:scale>
          <a:sx n="72" d="100"/>
          <a:sy n="72" d="100"/>
        </p:scale>
        <p:origin x="197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16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76" d="100"/>
          <a:sy n="76" d="100"/>
        </p:scale>
        <p:origin x="-1506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652E814A-7F73-4D66-8F60-78F874B2999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845CBE0E-DE96-41A5-9EF7-8D2AE87DCD6F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2" name="Rectangle 4">
            <a:extLst>
              <a:ext uri="{FF2B5EF4-FFF2-40B4-BE49-F238E27FC236}">
                <a16:creationId xmlns:a16="http://schemas.microsoft.com/office/drawing/2014/main" id="{2598F819-CBC3-413A-AE8A-99E983D896CB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3" name="Rectangle 5">
            <a:extLst>
              <a:ext uri="{FF2B5EF4-FFF2-40B4-BE49-F238E27FC236}">
                <a16:creationId xmlns:a16="http://schemas.microsoft.com/office/drawing/2014/main" id="{FD5BD011-90D3-4868-AEE3-BC49884E8EE6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E0FF7AE5-A66E-4CFE-A1BC-533A1A4578F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30BD4775-9D08-4E8A-9ACB-3899B0A35F2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4DF3BDCB-E088-4D04-8543-9200A1B7A0B1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0BB1B4F0-E9D8-4A6A-81C8-4E2209E47782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3" name="Rectangle 5">
            <a:extLst>
              <a:ext uri="{FF2B5EF4-FFF2-40B4-BE49-F238E27FC236}">
                <a16:creationId xmlns:a16="http://schemas.microsoft.com/office/drawing/2014/main" id="{D0987C47-BAF6-4264-877E-3CAB824B46F7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563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32774" name="Rectangle 6">
            <a:extLst>
              <a:ext uri="{FF2B5EF4-FFF2-40B4-BE49-F238E27FC236}">
                <a16:creationId xmlns:a16="http://schemas.microsoft.com/office/drawing/2014/main" id="{1D6AD286-2079-4A56-949A-2AA2F922E14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2775" name="Rectangle 7">
            <a:extLst>
              <a:ext uri="{FF2B5EF4-FFF2-40B4-BE49-F238E27FC236}">
                <a16:creationId xmlns:a16="http://schemas.microsoft.com/office/drawing/2014/main" id="{5F83DB0D-2D3B-4244-88B4-81FD25C0D15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695ACD2C-3549-4AA6-94F7-AC4F16B7191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6185FB2A-40AB-42C1-B6BE-074DF219B17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A391B5B4-9147-4F0A-8593-528AAC4B56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761CE000-4DAC-4007-9AC1-F534D35469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E13FA17-21BE-4360-B4D2-5B4DD523C5C6}" type="slidenum">
              <a:rPr lang="en-GB" altLang="en-US"/>
              <a:pPr>
                <a:spcBef>
                  <a:spcPct val="0"/>
                </a:spcBef>
              </a:pPr>
              <a:t>5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>
            <a:extLst>
              <a:ext uri="{FF2B5EF4-FFF2-40B4-BE49-F238E27FC236}">
                <a16:creationId xmlns:a16="http://schemas.microsoft.com/office/drawing/2014/main" id="{C5854665-2798-432A-82DF-D738F136359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>
            <a:extLst>
              <a:ext uri="{FF2B5EF4-FFF2-40B4-BE49-F238E27FC236}">
                <a16:creationId xmlns:a16="http://schemas.microsoft.com/office/drawing/2014/main" id="{03576924-9D3B-4B2B-A772-3F37E0B8AB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4580" name="Slide Number Placeholder 3">
            <a:extLst>
              <a:ext uri="{FF2B5EF4-FFF2-40B4-BE49-F238E27FC236}">
                <a16:creationId xmlns:a16="http://schemas.microsoft.com/office/drawing/2014/main" id="{21293E58-B497-473D-9A9F-E541B60F04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DD5AF93-6203-4A66-B73E-1F32273C45CB}" type="slidenum">
              <a:rPr lang="en-GB" altLang="en-US"/>
              <a:pPr>
                <a:spcBef>
                  <a:spcPct val="0"/>
                </a:spcBef>
              </a:pPr>
              <a:t>18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>
            <a:extLst>
              <a:ext uri="{FF2B5EF4-FFF2-40B4-BE49-F238E27FC236}">
                <a16:creationId xmlns:a16="http://schemas.microsoft.com/office/drawing/2014/main" id="{229B8735-0816-4500-BCD4-4B1A7E0456D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>
            <a:extLst>
              <a:ext uri="{FF2B5EF4-FFF2-40B4-BE49-F238E27FC236}">
                <a16:creationId xmlns:a16="http://schemas.microsoft.com/office/drawing/2014/main" id="{2E9FD3BE-F219-4512-B705-4090EB3464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>
                <a:latin typeface="Arial" panose="020B0604020202020204" pitchFamily="34" charset="0"/>
              </a:rPr>
              <a:t>MAPK independent e.g. activation of other signalling pathways such as PI3-kinase, upregulation of other growth factor receptors e.g. MET</a:t>
            </a:r>
          </a:p>
          <a:p>
            <a:r>
              <a:rPr lang="en-GB" altLang="en-US">
                <a:latin typeface="Arial" panose="020B0604020202020204" pitchFamily="34" charset="0"/>
              </a:rPr>
              <a:t>MAPK dependent e.g. NRAS mutations, MEK mutations</a:t>
            </a:r>
          </a:p>
          <a:p>
            <a:r>
              <a:rPr lang="en-GB" altLang="en-US">
                <a:latin typeface="Arial" panose="020B0604020202020204" pitchFamily="34" charset="0"/>
              </a:rPr>
              <a:t>Intrinsic – present in the tumour before treatment started</a:t>
            </a:r>
          </a:p>
          <a:p>
            <a:r>
              <a:rPr lang="en-GB" altLang="en-US">
                <a:latin typeface="Arial" panose="020B0604020202020204" pitchFamily="34" charset="0"/>
              </a:rPr>
              <a:t>Acquired – evolve as a response to treatment</a:t>
            </a:r>
          </a:p>
          <a:p>
            <a:r>
              <a:rPr lang="en-GB" altLang="en-US">
                <a:latin typeface="Arial" panose="020B0604020202020204" pitchFamily="34" charset="0"/>
              </a:rPr>
              <a:t>Heterogeneity – high in melanoma between primary &amp; mets and between different mets</a:t>
            </a:r>
          </a:p>
        </p:txBody>
      </p:sp>
      <p:sp>
        <p:nvSpPr>
          <p:cNvPr id="31748" name="Slide Number Placeholder 3">
            <a:extLst>
              <a:ext uri="{FF2B5EF4-FFF2-40B4-BE49-F238E27FC236}">
                <a16:creationId xmlns:a16="http://schemas.microsoft.com/office/drawing/2014/main" id="{D5C28A20-B612-4485-BA7E-E5C1F49688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0896EEF-28D4-42DE-B6C7-D000FDDBC5B2}" type="slidenum">
              <a:rPr lang="en-GB" altLang="en-US"/>
              <a:pPr>
                <a:spcBef>
                  <a:spcPct val="0"/>
                </a:spcBef>
              </a:pPr>
              <a:t>24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>
            <a:extLst>
              <a:ext uri="{FF2B5EF4-FFF2-40B4-BE49-F238E27FC236}">
                <a16:creationId xmlns:a16="http://schemas.microsoft.com/office/drawing/2014/main" id="{427974AE-BBC3-4802-B687-29F075C9140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>
            <a:extLst>
              <a:ext uri="{FF2B5EF4-FFF2-40B4-BE49-F238E27FC236}">
                <a16:creationId xmlns:a16="http://schemas.microsoft.com/office/drawing/2014/main" id="{BC6122E8-6CD5-4A84-8DB7-D52FA92ACA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3796" name="Slide Number Placeholder 3">
            <a:extLst>
              <a:ext uri="{FF2B5EF4-FFF2-40B4-BE49-F238E27FC236}">
                <a16:creationId xmlns:a16="http://schemas.microsoft.com/office/drawing/2014/main" id="{415F277D-335A-4E1C-A9D1-C3C231EE2A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C98E0A2-3CEB-4E31-8185-FA203A6A3691}" type="slidenum">
              <a:rPr lang="en-GB" altLang="en-US"/>
              <a:pPr>
                <a:spcBef>
                  <a:spcPct val="0"/>
                </a:spcBef>
              </a:pPr>
              <a:t>25</a:t>
            </a:fld>
            <a:endParaRPr lang="en-GB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3C151BB-ACFF-4AE5-B4AC-F6CD9D733A9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http://www.nbt.nhs.uk/genetics</a:t>
            </a:r>
          </a:p>
        </p:txBody>
      </p:sp>
    </p:spTree>
    <p:extLst>
      <p:ext uri="{BB962C8B-B14F-4D97-AF65-F5344CB8AC3E}">
        <p14:creationId xmlns:p14="http://schemas.microsoft.com/office/powerpoint/2010/main" val="2775435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9270237-4307-47C7-8AC8-4D4610D606B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http://www.nbt.nhs.uk/genetics</a:t>
            </a:r>
          </a:p>
        </p:txBody>
      </p:sp>
    </p:spTree>
    <p:extLst>
      <p:ext uri="{BB962C8B-B14F-4D97-AF65-F5344CB8AC3E}">
        <p14:creationId xmlns:p14="http://schemas.microsoft.com/office/powerpoint/2010/main" val="2835100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60350"/>
            <a:ext cx="2051050" cy="57610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260350"/>
            <a:ext cx="6005512" cy="57610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77A25E2-D37F-4991-B7EA-6C183828200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http://www.nbt.nhs.uk/genetics</a:t>
            </a:r>
          </a:p>
        </p:txBody>
      </p:sp>
    </p:spTree>
    <p:extLst>
      <p:ext uri="{BB962C8B-B14F-4D97-AF65-F5344CB8AC3E}">
        <p14:creationId xmlns:p14="http://schemas.microsoft.com/office/powerpoint/2010/main" val="427943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>
            <a:extLst>
              <a:ext uri="{FF2B5EF4-FFF2-40B4-BE49-F238E27FC236}">
                <a16:creationId xmlns:a16="http://schemas.microsoft.com/office/drawing/2014/main" id="{6CC37A2C-5D0C-4B52-8376-5059CFA580E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115888"/>
            <a:ext cx="18732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73A26CE-B76B-4E2A-B545-2D77D7DD173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http://www.nbt.nhs.uk/genetics</a:t>
            </a:r>
          </a:p>
        </p:txBody>
      </p:sp>
    </p:spTree>
    <p:extLst>
      <p:ext uri="{BB962C8B-B14F-4D97-AF65-F5344CB8AC3E}">
        <p14:creationId xmlns:p14="http://schemas.microsoft.com/office/powerpoint/2010/main" val="1588923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E6A7BBD-EA1B-44AC-8934-87CAB93929D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http://www.nbt.nhs.uk/genetics</a:t>
            </a:r>
          </a:p>
        </p:txBody>
      </p:sp>
    </p:spTree>
    <p:extLst>
      <p:ext uri="{BB962C8B-B14F-4D97-AF65-F5344CB8AC3E}">
        <p14:creationId xmlns:p14="http://schemas.microsoft.com/office/powerpoint/2010/main" val="2671056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052513"/>
            <a:ext cx="3990975" cy="4968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1688" y="1052513"/>
            <a:ext cx="3992562" cy="4968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6B88B2A-A15F-4B39-90F5-2DE3FA861C7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http://www.nbt.nhs.uk/genetics</a:t>
            </a:r>
          </a:p>
        </p:txBody>
      </p:sp>
    </p:spTree>
    <p:extLst>
      <p:ext uri="{BB962C8B-B14F-4D97-AF65-F5344CB8AC3E}">
        <p14:creationId xmlns:p14="http://schemas.microsoft.com/office/powerpoint/2010/main" val="900741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D1993936-DB75-4472-9AB7-E299ABC25E9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http://www.nbt.nhs.uk/genetics</a:t>
            </a:r>
          </a:p>
        </p:txBody>
      </p:sp>
    </p:spTree>
    <p:extLst>
      <p:ext uri="{BB962C8B-B14F-4D97-AF65-F5344CB8AC3E}">
        <p14:creationId xmlns:p14="http://schemas.microsoft.com/office/powerpoint/2010/main" val="3131650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838FE17-AF78-43F7-AF1E-771D2009F8A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http://www.nbt.nhs.uk/genetics</a:t>
            </a:r>
          </a:p>
        </p:txBody>
      </p:sp>
    </p:spTree>
    <p:extLst>
      <p:ext uri="{BB962C8B-B14F-4D97-AF65-F5344CB8AC3E}">
        <p14:creationId xmlns:p14="http://schemas.microsoft.com/office/powerpoint/2010/main" val="1986262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7A7AB6E2-A272-4D94-B6DD-09307ED8DB5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http://www.nbt.nhs.uk/genetics</a:t>
            </a:r>
          </a:p>
        </p:txBody>
      </p:sp>
    </p:spTree>
    <p:extLst>
      <p:ext uri="{BB962C8B-B14F-4D97-AF65-F5344CB8AC3E}">
        <p14:creationId xmlns:p14="http://schemas.microsoft.com/office/powerpoint/2010/main" val="3064970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FD863DD-E224-4337-96BC-B32B54113A0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http://www.nbt.nhs.uk/genetics</a:t>
            </a:r>
          </a:p>
        </p:txBody>
      </p:sp>
    </p:spTree>
    <p:extLst>
      <p:ext uri="{BB962C8B-B14F-4D97-AF65-F5344CB8AC3E}">
        <p14:creationId xmlns:p14="http://schemas.microsoft.com/office/powerpoint/2010/main" val="3983660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1EF4FBA-D5D2-46B4-B0A9-B17C11BC289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http://www.nbt.nhs.uk/genetics</a:t>
            </a:r>
          </a:p>
        </p:txBody>
      </p:sp>
    </p:spTree>
    <p:extLst>
      <p:ext uri="{BB962C8B-B14F-4D97-AF65-F5344CB8AC3E}">
        <p14:creationId xmlns:p14="http://schemas.microsoft.com/office/powerpoint/2010/main" val="2446280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DAC75DF0-1633-438A-9AE5-720AE14BB8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60350"/>
            <a:ext cx="6994525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7F910B2D-BA02-488D-8E3F-A7D3FB943D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052513"/>
            <a:ext cx="8135937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2F710744-D7A5-487A-A89B-F9420D672B3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59113" y="6337300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1">
                <a:solidFill>
                  <a:srgbClr val="284BAE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GB"/>
              <a:t>http://www.nbt.nhs.uk/genetics</a:t>
            </a:r>
          </a:p>
        </p:txBody>
      </p:sp>
      <p:sp>
        <p:nvSpPr>
          <p:cNvPr id="77831" name="Text Box 5">
            <a:extLst>
              <a:ext uri="{FF2B5EF4-FFF2-40B4-BE49-F238E27FC236}">
                <a16:creationId xmlns:a16="http://schemas.microsoft.com/office/drawing/2014/main" id="{86EC112A-AD5F-40CB-B9DA-AC6AFC0DACA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50825" y="6381750"/>
            <a:ext cx="2736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sz="1000" i="1">
                <a:solidFill>
                  <a:srgbClr val="284BAE"/>
                </a:solidFill>
              </a:rPr>
              <a:t>Exceptional healthcare, personally delivered</a:t>
            </a:r>
          </a:p>
        </p:txBody>
      </p:sp>
      <p:sp>
        <p:nvSpPr>
          <p:cNvPr id="1030" name="Line 11">
            <a:extLst>
              <a:ext uri="{FF2B5EF4-FFF2-40B4-BE49-F238E27FC236}">
                <a16:creationId xmlns:a16="http://schemas.microsoft.com/office/drawing/2014/main" id="{BD467BF4-F4D4-436E-BA3E-CBC7F3C2015D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323850" y="6308725"/>
            <a:ext cx="8424863" cy="0"/>
          </a:xfrm>
          <a:prstGeom prst="line">
            <a:avLst/>
          </a:prstGeom>
          <a:noFill/>
          <a:ln w="19050">
            <a:solidFill>
              <a:srgbClr val="284BA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31" name="Line 11">
            <a:extLst>
              <a:ext uri="{FF2B5EF4-FFF2-40B4-BE49-F238E27FC236}">
                <a16:creationId xmlns:a16="http://schemas.microsoft.com/office/drawing/2014/main" id="{3A7A2848-99D7-458D-A4DF-89A9CA74C01A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323850" y="836613"/>
            <a:ext cx="8424863" cy="0"/>
          </a:xfrm>
          <a:prstGeom prst="line">
            <a:avLst/>
          </a:prstGeom>
          <a:noFill/>
          <a:ln w="19050">
            <a:solidFill>
              <a:srgbClr val="284BA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1032" name="Picture 4">
            <a:extLst>
              <a:ext uri="{FF2B5EF4-FFF2-40B4-BE49-F238E27FC236}">
                <a16:creationId xmlns:a16="http://schemas.microsoft.com/office/drawing/2014/main" id="{247FED1C-9CCC-4107-8952-02B9C56B1F9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6334125"/>
            <a:ext cx="1619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12">
            <a:extLst>
              <a:ext uri="{FF2B5EF4-FFF2-40B4-BE49-F238E27FC236}">
                <a16:creationId xmlns:a16="http://schemas.microsoft.com/office/drawing/2014/main" id="{77A8766F-4DBA-4523-B803-26D462FB72E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260350"/>
            <a:ext cx="129698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ngland.nhs.uk/publication/national-genomic-test-directories/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55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ooter Placeholder 3">
            <a:extLst>
              <a:ext uri="{FF2B5EF4-FFF2-40B4-BE49-F238E27FC236}">
                <a16:creationId xmlns:a16="http://schemas.microsoft.com/office/drawing/2014/main" id="{D98DA1B4-6960-4E6A-9842-D3D9224033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284BA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http://www.nbt.nhs.uk/genetics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D73CFC58-B136-4ACC-9B81-6D4EE82189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17550" y="979488"/>
            <a:ext cx="7458075" cy="1630362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3200" b="1">
                <a:solidFill>
                  <a:schemeClr val="accent2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Molecular analysis of solid tumours:</a:t>
            </a:r>
          </a:p>
          <a:p>
            <a:pPr algn="ctr" eaLnBrk="1" hangingPunct="1">
              <a:buFontTx/>
              <a:buNone/>
            </a:pPr>
            <a:r>
              <a:rPr lang="en-GB" altLang="en-US" sz="2400">
                <a:ea typeface="Calibri" panose="020F0502020204030204" pitchFamily="34" charset="0"/>
                <a:cs typeface="Calibri" panose="020F0502020204030204" pitchFamily="34" charset="0"/>
              </a:rPr>
              <a:t>Clinically relevant genetic mutations: current practice and future directions</a:t>
            </a:r>
            <a:endParaRPr lang="en-US" altLang="en-US" sz="2400" b="1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>
              <a:buFontTx/>
              <a:buNone/>
            </a:pPr>
            <a:r>
              <a:rPr lang="en-US" altLang="en-US" sz="2400" b="1">
                <a:solidFill>
                  <a:schemeClr val="accent2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Claire Faulkner </a:t>
            </a:r>
            <a:r>
              <a:rPr lang="en-US" altLang="en-US" b="1">
                <a:solidFill>
                  <a:schemeClr val="accent2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PhD</a:t>
            </a:r>
          </a:p>
          <a:p>
            <a:pPr algn="ctr" eaLnBrk="1" hangingPunct="1">
              <a:buFontTx/>
              <a:buNone/>
            </a:pPr>
            <a:r>
              <a:rPr lang="en-US" altLang="en-US" sz="2400" b="1">
                <a:solidFill>
                  <a:schemeClr val="accent2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Clinical Scientist, Bristol Genetics Laboratory</a:t>
            </a:r>
          </a:p>
          <a:p>
            <a:pPr algn="ctr" eaLnBrk="1" hangingPunct="1">
              <a:buFontTx/>
              <a:buNone/>
            </a:pPr>
            <a:r>
              <a:rPr lang="en-US" altLang="en-US" sz="2400" b="1">
                <a:solidFill>
                  <a:schemeClr val="accent2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September 2019</a:t>
            </a:r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E5EE044C-E882-41CE-829F-E7C596D7EF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113" y="4365625"/>
            <a:ext cx="7056437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endParaRPr lang="en-US" altLang="en-US" b="1">
              <a:solidFill>
                <a:srgbClr val="000066"/>
              </a:solidFill>
            </a:endParaRPr>
          </a:p>
        </p:txBody>
      </p:sp>
      <p:pic>
        <p:nvPicPr>
          <p:cNvPr id="5125" name="Picture 1">
            <a:extLst>
              <a:ext uri="{FF2B5EF4-FFF2-40B4-BE49-F238E27FC236}">
                <a16:creationId xmlns:a16="http://schemas.microsoft.com/office/drawing/2014/main" id="{BBA6E14B-C19D-48E1-AB83-9B6DF703BD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600450"/>
            <a:ext cx="3257550" cy="255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26" name="Group 2">
            <a:extLst>
              <a:ext uri="{FF2B5EF4-FFF2-40B4-BE49-F238E27FC236}">
                <a16:creationId xmlns:a16="http://schemas.microsoft.com/office/drawing/2014/main" id="{C5333786-F978-4800-BC0B-A24E9695DEF3}"/>
              </a:ext>
            </a:extLst>
          </p:cNvPr>
          <p:cNvGrpSpPr>
            <a:grpSpLocks/>
          </p:cNvGrpSpPr>
          <p:nvPr/>
        </p:nvGrpSpPr>
        <p:grpSpPr bwMode="auto">
          <a:xfrm>
            <a:off x="4275138" y="3808413"/>
            <a:ext cx="676275" cy="2192337"/>
            <a:chOff x="1416015" y="1038447"/>
            <a:chExt cx="675697" cy="2192437"/>
          </a:xfrm>
        </p:grpSpPr>
        <p:pic>
          <p:nvPicPr>
            <p:cNvPr id="5128" name="Picture 19">
              <a:extLst>
                <a:ext uri="{FF2B5EF4-FFF2-40B4-BE49-F238E27FC236}">
                  <a16:creationId xmlns:a16="http://schemas.microsoft.com/office/drawing/2014/main" id="{E2AE7268-05A4-4846-97E5-90601BB7BB8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6015" y="1038447"/>
              <a:ext cx="675697" cy="2192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C9190FC-91E2-475E-AA49-E28389865151}"/>
                </a:ext>
              </a:extLst>
            </p:cNvPr>
            <p:cNvSpPr/>
            <p:nvPr/>
          </p:nvSpPr>
          <p:spPr>
            <a:xfrm>
              <a:off x="1416015" y="1954476"/>
              <a:ext cx="71376" cy="35879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/>
            </a:p>
          </p:txBody>
        </p:sp>
      </p:grpSp>
      <p:pic>
        <p:nvPicPr>
          <p:cNvPr id="5127" name="Picture 21">
            <a:extLst>
              <a:ext uri="{FF2B5EF4-FFF2-40B4-BE49-F238E27FC236}">
                <a16:creationId xmlns:a16="http://schemas.microsoft.com/office/drawing/2014/main" id="{003DAB1B-28C4-4B05-AED6-620537D795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92" t="67986" b="5589"/>
          <a:stretch>
            <a:fillRect/>
          </a:stretch>
        </p:blipFill>
        <p:spPr bwMode="auto">
          <a:xfrm>
            <a:off x="5405438" y="4149725"/>
            <a:ext cx="3246437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3983A086-7435-4C2A-B338-56B9137463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rgbClr val="000000"/>
                </a:solidFill>
              </a:rPr>
              <a:t>Molecular pathology testing methods</a:t>
            </a:r>
            <a:endParaRPr lang="en-GB" altLang="en-US"/>
          </a:p>
        </p:txBody>
      </p:sp>
      <p:sp>
        <p:nvSpPr>
          <p:cNvPr id="15363" name="Footer Placeholder 3">
            <a:extLst>
              <a:ext uri="{FF2B5EF4-FFF2-40B4-BE49-F238E27FC236}">
                <a16:creationId xmlns:a16="http://schemas.microsoft.com/office/drawing/2014/main" id="{CE76ED31-1A3F-4F7B-8EF4-59BD49567E0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284BA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http://www.nbt.nhs.uk/genetics</a:t>
            </a:r>
          </a:p>
        </p:txBody>
      </p:sp>
      <p:pic>
        <p:nvPicPr>
          <p:cNvPr id="15364" name="Picture 2">
            <a:extLst>
              <a:ext uri="{FF2B5EF4-FFF2-40B4-BE49-F238E27FC236}">
                <a16:creationId xmlns:a16="http://schemas.microsoft.com/office/drawing/2014/main" id="{D4B88EAE-3FA2-4EEF-A581-D20CD4F556B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2925" y="1236663"/>
            <a:ext cx="8296275" cy="2162175"/>
          </a:xfrm>
          <a:noFill/>
        </p:spPr>
      </p:pic>
      <p:sp>
        <p:nvSpPr>
          <p:cNvPr id="15365" name="TextBox 4">
            <a:extLst>
              <a:ext uri="{FF2B5EF4-FFF2-40B4-BE49-F238E27FC236}">
                <a16:creationId xmlns:a16="http://schemas.microsoft.com/office/drawing/2014/main" id="{BFA9A821-8445-4C87-BBB0-4C757179D9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8950" y="3016250"/>
            <a:ext cx="27051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000"/>
              <a:t>Wong et al 2014 J Clin Pathol 2014;0:1–7</a:t>
            </a:r>
            <a:r>
              <a:rPr lang="en-GB" altLang="en-US" sz="1800"/>
              <a:t>.</a:t>
            </a:r>
          </a:p>
        </p:txBody>
      </p:sp>
      <p:sp>
        <p:nvSpPr>
          <p:cNvPr id="11270" name="TextBox 5">
            <a:extLst>
              <a:ext uri="{FF2B5EF4-FFF2-40B4-BE49-F238E27FC236}">
                <a16:creationId xmlns:a16="http://schemas.microsoft.com/office/drawing/2014/main" id="{D4EDAB46-F2D2-4C0A-B908-5BBFC8DFC6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150" y="866775"/>
            <a:ext cx="72342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dirty="0">
                <a:latin typeface="+mn-lt"/>
                <a:cs typeface="Calibri" pitchFamily="34" charset="0"/>
              </a:rPr>
              <a:t>Variety of testing methods in use across the UK – NGS used in Bristol</a:t>
            </a:r>
          </a:p>
        </p:txBody>
      </p:sp>
      <p:pic>
        <p:nvPicPr>
          <p:cNvPr id="15367" name="Picture 7">
            <a:extLst>
              <a:ext uri="{FF2B5EF4-FFF2-40B4-BE49-F238E27FC236}">
                <a16:creationId xmlns:a16="http://schemas.microsoft.com/office/drawing/2014/main" id="{EB703551-5BB7-4B8F-8870-C684011F98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22" t="44559" r="21080" b="16267"/>
          <a:stretch>
            <a:fillRect/>
          </a:stretch>
        </p:blipFill>
        <p:spPr bwMode="auto">
          <a:xfrm>
            <a:off x="2524125" y="3565525"/>
            <a:ext cx="4868863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8" name="TextBox 1">
            <a:extLst>
              <a:ext uri="{FF2B5EF4-FFF2-40B4-BE49-F238E27FC236}">
                <a16:creationId xmlns:a16="http://schemas.microsoft.com/office/drawing/2014/main" id="{1AEF4D15-FD1E-41D8-B270-6C48C830C3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150" y="4130675"/>
            <a:ext cx="20859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400"/>
              <a:t>RAS testing methods used by labs participating in 2017-18 RAS EQA scheme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C939C23B-8947-441A-ABC1-87A50D574E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Next Generation Sequencing (NGS)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D679E2-30DC-4012-A4DD-67B81ECCBC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Single panel test for all of the important clinically actionable genes in solid tumours</a:t>
            </a:r>
          </a:p>
          <a:p>
            <a:pPr>
              <a:defRPr/>
            </a:pPr>
            <a:endParaRPr lang="en-GB" dirty="0"/>
          </a:p>
          <a:p>
            <a:pPr>
              <a:defRPr/>
            </a:pPr>
            <a:endParaRPr lang="en-GB" dirty="0"/>
          </a:p>
          <a:p>
            <a:pPr>
              <a:defRPr/>
            </a:pPr>
            <a:endParaRPr lang="en-GB" dirty="0"/>
          </a:p>
          <a:p>
            <a:pPr marL="0" indent="0">
              <a:buFontTx/>
              <a:buNone/>
              <a:defRPr/>
            </a:pPr>
            <a:endParaRPr lang="en-GB" dirty="0"/>
          </a:p>
          <a:p>
            <a:pPr>
              <a:defRPr/>
            </a:pPr>
            <a:r>
              <a:rPr lang="en-GB" dirty="0" err="1"/>
              <a:t>TruSight</a:t>
            </a:r>
            <a:r>
              <a:rPr lang="en-GB" dirty="0"/>
              <a:t> Tumour 15 assay – panel of 15 genes with tumour specific sub-panels applied</a:t>
            </a:r>
          </a:p>
          <a:p>
            <a:pPr>
              <a:defRPr/>
            </a:pPr>
            <a:endParaRPr lang="en-GB" dirty="0"/>
          </a:p>
          <a:p>
            <a:pPr>
              <a:defRPr/>
            </a:pPr>
            <a:endParaRPr lang="en-GB" dirty="0"/>
          </a:p>
          <a:p>
            <a:pPr>
              <a:defRPr/>
            </a:pPr>
            <a:endParaRPr lang="en-GB" dirty="0"/>
          </a:p>
          <a:p>
            <a:pPr>
              <a:defRPr/>
            </a:pPr>
            <a:endParaRPr lang="en-GB" dirty="0"/>
          </a:p>
          <a:p>
            <a:pPr>
              <a:defRPr/>
            </a:pPr>
            <a:r>
              <a:rPr lang="en-GB" dirty="0"/>
              <a:t>Low DNA input and high sensitivity (5% mutant DNA in a background of wild type DNA)</a:t>
            </a:r>
          </a:p>
          <a:p>
            <a:pPr>
              <a:defRPr/>
            </a:pPr>
            <a:endParaRPr lang="en-GB" dirty="0"/>
          </a:p>
          <a:p>
            <a:pPr>
              <a:defRPr/>
            </a:pPr>
            <a:endParaRPr lang="en-GB" dirty="0"/>
          </a:p>
          <a:p>
            <a:pPr>
              <a:defRPr/>
            </a:pPr>
            <a:endParaRPr lang="en-GB" dirty="0"/>
          </a:p>
        </p:txBody>
      </p:sp>
      <p:sp>
        <p:nvSpPr>
          <p:cNvPr id="16388" name="Footer Placeholder 3">
            <a:extLst>
              <a:ext uri="{FF2B5EF4-FFF2-40B4-BE49-F238E27FC236}">
                <a16:creationId xmlns:a16="http://schemas.microsoft.com/office/drawing/2014/main" id="{E4D7B9F2-FAD4-46F5-B109-94394B91C20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284BAE"/>
                </a:solidFill>
              </a:rPr>
              <a:t>http://www.nbt.nhs.uk/genetics</a:t>
            </a:r>
          </a:p>
        </p:txBody>
      </p:sp>
      <p:pic>
        <p:nvPicPr>
          <p:cNvPr id="16389" name="Picture 4">
            <a:extLst>
              <a:ext uri="{FF2B5EF4-FFF2-40B4-BE49-F238E27FC236}">
                <a16:creationId xmlns:a16="http://schemas.microsoft.com/office/drawing/2014/main" id="{629D7F71-CC30-4D76-9E99-9A0D2D5A5E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688" y="1755775"/>
            <a:ext cx="5580062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2">
            <a:extLst>
              <a:ext uri="{FF2B5EF4-FFF2-40B4-BE49-F238E27FC236}">
                <a16:creationId xmlns:a16="http://schemas.microsoft.com/office/drawing/2014/main" id="{33A8D1C8-2B53-4B43-9579-A791FC5067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0" t="65962" r="30312" b="20961"/>
          <a:stretch>
            <a:fillRect/>
          </a:stretch>
        </p:blipFill>
        <p:spPr bwMode="auto">
          <a:xfrm>
            <a:off x="1066800" y="3971925"/>
            <a:ext cx="72580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93B84F-ED5F-4EC2-9185-3A1353DC86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DNA is </a:t>
            </a:r>
            <a:r>
              <a:rPr lang="en-GB" dirty="0" err="1"/>
              <a:t>PCR’d</a:t>
            </a:r>
            <a:r>
              <a:rPr lang="en-GB" dirty="0"/>
              <a:t> with specific primers to regions of interest</a:t>
            </a:r>
          </a:p>
          <a:p>
            <a:pPr>
              <a:defRPr/>
            </a:pPr>
            <a:r>
              <a:rPr lang="en-GB" dirty="0"/>
              <a:t>Adapters and indexes are added to the DNA fragments</a:t>
            </a:r>
          </a:p>
          <a:p>
            <a:pPr>
              <a:defRPr/>
            </a:pPr>
            <a:r>
              <a:rPr lang="en-GB" dirty="0"/>
              <a:t>Indexes act as patient specific identifier and adapters bind the DNA molecules to the flow cell</a:t>
            </a:r>
          </a:p>
          <a:p>
            <a:pPr marL="4572000" indent="-180975">
              <a:defRPr/>
            </a:pPr>
            <a:r>
              <a:rPr lang="en-GB" dirty="0"/>
              <a:t>DNA library then loaded into flow cell and run on </a:t>
            </a:r>
            <a:r>
              <a:rPr lang="en-GB" dirty="0" err="1"/>
              <a:t>MiSeq</a:t>
            </a:r>
            <a:r>
              <a:rPr lang="en-GB" dirty="0"/>
              <a:t> which sequences the DNA</a:t>
            </a:r>
          </a:p>
          <a:p>
            <a:pPr>
              <a:defRPr/>
            </a:pPr>
            <a:endParaRPr lang="en-GB" dirty="0"/>
          </a:p>
        </p:txBody>
      </p:sp>
      <p:sp>
        <p:nvSpPr>
          <p:cNvPr id="17411" name="Footer Placeholder 3">
            <a:extLst>
              <a:ext uri="{FF2B5EF4-FFF2-40B4-BE49-F238E27FC236}">
                <a16:creationId xmlns:a16="http://schemas.microsoft.com/office/drawing/2014/main" id="{43DCE1C5-9DD8-4F3B-BED2-28331C4C5BB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284BAE"/>
                </a:solidFill>
              </a:rPr>
              <a:t>http://www.nbt.nhs.uk/genetics</a:t>
            </a:r>
          </a:p>
        </p:txBody>
      </p:sp>
      <p:sp>
        <p:nvSpPr>
          <p:cNvPr id="17412" name="Title 1">
            <a:extLst>
              <a:ext uri="{FF2B5EF4-FFF2-40B4-BE49-F238E27FC236}">
                <a16:creationId xmlns:a16="http://schemas.microsoft.com/office/drawing/2014/main" id="{9B04BBAF-943D-4C3C-8AA1-AAC885F694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Next Generation Sequencing (NGS)</a:t>
            </a:r>
          </a:p>
        </p:txBody>
      </p:sp>
      <p:pic>
        <p:nvPicPr>
          <p:cNvPr id="17413" name="Picture 2">
            <a:extLst>
              <a:ext uri="{FF2B5EF4-FFF2-40B4-BE49-F238E27FC236}">
                <a16:creationId xmlns:a16="http://schemas.microsoft.com/office/drawing/2014/main" id="{524871AB-D3B7-4D77-A570-6CED54A570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1" t="38773" r="33640" b="5281"/>
          <a:stretch>
            <a:fillRect/>
          </a:stretch>
        </p:blipFill>
        <p:spPr bwMode="auto">
          <a:xfrm>
            <a:off x="169863" y="2746375"/>
            <a:ext cx="4592637" cy="343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2">
            <a:extLst>
              <a:ext uri="{FF2B5EF4-FFF2-40B4-BE49-F238E27FC236}">
                <a16:creationId xmlns:a16="http://schemas.microsoft.com/office/drawing/2014/main" id="{16AE706F-0939-4104-813C-018E7E2B72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525" y="3708400"/>
            <a:ext cx="4013200" cy="210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496BF6FF-EAC3-43D2-B384-D33E97C5E3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Next Generation Sequencing (NGS)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20E8EA-57A6-40A1-9171-5A1BBB3960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Lots of data is produced</a:t>
            </a:r>
          </a:p>
          <a:p>
            <a:pPr>
              <a:defRPr/>
            </a:pPr>
            <a:r>
              <a:rPr lang="en-GB" dirty="0"/>
              <a:t>Specific somatic bioinformatics pipeline to process the data</a:t>
            </a:r>
          </a:p>
          <a:p>
            <a:pPr marL="0" indent="0">
              <a:buFontTx/>
              <a:buNone/>
              <a:defRPr/>
            </a:pPr>
            <a:r>
              <a:rPr lang="en-GB" dirty="0"/>
              <a:t>   	- map to genome</a:t>
            </a:r>
          </a:p>
          <a:p>
            <a:pPr marL="0" indent="0">
              <a:buFontTx/>
              <a:buNone/>
              <a:defRPr/>
            </a:pPr>
            <a:r>
              <a:rPr lang="en-GB" dirty="0"/>
              <a:t>	- identify variants</a:t>
            </a:r>
          </a:p>
          <a:p>
            <a:pPr marL="0" indent="0">
              <a:buFontTx/>
              <a:buNone/>
              <a:defRPr/>
            </a:pPr>
            <a:r>
              <a:rPr lang="en-GB" dirty="0"/>
              <a:t>	- remove artefacts</a:t>
            </a:r>
          </a:p>
          <a:p>
            <a:pPr marL="0" indent="0">
              <a:buFontTx/>
              <a:buNone/>
              <a:defRPr/>
            </a:pPr>
            <a:r>
              <a:rPr lang="en-GB" dirty="0"/>
              <a:t>	- annotate data</a:t>
            </a:r>
          </a:p>
          <a:p>
            <a:pPr>
              <a:defRPr/>
            </a:pPr>
            <a:r>
              <a:rPr lang="en-GB" dirty="0"/>
              <a:t>Variants analysed using AMP framework for variant interpretation to determine whether variant is a ‘driver’ or ‘passenger’ and if it is clinically actionable</a:t>
            </a:r>
          </a:p>
          <a:p>
            <a:pPr>
              <a:defRPr/>
            </a:pPr>
            <a:r>
              <a:rPr lang="en-GB" dirty="0"/>
              <a:t>Only clinically relevant variants reported (approved therapy, clinical trial eligibility or diagnostic/prognostic significance)</a:t>
            </a:r>
          </a:p>
        </p:txBody>
      </p:sp>
      <p:sp>
        <p:nvSpPr>
          <p:cNvPr id="18436" name="Footer Placeholder 3">
            <a:extLst>
              <a:ext uri="{FF2B5EF4-FFF2-40B4-BE49-F238E27FC236}">
                <a16:creationId xmlns:a16="http://schemas.microsoft.com/office/drawing/2014/main" id="{2F69C089-88C5-4ABC-874D-05F93713993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284BAE"/>
                </a:solidFill>
              </a:rPr>
              <a:t>http://www.nbt.nhs.uk/genetics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9">
            <a:extLst>
              <a:ext uri="{FF2B5EF4-FFF2-40B4-BE49-F238E27FC236}">
                <a16:creationId xmlns:a16="http://schemas.microsoft.com/office/drawing/2014/main" id="{EFAA0AE9-88C6-482F-9898-794AFFD9BD4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17713" y="1403350"/>
            <a:ext cx="4764087" cy="4125913"/>
          </a:xfrm>
          <a:noFill/>
        </p:spPr>
      </p:pic>
      <p:sp>
        <p:nvSpPr>
          <p:cNvPr id="8" name="Up Arrow 7">
            <a:extLst>
              <a:ext uri="{FF2B5EF4-FFF2-40B4-BE49-F238E27FC236}">
                <a16:creationId xmlns:a16="http://schemas.microsoft.com/office/drawing/2014/main" id="{10F582E1-B9F2-47DE-B278-EB243A7D3366}"/>
              </a:ext>
            </a:extLst>
          </p:cNvPr>
          <p:cNvSpPr/>
          <p:nvPr/>
        </p:nvSpPr>
        <p:spPr>
          <a:xfrm rot="10800000">
            <a:off x="3305175" y="3941763"/>
            <a:ext cx="419100" cy="69532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pic>
        <p:nvPicPr>
          <p:cNvPr id="19460" name="Picture 7">
            <a:extLst>
              <a:ext uri="{FF2B5EF4-FFF2-40B4-BE49-F238E27FC236}">
                <a16:creationId xmlns:a16="http://schemas.microsoft.com/office/drawing/2014/main" id="{0A0E5665-0875-4F3A-8427-42DAD51B35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70"/>
          <a:stretch>
            <a:fillRect/>
          </a:stretch>
        </p:blipFill>
        <p:spPr bwMode="auto">
          <a:xfrm>
            <a:off x="1093788" y="5580063"/>
            <a:ext cx="28908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Title 1">
            <a:extLst>
              <a:ext uri="{FF2B5EF4-FFF2-40B4-BE49-F238E27FC236}">
                <a16:creationId xmlns:a16="http://schemas.microsoft.com/office/drawing/2014/main" id="{68A3E996-7193-49D5-9C8A-F050069F80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2400"/>
              <a:t>MAPK pathway, mutations &amp; targeted therapies</a:t>
            </a:r>
          </a:p>
        </p:txBody>
      </p:sp>
      <p:sp>
        <p:nvSpPr>
          <p:cNvPr id="19462" name="Footer Placeholder 3">
            <a:extLst>
              <a:ext uri="{FF2B5EF4-FFF2-40B4-BE49-F238E27FC236}">
                <a16:creationId xmlns:a16="http://schemas.microsoft.com/office/drawing/2014/main" id="{C8C375A8-A778-4D21-972A-7B59B22CEC5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284BA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http://www.nbt.nhs.uk/genetics</a:t>
            </a:r>
          </a:p>
        </p:txBody>
      </p:sp>
      <p:sp>
        <p:nvSpPr>
          <p:cNvPr id="2" name="Right Arrow 1">
            <a:extLst>
              <a:ext uri="{FF2B5EF4-FFF2-40B4-BE49-F238E27FC236}">
                <a16:creationId xmlns:a16="http://schemas.microsoft.com/office/drawing/2014/main" id="{400CE244-D792-4689-9260-0D3660C8390C}"/>
              </a:ext>
            </a:extLst>
          </p:cNvPr>
          <p:cNvSpPr/>
          <p:nvPr/>
        </p:nvSpPr>
        <p:spPr>
          <a:xfrm>
            <a:off x="2552700" y="2733675"/>
            <a:ext cx="5715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7" name="Up Arrow 6">
            <a:extLst>
              <a:ext uri="{FF2B5EF4-FFF2-40B4-BE49-F238E27FC236}">
                <a16:creationId xmlns:a16="http://schemas.microsoft.com/office/drawing/2014/main" id="{C0EFF1C8-CE91-4C05-8D15-47AFEEAA25F1}"/>
              </a:ext>
            </a:extLst>
          </p:cNvPr>
          <p:cNvSpPr/>
          <p:nvPr/>
        </p:nvSpPr>
        <p:spPr>
          <a:xfrm>
            <a:off x="5872163" y="4352925"/>
            <a:ext cx="390525" cy="75247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10" name="Down Arrow 9">
            <a:extLst>
              <a:ext uri="{FF2B5EF4-FFF2-40B4-BE49-F238E27FC236}">
                <a16:creationId xmlns:a16="http://schemas.microsoft.com/office/drawing/2014/main" id="{DA8AF398-0564-4E6D-8303-4780A7B3763B}"/>
              </a:ext>
            </a:extLst>
          </p:cNvPr>
          <p:cNvSpPr/>
          <p:nvPr/>
        </p:nvSpPr>
        <p:spPr>
          <a:xfrm>
            <a:off x="3400425" y="1257300"/>
            <a:ext cx="419100" cy="6191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dirty="0"/>
              <a:t>.</a:t>
            </a:r>
          </a:p>
        </p:txBody>
      </p:sp>
      <p:sp>
        <p:nvSpPr>
          <p:cNvPr id="16393" name="TextBox 10">
            <a:extLst>
              <a:ext uri="{FF2B5EF4-FFF2-40B4-BE49-F238E27FC236}">
                <a16:creationId xmlns:a16="http://schemas.microsoft.com/office/drawing/2014/main" id="{5F02FFF1-FC55-43C4-AF3F-D62A4C875C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0525" y="901700"/>
            <a:ext cx="49942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EGFR monoclonal antibodies e.g. cetuximab</a:t>
            </a:r>
          </a:p>
        </p:txBody>
      </p:sp>
      <p:sp>
        <p:nvSpPr>
          <p:cNvPr id="16394" name="TextBox 11">
            <a:extLst>
              <a:ext uri="{FF2B5EF4-FFF2-40B4-BE49-F238E27FC236}">
                <a16:creationId xmlns:a16="http://schemas.microsoft.com/office/drawing/2014/main" id="{AE422DD6-56F7-4774-B6D9-898F1AFF86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1150" y="2744788"/>
            <a:ext cx="12382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EGFR-TKI e.g. gefitinib</a:t>
            </a:r>
          </a:p>
        </p:txBody>
      </p:sp>
      <p:sp>
        <p:nvSpPr>
          <p:cNvPr id="16395" name="TextBox 12">
            <a:extLst>
              <a:ext uri="{FF2B5EF4-FFF2-40B4-BE49-F238E27FC236}">
                <a16:creationId xmlns:a16="http://schemas.microsoft.com/office/drawing/2014/main" id="{CCD72A01-490B-4F5D-87C4-198BB7EB87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4950" y="5173663"/>
            <a:ext cx="15049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BRAFi e.g.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vemurafenib</a:t>
            </a:r>
          </a:p>
        </p:txBody>
      </p:sp>
      <p:sp>
        <p:nvSpPr>
          <p:cNvPr id="23" name="12-Point Star 22">
            <a:extLst>
              <a:ext uri="{FF2B5EF4-FFF2-40B4-BE49-F238E27FC236}">
                <a16:creationId xmlns:a16="http://schemas.microsoft.com/office/drawing/2014/main" id="{788D5E2C-8BDE-4B5D-A816-2F116F3B6F7C}"/>
              </a:ext>
            </a:extLst>
          </p:cNvPr>
          <p:cNvSpPr/>
          <p:nvPr/>
        </p:nvSpPr>
        <p:spPr>
          <a:xfrm>
            <a:off x="3243263" y="2860031"/>
            <a:ext cx="157162" cy="139958"/>
          </a:xfrm>
          <a:prstGeom prst="star12">
            <a:avLst/>
          </a:prstGeom>
          <a:solidFill>
            <a:srgbClr val="FF0000"/>
          </a:solidFill>
          <a:ln>
            <a:noFill/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24" name="12-Point Star 23">
            <a:extLst>
              <a:ext uri="{FF2B5EF4-FFF2-40B4-BE49-F238E27FC236}">
                <a16:creationId xmlns:a16="http://schemas.microsoft.com/office/drawing/2014/main" id="{DCA6D6E2-CB51-4D73-AA3F-6187CB285131}"/>
              </a:ext>
            </a:extLst>
          </p:cNvPr>
          <p:cNvSpPr/>
          <p:nvPr/>
        </p:nvSpPr>
        <p:spPr>
          <a:xfrm>
            <a:off x="6026943" y="2675364"/>
            <a:ext cx="157162" cy="139958"/>
          </a:xfrm>
          <a:prstGeom prst="star12">
            <a:avLst/>
          </a:prstGeom>
          <a:solidFill>
            <a:srgbClr val="FF0000"/>
          </a:solidFill>
          <a:ln>
            <a:noFill/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25" name="12-Point Star 24">
            <a:extLst>
              <a:ext uri="{FF2B5EF4-FFF2-40B4-BE49-F238E27FC236}">
                <a16:creationId xmlns:a16="http://schemas.microsoft.com/office/drawing/2014/main" id="{F0B06A36-7A35-4413-A6C6-869B475A389F}"/>
              </a:ext>
            </a:extLst>
          </p:cNvPr>
          <p:cNvSpPr/>
          <p:nvPr/>
        </p:nvSpPr>
        <p:spPr>
          <a:xfrm>
            <a:off x="6210299" y="3926831"/>
            <a:ext cx="157162" cy="139958"/>
          </a:xfrm>
          <a:prstGeom prst="star12">
            <a:avLst/>
          </a:prstGeom>
          <a:solidFill>
            <a:srgbClr val="FF0000"/>
          </a:solidFill>
          <a:ln>
            <a:noFill/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17" name="Down Arrow 16">
            <a:extLst>
              <a:ext uri="{FF2B5EF4-FFF2-40B4-BE49-F238E27FC236}">
                <a16:creationId xmlns:a16="http://schemas.microsoft.com/office/drawing/2014/main" id="{B43FFD28-1B8C-4DEA-BFC9-B648030C7B82}"/>
              </a:ext>
            </a:extLst>
          </p:cNvPr>
          <p:cNvSpPr/>
          <p:nvPr/>
        </p:nvSpPr>
        <p:spPr>
          <a:xfrm>
            <a:off x="2452688" y="5403850"/>
            <a:ext cx="193675" cy="3048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16396" name="TextBox 14">
            <a:extLst>
              <a:ext uri="{FF2B5EF4-FFF2-40B4-BE49-F238E27FC236}">
                <a16:creationId xmlns:a16="http://schemas.microsoft.com/office/drawing/2014/main" id="{8E8EB872-D206-4150-AF63-067C8F7899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25" y="3824288"/>
            <a:ext cx="13906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MEKi e.g. trametinib</a:t>
            </a:r>
          </a:p>
        </p:txBody>
      </p:sp>
      <p:pic>
        <p:nvPicPr>
          <p:cNvPr id="18" name="Picture 9">
            <a:extLst>
              <a:ext uri="{FF2B5EF4-FFF2-40B4-BE49-F238E27FC236}">
                <a16:creationId xmlns:a16="http://schemas.microsoft.com/office/drawing/2014/main" id="{008500BC-4D18-41B3-A77D-E33DAD6488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825" y="4948238"/>
            <a:ext cx="2736850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  <p:bldP spid="7" grpId="0" animBg="1"/>
      <p:bldP spid="10" grpId="0" animBg="1"/>
      <p:bldP spid="16393" grpId="0"/>
      <p:bldP spid="16394" grpId="0"/>
      <p:bldP spid="16395" grpId="0"/>
      <p:bldP spid="1639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6AA190F3-0D5C-4C9E-9489-858F512B98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i="1">
                <a:solidFill>
                  <a:schemeClr val="tx1"/>
                </a:solidFill>
              </a:rPr>
              <a:t>BRAF</a:t>
            </a:r>
            <a:r>
              <a:rPr lang="en-GB" altLang="en-US">
                <a:solidFill>
                  <a:schemeClr val="tx1"/>
                </a:solidFill>
              </a:rPr>
              <a:t> mutations in melanoma</a:t>
            </a:r>
          </a:p>
        </p:txBody>
      </p:sp>
      <p:sp>
        <p:nvSpPr>
          <p:cNvPr id="20483" name="Footer Placeholder 3">
            <a:extLst>
              <a:ext uri="{FF2B5EF4-FFF2-40B4-BE49-F238E27FC236}">
                <a16:creationId xmlns:a16="http://schemas.microsoft.com/office/drawing/2014/main" id="{96BDEA34-477F-4EDE-8B2E-013E3B72905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284BA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http://www.nbt.nhs.uk/genetics</a:t>
            </a:r>
          </a:p>
        </p:txBody>
      </p:sp>
      <p:pic>
        <p:nvPicPr>
          <p:cNvPr id="20484" name="Picture 2">
            <a:extLst>
              <a:ext uri="{FF2B5EF4-FFF2-40B4-BE49-F238E27FC236}">
                <a16:creationId xmlns:a16="http://schemas.microsoft.com/office/drawing/2014/main" id="{5ABB9614-26B6-4D4D-AD6C-0F43559BF0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13" y="911225"/>
            <a:ext cx="2922587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3">
            <a:extLst>
              <a:ext uri="{FF2B5EF4-FFF2-40B4-BE49-F238E27FC236}">
                <a16:creationId xmlns:a16="http://schemas.microsoft.com/office/drawing/2014/main" id="{334857BF-3C6F-466C-873C-399E50A755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13" y="3978275"/>
            <a:ext cx="3211512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E7F5668-80BE-460A-8E23-BDFB88E7DB28}"/>
              </a:ext>
            </a:extLst>
          </p:cNvPr>
          <p:cNvSpPr txBox="1"/>
          <p:nvPr/>
        </p:nvSpPr>
        <p:spPr>
          <a:xfrm>
            <a:off x="3679825" y="927100"/>
            <a:ext cx="4824413" cy="560228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GB" altLang="en-US" sz="1700">
                <a:ea typeface="Calibri" panose="020F0502020204030204" pitchFamily="34" charset="0"/>
                <a:cs typeface="Calibri" panose="020F0502020204030204" pitchFamily="34" charset="0"/>
              </a:rPr>
              <a:t>Identified </a:t>
            </a:r>
            <a:r>
              <a:rPr lang="en-GB" altLang="en-US" sz="1700" i="1">
                <a:ea typeface="Calibri" panose="020F0502020204030204" pitchFamily="34" charset="0"/>
                <a:cs typeface="Calibri" panose="020F0502020204030204" pitchFamily="34" charset="0"/>
              </a:rPr>
              <a:t>BRAF</a:t>
            </a:r>
            <a:r>
              <a:rPr lang="en-GB" altLang="en-US" sz="1700">
                <a:ea typeface="Calibri" panose="020F0502020204030204" pitchFamily="34" charset="0"/>
                <a:cs typeface="Calibri" panose="020F0502020204030204" pitchFamily="34" charset="0"/>
              </a:rPr>
              <a:t> as an oncogene in human cancer in 2002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GB" altLang="en-US" sz="1700">
                <a:ea typeface="Calibri" panose="020F0502020204030204" pitchFamily="34" charset="0"/>
                <a:cs typeface="Calibri" panose="020F0502020204030204" pitchFamily="34" charset="0"/>
              </a:rPr>
              <a:t>Mutations found in:</a:t>
            </a:r>
          </a:p>
          <a:p>
            <a:pPr eaLnBrk="1" hangingPunct="1"/>
            <a:r>
              <a:rPr lang="en-GB" altLang="en-US" sz="1700">
                <a:ea typeface="Calibri" panose="020F0502020204030204" pitchFamily="34" charset="0"/>
                <a:cs typeface="Calibri" panose="020F0502020204030204" pitchFamily="34" charset="0"/>
              </a:rPr>
              <a:t>	- 66% melanoma</a:t>
            </a:r>
          </a:p>
          <a:p>
            <a:pPr eaLnBrk="1" hangingPunct="1"/>
            <a:r>
              <a:rPr lang="en-GB" altLang="en-US" sz="1700">
                <a:ea typeface="Calibri" panose="020F0502020204030204" pitchFamily="34" charset="0"/>
                <a:cs typeface="Calibri" panose="020F0502020204030204" pitchFamily="34" charset="0"/>
              </a:rPr>
              <a:t>	- 40% thyroid</a:t>
            </a:r>
          </a:p>
          <a:p>
            <a:pPr eaLnBrk="1" hangingPunct="1"/>
            <a:r>
              <a:rPr lang="en-GB" altLang="en-US" sz="1700">
                <a:ea typeface="Calibri" panose="020F0502020204030204" pitchFamily="34" charset="0"/>
                <a:cs typeface="Calibri" panose="020F0502020204030204" pitchFamily="34" charset="0"/>
              </a:rPr>
              <a:t>	- 18% colorectal cancers</a:t>
            </a:r>
          </a:p>
          <a:p>
            <a:pPr eaLnBrk="1" hangingPunct="1"/>
            <a:r>
              <a:rPr lang="en-GB" altLang="en-US" sz="1700">
                <a:ea typeface="Calibri" panose="020F0502020204030204" pitchFamily="34" charset="0"/>
                <a:cs typeface="Calibri" panose="020F0502020204030204" pitchFamily="34" charset="0"/>
              </a:rPr>
              <a:t>	- 11% gliomas</a:t>
            </a:r>
          </a:p>
          <a:p>
            <a:pPr eaLnBrk="1" hangingPunct="1"/>
            <a:r>
              <a:rPr lang="en-GB" altLang="en-US" sz="1700">
                <a:ea typeface="Calibri" panose="020F0502020204030204" pitchFamily="34" charset="0"/>
                <a:cs typeface="Calibri" panose="020F0502020204030204" pitchFamily="34" charset="0"/>
              </a:rPr>
              <a:t>	- 9% lung cancers</a:t>
            </a:r>
          </a:p>
          <a:p>
            <a:pPr eaLnBrk="1" hangingPunct="1"/>
            <a:r>
              <a:rPr lang="en-GB" altLang="en-US" sz="1700">
                <a:ea typeface="Calibri" panose="020F0502020204030204" pitchFamily="34" charset="0"/>
                <a:cs typeface="Calibri" panose="020F0502020204030204" pitchFamily="34" charset="0"/>
              </a:rPr>
              <a:t>	- plus a wide range of other cancers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GB" altLang="en-US" sz="1700">
                <a:ea typeface="Calibri" panose="020F0502020204030204" pitchFamily="34" charset="0"/>
                <a:cs typeface="Calibri" panose="020F0502020204030204" pitchFamily="34" charset="0"/>
              </a:rPr>
              <a:t>Cytoplasmic serine/threonine kinase which is part of MAPK pathway that regulates cell growth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GB" altLang="en-US" sz="1700">
                <a:ea typeface="Calibri" panose="020F0502020204030204" pitchFamily="34" charset="0"/>
                <a:cs typeface="Calibri" panose="020F0502020204030204" pitchFamily="34" charset="0"/>
              </a:rPr>
              <a:t>All mutations within kinase domain of the protein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GB" altLang="en-US" sz="1700">
                <a:ea typeface="Calibri" panose="020F0502020204030204" pitchFamily="34" charset="0"/>
                <a:cs typeface="Calibri" panose="020F0502020204030204" pitchFamily="34" charset="0"/>
              </a:rPr>
              <a:t>Most common (80% overall, 90% melanoma): c.1799T&gt;A (p.Val600Glu or </a:t>
            </a:r>
            <a:r>
              <a:rPr lang="en-GB" altLang="en-US" sz="1700" b="1">
                <a:ea typeface="Calibri" panose="020F0502020204030204" pitchFamily="34" charset="0"/>
                <a:cs typeface="Calibri" panose="020F0502020204030204" pitchFamily="34" charset="0"/>
              </a:rPr>
              <a:t>V600E</a:t>
            </a:r>
            <a:r>
              <a:rPr lang="en-GB" altLang="en-US" sz="1700"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GB" altLang="en-US" sz="1700">
                <a:ea typeface="Calibri" panose="020F0502020204030204" pitchFamily="34" charset="0"/>
                <a:cs typeface="Calibri" panose="020F0502020204030204" pitchFamily="34" charset="0"/>
              </a:rPr>
              <a:t>Mutated BRAF: 500x increased activation and activates in the absence of any growth factors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GB" altLang="en-US"/>
          </a:p>
        </p:txBody>
      </p:sp>
      <p:pic>
        <p:nvPicPr>
          <p:cNvPr id="20487" name="Picture 4">
            <a:extLst>
              <a:ext uri="{FF2B5EF4-FFF2-40B4-BE49-F238E27FC236}">
                <a16:creationId xmlns:a16="http://schemas.microsoft.com/office/drawing/2014/main" id="{93FBCBE3-AF71-4538-B6C0-99BB844E35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919" t="50000" r="13919" b="24211"/>
          <a:stretch>
            <a:fillRect/>
          </a:stretch>
        </p:blipFill>
        <p:spPr bwMode="auto">
          <a:xfrm>
            <a:off x="404813" y="4611688"/>
            <a:ext cx="2833687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id="{C75873FD-D6B7-4BBD-89F5-2DD88D3D8A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i="1"/>
              <a:t>BRAF</a:t>
            </a:r>
            <a:r>
              <a:rPr lang="en-GB" altLang="en-US"/>
              <a:t> mutations in melanoma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3EC7E0-49AE-459A-9653-4318F05D7A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BRAF mutation associated with: </a:t>
            </a:r>
          </a:p>
          <a:p>
            <a:pPr marL="0" indent="0">
              <a:buFontTx/>
              <a:buNone/>
              <a:defRPr/>
            </a:pPr>
            <a:r>
              <a:rPr lang="en-US" dirty="0"/>
              <a:t> 	- younger age (OR = 1.734; P &lt; .001)</a:t>
            </a:r>
          </a:p>
          <a:p>
            <a:pPr marL="0" indent="0">
              <a:buFontTx/>
              <a:buNone/>
              <a:defRPr/>
            </a:pPr>
            <a:r>
              <a:rPr lang="en-US" dirty="0"/>
              <a:t>	- trunk location (OR = 2.272; P &lt; .001)</a:t>
            </a:r>
          </a:p>
          <a:p>
            <a:pPr marL="0" indent="0">
              <a:buFontTx/>
              <a:buNone/>
              <a:defRPr/>
            </a:pPr>
            <a:r>
              <a:rPr lang="en-US" dirty="0"/>
              <a:t>	- non-chronically sun damaged skin (OR = 2.833; P &lt; .001)</a:t>
            </a:r>
          </a:p>
          <a:p>
            <a:pPr marL="0" indent="0">
              <a:buFontTx/>
              <a:buNone/>
              <a:defRPr/>
            </a:pPr>
            <a:r>
              <a:rPr lang="en-US" dirty="0"/>
              <a:t>	- superficial spreading melanoma (OR = 2.081; P &lt; .001)</a:t>
            </a:r>
          </a:p>
          <a:p>
            <a:pPr marL="0" indent="0">
              <a:buFontTx/>
              <a:buNone/>
              <a:defRPr/>
            </a:pPr>
            <a:r>
              <a:rPr lang="en-US" dirty="0"/>
              <a:t>	- advanced melanoma stage (OR = 1.551; P = .003)</a:t>
            </a:r>
          </a:p>
          <a:p>
            <a:pPr marL="0" indent="0">
              <a:buFontTx/>
              <a:buNone/>
              <a:defRPr/>
            </a:pPr>
            <a:r>
              <a:rPr lang="en-US" sz="800" dirty="0"/>
              <a:t>Kim et al 2015 – BRAF </a:t>
            </a:r>
            <a:r>
              <a:rPr lang="en-US" sz="800" dirty="0" err="1"/>
              <a:t>metaanalysis</a:t>
            </a:r>
            <a:r>
              <a:rPr lang="en-US" sz="800" dirty="0"/>
              <a:t>, J Am </a:t>
            </a:r>
            <a:r>
              <a:rPr lang="en-US" sz="800" dirty="0" err="1"/>
              <a:t>Acad</a:t>
            </a:r>
            <a:r>
              <a:rPr lang="en-US" sz="800" dirty="0"/>
              <a:t> </a:t>
            </a:r>
            <a:r>
              <a:rPr lang="en-US" sz="800" dirty="0" err="1"/>
              <a:t>Dermatol</a:t>
            </a:r>
            <a:r>
              <a:rPr lang="en-US" sz="800" dirty="0"/>
              <a:t>. </a:t>
            </a:r>
          </a:p>
          <a:p>
            <a:pPr marL="0" indent="0">
              <a:buFontTx/>
              <a:buNone/>
              <a:defRPr/>
            </a:pPr>
            <a:endParaRPr lang="en-US" sz="800" dirty="0"/>
          </a:p>
          <a:p>
            <a:pPr>
              <a:defRPr/>
            </a:pPr>
            <a:r>
              <a:rPr lang="en-US" dirty="0"/>
              <a:t>Population differences:</a:t>
            </a:r>
          </a:p>
          <a:p>
            <a:pPr lvl="2">
              <a:buFontTx/>
              <a:buChar char="-"/>
              <a:defRPr/>
            </a:pPr>
            <a:r>
              <a:rPr lang="en-US" dirty="0"/>
              <a:t>Irish melanoma cases 24% mutant BRAF</a:t>
            </a:r>
          </a:p>
          <a:p>
            <a:pPr lvl="2">
              <a:buFontTx/>
              <a:buChar char="-"/>
              <a:defRPr/>
            </a:pPr>
            <a:r>
              <a:rPr lang="en-US" dirty="0"/>
              <a:t>Belgian melanoma cases 43% mutant BRAF</a:t>
            </a:r>
          </a:p>
          <a:p>
            <a:pPr marL="0" indent="0">
              <a:buFontTx/>
              <a:buNone/>
              <a:defRPr/>
            </a:pPr>
            <a:r>
              <a:rPr lang="en-US" sz="800" dirty="0"/>
              <a:t>Van de </a:t>
            </a:r>
            <a:r>
              <a:rPr lang="en-US" sz="800" dirty="0" err="1"/>
              <a:t>Huurk</a:t>
            </a:r>
            <a:r>
              <a:rPr lang="en-US" sz="800" dirty="0"/>
              <a:t> et al 2015 </a:t>
            </a:r>
            <a:r>
              <a:rPr lang="pt-BR" sz="800" dirty="0"/>
              <a:t>Melanoma Res. 2015 Jun;25(3):189-99.</a:t>
            </a:r>
            <a:endParaRPr lang="en-US" sz="800" dirty="0"/>
          </a:p>
          <a:p>
            <a:pPr algn="r">
              <a:buFontTx/>
              <a:buChar char="-"/>
              <a:defRPr/>
            </a:pPr>
            <a:endParaRPr lang="en-US" dirty="0"/>
          </a:p>
          <a:p>
            <a:pPr marL="0" indent="0">
              <a:buFontTx/>
              <a:buNone/>
              <a:defRPr/>
            </a:pPr>
            <a:endParaRPr lang="en-US" sz="800" dirty="0"/>
          </a:p>
          <a:p>
            <a:pPr marL="0" indent="0">
              <a:buFontTx/>
              <a:buNone/>
              <a:defRPr/>
            </a:pPr>
            <a:endParaRPr lang="en-US" sz="800" dirty="0"/>
          </a:p>
          <a:p>
            <a:pPr marL="0" indent="0">
              <a:buFontTx/>
              <a:buNone/>
              <a:defRPr/>
            </a:pPr>
            <a:endParaRPr lang="en-US" sz="800" dirty="0"/>
          </a:p>
          <a:p>
            <a:pPr marL="0" indent="0">
              <a:buFontTx/>
              <a:buNone/>
              <a:defRPr/>
            </a:pPr>
            <a:endParaRPr lang="en-GB" sz="800" dirty="0"/>
          </a:p>
        </p:txBody>
      </p:sp>
      <p:sp>
        <p:nvSpPr>
          <p:cNvPr id="21508" name="Footer Placeholder 3">
            <a:extLst>
              <a:ext uri="{FF2B5EF4-FFF2-40B4-BE49-F238E27FC236}">
                <a16:creationId xmlns:a16="http://schemas.microsoft.com/office/drawing/2014/main" id="{E2899193-50B7-4D30-8E8C-2B92FBD2896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284BAE"/>
                </a:solidFill>
              </a:rPr>
              <a:t>http://www.nbt.nhs.uk/genetics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F57AEEC7-992A-49E5-A691-973074E2C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altLang="en-US" i="1" dirty="0">
                <a:solidFill>
                  <a:schemeClr val="accent4"/>
                </a:solidFill>
              </a:rPr>
              <a:t>BRAF</a:t>
            </a:r>
            <a:r>
              <a:rPr lang="en-GB" altLang="en-US" dirty="0">
                <a:solidFill>
                  <a:schemeClr val="accent4"/>
                </a:solidFill>
              </a:rPr>
              <a:t> in melanoma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7CA9BF-C661-4952-8769-D0B594F4F9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altLang="en-US" sz="1800">
                <a:ea typeface="Calibri" panose="020F0502020204030204" pitchFamily="34" charset="0"/>
                <a:cs typeface="Calibri" panose="020F0502020204030204" pitchFamily="34" charset="0"/>
              </a:rPr>
              <a:t>Vemurafenib (Zelboraf, PLX4032, Roche) inhibitor of mutated BRAF</a:t>
            </a:r>
          </a:p>
          <a:p>
            <a:pPr eaLnBrk="1" hangingPunct="1">
              <a:buFontTx/>
              <a:buNone/>
            </a:pPr>
            <a:r>
              <a:rPr lang="en-GB" altLang="en-US" sz="1800">
                <a:ea typeface="Calibri" panose="020F0502020204030204" pitchFamily="34" charset="0"/>
                <a:cs typeface="Calibri" panose="020F0502020204030204" pitchFamily="34" charset="0"/>
              </a:rPr>
              <a:t>	- designed specifically to bind active site of V600E mutated BRAF</a:t>
            </a:r>
          </a:p>
          <a:p>
            <a:pPr eaLnBrk="1" hangingPunct="1">
              <a:buFontTx/>
              <a:buNone/>
            </a:pPr>
            <a:endParaRPr lang="en-GB" altLang="en-US" sz="180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buFontTx/>
              <a:buNone/>
            </a:pPr>
            <a:endParaRPr lang="en-GB" altLang="en-US" sz="180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buFontTx/>
              <a:buNone/>
            </a:pPr>
            <a:endParaRPr lang="en-GB" altLang="en-US" sz="180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buFontTx/>
              <a:buNone/>
            </a:pPr>
            <a:endParaRPr lang="en-GB" altLang="en-US" sz="180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buFontTx/>
              <a:buNone/>
            </a:pPr>
            <a:endParaRPr lang="en-GB" altLang="en-US" sz="180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buFontTx/>
              <a:buNone/>
            </a:pPr>
            <a:endParaRPr lang="en-GB" altLang="en-US" sz="180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/>
            <a:r>
              <a:rPr lang="en-GB" altLang="en-US" sz="1800">
                <a:ea typeface="Calibri" panose="020F0502020204030204" pitchFamily="34" charset="0"/>
                <a:cs typeface="Calibri" panose="020F0502020204030204" pitchFamily="34" charset="0"/>
              </a:rPr>
              <a:t>FDA approval for use in unresectable or metastatic melanoma with the V600E mutation in August 2011</a:t>
            </a:r>
          </a:p>
          <a:p>
            <a:pPr eaLnBrk="1" hangingPunct="1"/>
            <a:r>
              <a:rPr lang="en-GB" altLang="en-US" sz="1800">
                <a:ea typeface="Calibri" panose="020F0502020204030204" pitchFamily="34" charset="0"/>
                <a:cs typeface="Calibri" panose="020F0502020204030204" pitchFamily="34" charset="0"/>
              </a:rPr>
              <a:t>European (EMA) approval for use in unresectable or metastatic melanoma with any codon 600 mutation in December 2011</a:t>
            </a:r>
          </a:p>
          <a:p>
            <a:pPr eaLnBrk="1" hangingPunct="1"/>
            <a:r>
              <a:rPr lang="en-GB" altLang="en-US" sz="1800">
                <a:ea typeface="Calibri" panose="020F0502020204030204" pitchFamily="34" charset="0"/>
                <a:cs typeface="Calibri" panose="020F0502020204030204" pitchFamily="34" charset="0"/>
              </a:rPr>
              <a:t>NICE approved in December 2012</a:t>
            </a:r>
          </a:p>
          <a:p>
            <a:pPr eaLnBrk="1" hangingPunct="1"/>
            <a:r>
              <a:rPr lang="en-GB" altLang="en-US" sz="1800">
                <a:ea typeface="Calibri" panose="020F0502020204030204" pitchFamily="34" charset="0"/>
                <a:cs typeface="Calibri" panose="020F0502020204030204" pitchFamily="34" charset="0"/>
              </a:rPr>
              <a:t>Dabrafenib (GSK) – NICE approved December 2014</a:t>
            </a:r>
          </a:p>
          <a:p>
            <a:pPr eaLnBrk="1" hangingPunct="1"/>
            <a:r>
              <a:rPr lang="en-GB" altLang="en-US" sz="1800">
                <a:ea typeface="Calibri" panose="020F0502020204030204" pitchFamily="34" charset="0"/>
                <a:cs typeface="Calibri" panose="020F0502020204030204" pitchFamily="34" charset="0"/>
              </a:rPr>
              <a:t>Trametinib (MEK inhibitor) approved in combination with dabrafenib – NICE June 2016</a:t>
            </a:r>
          </a:p>
        </p:txBody>
      </p:sp>
      <p:sp>
        <p:nvSpPr>
          <p:cNvPr id="22532" name="Footer Placeholder 3">
            <a:extLst>
              <a:ext uri="{FF2B5EF4-FFF2-40B4-BE49-F238E27FC236}">
                <a16:creationId xmlns:a16="http://schemas.microsoft.com/office/drawing/2014/main" id="{C170B789-D263-4634-B73F-7313E972021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284BA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http://www.nbt.nhs.uk/genetics</a:t>
            </a:r>
          </a:p>
        </p:txBody>
      </p:sp>
      <p:pic>
        <p:nvPicPr>
          <p:cNvPr id="22533" name="Picture 2">
            <a:extLst>
              <a:ext uri="{FF2B5EF4-FFF2-40B4-BE49-F238E27FC236}">
                <a16:creationId xmlns:a16="http://schemas.microsoft.com/office/drawing/2014/main" id="{00524E38-D7CF-4C30-BA2E-494924F937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1666875"/>
            <a:ext cx="2997200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TextBox 4">
            <a:extLst>
              <a:ext uri="{FF2B5EF4-FFF2-40B4-BE49-F238E27FC236}">
                <a16:creationId xmlns:a16="http://schemas.microsoft.com/office/drawing/2014/main" id="{ACFFECE2-C203-440A-B42E-B1CF2BE069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3075" y="2328863"/>
            <a:ext cx="302418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/>
              <a:t>Bollag </a:t>
            </a:r>
            <a:r>
              <a:rPr lang="en-GB" altLang="en-US" sz="800" i="1"/>
              <a:t>et al </a:t>
            </a:r>
            <a:r>
              <a:rPr lang="en-GB" altLang="en-US" sz="800"/>
              <a:t>2012 Nature Reviews Drug Discovery 11, 873-88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0492E1AC-667D-4F31-8F4F-9B14EC083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altLang="en-US" i="1" dirty="0">
                <a:solidFill>
                  <a:schemeClr val="accent4"/>
                </a:solidFill>
              </a:rPr>
              <a:t>BRAF</a:t>
            </a:r>
            <a:r>
              <a:rPr lang="en-GB" altLang="en-US" dirty="0">
                <a:solidFill>
                  <a:schemeClr val="accent4"/>
                </a:solidFill>
              </a:rPr>
              <a:t> in melanoma</a:t>
            </a:r>
          </a:p>
        </p:txBody>
      </p:sp>
      <p:sp>
        <p:nvSpPr>
          <p:cNvPr id="23555" name="Content Placeholder 2">
            <a:extLst>
              <a:ext uri="{FF2B5EF4-FFF2-40B4-BE49-F238E27FC236}">
                <a16:creationId xmlns:a16="http://schemas.microsoft.com/office/drawing/2014/main" id="{E4ED3B4E-DD52-446E-9CE6-9A5008EFED9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672138" y="1052513"/>
            <a:ext cx="2932112" cy="4968875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en-US" sz="1800">
                <a:ea typeface="Calibri" panose="020F0502020204030204" pitchFamily="34" charset="0"/>
                <a:cs typeface="Calibri" panose="020F0502020204030204" pitchFamily="34" charset="0"/>
              </a:rPr>
              <a:t>In patients with codon 600 mutations, vemurafenib improves:</a:t>
            </a:r>
          </a:p>
          <a:p>
            <a:pPr marL="0" indent="0" eaLnBrk="1" hangingPunct="1">
              <a:buFontTx/>
              <a:buNone/>
            </a:pPr>
            <a:r>
              <a:rPr lang="en-US" altLang="en-US" sz="1800">
                <a:ea typeface="Calibri" panose="020F0502020204030204" pitchFamily="34" charset="0"/>
                <a:cs typeface="Calibri" panose="020F0502020204030204" pitchFamily="34" charset="0"/>
              </a:rPr>
              <a:t> - progression-free survival (PFS) 5.3 months for vemurafenib vs. 1.6 months for dacarbazine</a:t>
            </a:r>
          </a:p>
          <a:p>
            <a:pPr marL="0" indent="0" eaLnBrk="1" hangingPunct="1">
              <a:buFontTx/>
              <a:buNone/>
            </a:pPr>
            <a:endParaRPr lang="en-US" altLang="en-US" sz="180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buFontTx/>
              <a:buNone/>
            </a:pPr>
            <a:r>
              <a:rPr lang="en-US" altLang="en-US" sz="1800">
                <a:ea typeface="Calibri" panose="020F0502020204030204" pitchFamily="34" charset="0"/>
                <a:cs typeface="Calibri" panose="020F0502020204030204" pitchFamily="34" charset="0"/>
              </a:rPr>
              <a:t>- overall survival (OS) 13.2 months for vemurafenib vs. 9.9 months for dacarbazine</a:t>
            </a:r>
          </a:p>
          <a:p>
            <a:pPr marL="0" indent="0" eaLnBrk="1" hangingPunct="1">
              <a:buFontTx/>
              <a:buNone/>
            </a:pPr>
            <a:endParaRPr lang="en-US" altLang="en-US" sz="120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buFontTx/>
              <a:buNone/>
            </a:pPr>
            <a:r>
              <a:rPr lang="en-GB" altLang="en-US" sz="1200">
                <a:ea typeface="Calibri" panose="020F0502020204030204" pitchFamily="34" charset="0"/>
                <a:cs typeface="Calibri" panose="020F0502020204030204" pitchFamily="34" charset="0"/>
              </a:rPr>
              <a:t>Phase III BRIM trial: Chapman </a:t>
            </a:r>
            <a:r>
              <a:rPr lang="en-GB" altLang="en-US" sz="1200" i="1">
                <a:ea typeface="Calibri" panose="020F0502020204030204" pitchFamily="34" charset="0"/>
                <a:cs typeface="Calibri" panose="020F0502020204030204" pitchFamily="34" charset="0"/>
              </a:rPr>
              <a:t>et al </a:t>
            </a:r>
            <a:r>
              <a:rPr lang="en-GB" altLang="en-US" sz="1200">
                <a:ea typeface="Calibri" panose="020F0502020204030204" pitchFamily="34" charset="0"/>
                <a:cs typeface="Calibri" panose="020F0502020204030204" pitchFamily="34" charset="0"/>
              </a:rPr>
              <a:t>2011 (30 June) NEJM 364;26: 2507-2516</a:t>
            </a:r>
          </a:p>
        </p:txBody>
      </p:sp>
      <p:sp>
        <p:nvSpPr>
          <p:cNvPr id="23556" name="Footer Placeholder 3">
            <a:extLst>
              <a:ext uri="{FF2B5EF4-FFF2-40B4-BE49-F238E27FC236}">
                <a16:creationId xmlns:a16="http://schemas.microsoft.com/office/drawing/2014/main" id="{3741E332-42F4-4E1F-9FE7-C3DC338ADCF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284BA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http://www.nbt.nhs.uk/genetics</a:t>
            </a:r>
          </a:p>
        </p:txBody>
      </p:sp>
      <p:pic>
        <p:nvPicPr>
          <p:cNvPr id="23557" name="Picture 2">
            <a:extLst>
              <a:ext uri="{FF2B5EF4-FFF2-40B4-BE49-F238E27FC236}">
                <a16:creationId xmlns:a16="http://schemas.microsoft.com/office/drawing/2014/main" id="{4F883098-D712-493B-B04A-636699EA8D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955675"/>
            <a:ext cx="5003800" cy="257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3">
            <a:extLst>
              <a:ext uri="{FF2B5EF4-FFF2-40B4-BE49-F238E27FC236}">
                <a16:creationId xmlns:a16="http://schemas.microsoft.com/office/drawing/2014/main" id="{1CE9E6B1-4563-45D6-BD2F-DBBF4486E3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38" y="3632200"/>
            <a:ext cx="5491162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B0E6001B-D1F1-4288-BB71-C7B65F603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altLang="en-US" i="1" dirty="0">
                <a:solidFill>
                  <a:schemeClr val="accent4"/>
                </a:solidFill>
              </a:rPr>
              <a:t>BRAF</a:t>
            </a:r>
            <a:r>
              <a:rPr lang="en-GB" altLang="en-US" dirty="0">
                <a:solidFill>
                  <a:schemeClr val="accent4"/>
                </a:solidFill>
              </a:rPr>
              <a:t> in melanoma</a:t>
            </a:r>
          </a:p>
        </p:txBody>
      </p:sp>
      <p:sp>
        <p:nvSpPr>
          <p:cNvPr id="25603" name="Footer Placeholder 3">
            <a:extLst>
              <a:ext uri="{FF2B5EF4-FFF2-40B4-BE49-F238E27FC236}">
                <a16:creationId xmlns:a16="http://schemas.microsoft.com/office/drawing/2014/main" id="{400A02AC-BD77-481B-BCAF-4AECC49366A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284BA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http://www.nbt.nhs.uk/genetics</a:t>
            </a:r>
          </a:p>
        </p:txBody>
      </p:sp>
      <p:pic>
        <p:nvPicPr>
          <p:cNvPr id="25604" name="Picture 2">
            <a:extLst>
              <a:ext uri="{FF2B5EF4-FFF2-40B4-BE49-F238E27FC236}">
                <a16:creationId xmlns:a16="http://schemas.microsoft.com/office/drawing/2014/main" id="{192EE990-08D1-45E8-812D-10A4B62CC8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123950"/>
            <a:ext cx="4814888" cy="481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TextBox 4">
            <a:extLst>
              <a:ext uri="{FF2B5EF4-FFF2-40B4-BE49-F238E27FC236}">
                <a16:creationId xmlns:a16="http://schemas.microsoft.com/office/drawing/2014/main" id="{9C5C564B-3C8D-4093-8F73-9E3284DBB7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6688" y="5445125"/>
            <a:ext cx="19431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100"/>
              <a:t>Flaherty et al 2010 NEJM 363 9: 809-819 (phase I BRIM trial)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FA1DBC95-149A-4FDB-838F-B5B25734D4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>
                <a:solidFill>
                  <a:schemeClr val="tx1"/>
                </a:solidFill>
              </a:rPr>
              <a:t>Talk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ECE2AA-CF6A-45E9-8D02-306D7F7830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688" y="823913"/>
            <a:ext cx="8321675" cy="2595562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endParaRPr lang="en-GB" sz="2400" dirty="0"/>
          </a:p>
          <a:p>
            <a:pPr eaLnBrk="1" hangingPunct="1">
              <a:defRPr/>
            </a:pPr>
            <a:r>
              <a:rPr lang="en-GB" sz="2400" dirty="0">
                <a:cs typeface="Calibri" panose="020F0502020204030204" pitchFamily="34" charset="0"/>
              </a:rPr>
              <a:t>Current techniques used in molecular analysis of tumour samples – testing pathway, DNA extraction, PCR, NGS</a:t>
            </a:r>
          </a:p>
          <a:p>
            <a:pPr eaLnBrk="1" hangingPunct="1">
              <a:defRPr/>
            </a:pPr>
            <a:r>
              <a:rPr lang="en-GB" sz="2400" dirty="0">
                <a:cs typeface="Calibri" panose="020F0502020204030204" pitchFamily="34" charset="0"/>
              </a:rPr>
              <a:t>MAPK pathway alterations</a:t>
            </a:r>
          </a:p>
          <a:p>
            <a:pPr eaLnBrk="1" hangingPunct="1">
              <a:defRPr/>
            </a:pPr>
            <a:r>
              <a:rPr lang="en-GB" sz="2400" i="1" dirty="0">
                <a:cs typeface="Calibri" panose="020F0502020204030204" pitchFamily="34" charset="0"/>
              </a:rPr>
              <a:t>BRAF</a:t>
            </a:r>
            <a:r>
              <a:rPr lang="en-GB" sz="2400" dirty="0">
                <a:cs typeface="Calibri" panose="020F0502020204030204" pitchFamily="34" charset="0"/>
              </a:rPr>
              <a:t> mutations in melanoma</a:t>
            </a:r>
          </a:p>
          <a:p>
            <a:pPr eaLnBrk="1" hangingPunct="1">
              <a:defRPr/>
            </a:pPr>
            <a:r>
              <a:rPr lang="en-GB" sz="2400" i="1" dirty="0">
                <a:cs typeface="Calibri" panose="020F0502020204030204" pitchFamily="34" charset="0"/>
              </a:rPr>
              <a:t>EGFR</a:t>
            </a:r>
            <a:r>
              <a:rPr lang="en-GB" sz="2400" dirty="0">
                <a:cs typeface="Calibri" panose="020F0502020204030204" pitchFamily="34" charset="0"/>
              </a:rPr>
              <a:t>, </a:t>
            </a:r>
            <a:r>
              <a:rPr lang="en-GB" sz="2400" i="1" dirty="0">
                <a:cs typeface="Calibri" panose="020F0502020204030204" pitchFamily="34" charset="0"/>
              </a:rPr>
              <a:t>ALK and ROS1</a:t>
            </a:r>
            <a:r>
              <a:rPr lang="en-GB" sz="2400" dirty="0">
                <a:cs typeface="Calibri" panose="020F0502020204030204" pitchFamily="34" charset="0"/>
              </a:rPr>
              <a:t> mutations in lung cancer </a:t>
            </a:r>
          </a:p>
          <a:p>
            <a:pPr eaLnBrk="1" hangingPunct="1">
              <a:defRPr/>
            </a:pPr>
            <a:r>
              <a:rPr lang="en-GB" sz="2400" i="1" dirty="0">
                <a:cs typeface="Calibri" panose="020F0502020204030204" pitchFamily="34" charset="0"/>
              </a:rPr>
              <a:t>RAS</a:t>
            </a:r>
            <a:r>
              <a:rPr lang="en-GB" sz="2400" dirty="0">
                <a:cs typeface="Calibri" panose="020F0502020204030204" pitchFamily="34" charset="0"/>
              </a:rPr>
              <a:t> mutations in colorectal cancer</a:t>
            </a:r>
          </a:p>
          <a:p>
            <a:pPr eaLnBrk="1" hangingPunct="1">
              <a:defRPr/>
            </a:pPr>
            <a:r>
              <a:rPr lang="en-GB" sz="2400" i="1" dirty="0">
                <a:cs typeface="Calibri" panose="020F0502020204030204" pitchFamily="34" charset="0"/>
              </a:rPr>
              <a:t>HER2</a:t>
            </a:r>
            <a:r>
              <a:rPr lang="en-GB" sz="2400" dirty="0">
                <a:cs typeface="Calibri" panose="020F0502020204030204" pitchFamily="34" charset="0"/>
              </a:rPr>
              <a:t> testing in breast cancer</a:t>
            </a:r>
          </a:p>
          <a:p>
            <a:pPr eaLnBrk="1" hangingPunct="1">
              <a:defRPr/>
            </a:pPr>
            <a:r>
              <a:rPr lang="en-GB" sz="2400" dirty="0">
                <a:solidFill>
                  <a:schemeClr val="accent4"/>
                </a:solidFill>
                <a:cs typeface="Calibri" panose="020F0502020204030204" pitchFamily="34" charset="0"/>
              </a:rPr>
              <a:t>Future directions</a:t>
            </a:r>
            <a:endParaRPr lang="en-GB" sz="2400" dirty="0">
              <a:solidFill>
                <a:schemeClr val="accent4"/>
              </a:solidFill>
            </a:endParaRPr>
          </a:p>
        </p:txBody>
      </p:sp>
      <p:sp>
        <p:nvSpPr>
          <p:cNvPr id="6148" name="Footer Placeholder 3">
            <a:extLst>
              <a:ext uri="{FF2B5EF4-FFF2-40B4-BE49-F238E27FC236}">
                <a16:creationId xmlns:a16="http://schemas.microsoft.com/office/drawing/2014/main" id="{2A5E9E4F-905A-45CB-82C1-6673A3424A5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284BA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http://www.nbt.nhs.uk/genetics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>
            <a:extLst>
              <a:ext uri="{FF2B5EF4-FFF2-40B4-BE49-F238E27FC236}">
                <a16:creationId xmlns:a16="http://schemas.microsoft.com/office/drawing/2014/main" id="{0589B906-5AB0-4D40-92A0-351C3EA582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i="1"/>
              <a:t>BRAF</a:t>
            </a:r>
            <a:r>
              <a:rPr lang="en-GB" altLang="en-US"/>
              <a:t> + </a:t>
            </a:r>
            <a:r>
              <a:rPr lang="en-GB" altLang="en-US" i="1"/>
              <a:t>MEK</a:t>
            </a:r>
            <a:r>
              <a:rPr lang="en-GB" altLang="en-US"/>
              <a:t> inhibition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7CA66A-E866-447E-AFC9-06160CF3CF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en-GB" dirty="0">
                <a:cs typeface="Arial" panose="020B0604020202020204" pitchFamily="34" charset="0"/>
              </a:rPr>
              <a:t>Phase III study </a:t>
            </a:r>
            <a:r>
              <a:rPr lang="en-GB" dirty="0" err="1">
                <a:cs typeface="Arial" panose="020B0604020202020204" pitchFamily="34" charset="0"/>
              </a:rPr>
              <a:t>dabrafenib</a:t>
            </a:r>
            <a:r>
              <a:rPr lang="en-GB" dirty="0">
                <a:cs typeface="Arial" panose="020B0604020202020204" pitchFamily="34" charset="0"/>
              </a:rPr>
              <a:t> + </a:t>
            </a:r>
            <a:r>
              <a:rPr lang="en-GB" dirty="0" err="1">
                <a:cs typeface="Arial" panose="020B0604020202020204" pitchFamily="34" charset="0"/>
              </a:rPr>
              <a:t>trametinib</a:t>
            </a:r>
            <a:r>
              <a:rPr lang="en-GB" dirty="0">
                <a:cs typeface="Arial" panose="020B0604020202020204" pitchFamily="34" charset="0"/>
              </a:rPr>
              <a:t> (704 pts, Roberts </a:t>
            </a:r>
            <a:r>
              <a:rPr lang="en-GB" i="1" dirty="0">
                <a:cs typeface="Arial" panose="020B0604020202020204" pitchFamily="34" charset="0"/>
              </a:rPr>
              <a:t>et al </a:t>
            </a:r>
            <a:r>
              <a:rPr lang="en-GB" dirty="0">
                <a:cs typeface="Arial" panose="020B0604020202020204" pitchFamily="34" charset="0"/>
              </a:rPr>
              <a:t>2015): </a:t>
            </a:r>
          </a:p>
          <a:p>
            <a:pPr eaLnBrk="1" hangingPunct="1">
              <a:buFontTx/>
              <a:buNone/>
              <a:defRPr/>
            </a:pPr>
            <a:r>
              <a:rPr lang="en-GB" dirty="0">
                <a:cs typeface="Arial" panose="020B0604020202020204" pitchFamily="34" charset="0"/>
              </a:rPr>
              <a:t>		- OS at 12 months 72% combination vs. 65% </a:t>
            </a:r>
            <a:r>
              <a:rPr lang="en-GB" dirty="0" err="1">
                <a:cs typeface="Arial" panose="020B0604020202020204" pitchFamily="34" charset="0"/>
              </a:rPr>
              <a:t>vemurafenib</a:t>
            </a:r>
            <a:r>
              <a:rPr lang="en-GB" dirty="0">
                <a:cs typeface="Arial" panose="020B0604020202020204" pitchFamily="34" charset="0"/>
              </a:rPr>
              <a:t>. </a:t>
            </a:r>
          </a:p>
          <a:p>
            <a:pPr eaLnBrk="1" hangingPunct="1">
              <a:buFontTx/>
              <a:buNone/>
              <a:defRPr/>
            </a:pPr>
            <a:r>
              <a:rPr lang="en-GB" dirty="0">
                <a:cs typeface="Arial" panose="020B0604020202020204" pitchFamily="34" charset="0"/>
              </a:rPr>
              <a:t>		- PFS 11.4 months combination vs. 7.3months </a:t>
            </a:r>
            <a:r>
              <a:rPr lang="en-GB" dirty="0" err="1">
                <a:cs typeface="Arial" panose="020B0604020202020204" pitchFamily="34" charset="0"/>
              </a:rPr>
              <a:t>vemurafenib</a:t>
            </a:r>
            <a:r>
              <a:rPr lang="en-GB" dirty="0">
                <a:cs typeface="Arial" panose="020B0604020202020204" pitchFamily="34" charset="0"/>
              </a:rPr>
              <a:t>. </a:t>
            </a:r>
          </a:p>
          <a:p>
            <a:pPr eaLnBrk="1" hangingPunct="1">
              <a:buFontTx/>
              <a:buNone/>
              <a:defRPr/>
            </a:pPr>
            <a:endParaRPr lang="en-GB" dirty="0">
              <a:cs typeface="Arial" panose="020B0604020202020204" pitchFamily="34" charset="0"/>
            </a:endParaRPr>
          </a:p>
          <a:p>
            <a:pPr eaLnBrk="1" hangingPunct="1">
              <a:buFontTx/>
              <a:buNone/>
              <a:defRPr/>
            </a:pPr>
            <a:endParaRPr lang="en-GB" dirty="0">
              <a:cs typeface="Arial" panose="020B0604020202020204" pitchFamily="34" charset="0"/>
            </a:endParaRPr>
          </a:p>
          <a:p>
            <a:pPr eaLnBrk="1" hangingPunct="1">
              <a:buFontTx/>
              <a:buNone/>
              <a:defRPr/>
            </a:pPr>
            <a:endParaRPr lang="en-GB" dirty="0">
              <a:cs typeface="Arial" panose="020B0604020202020204" pitchFamily="34" charset="0"/>
            </a:endParaRPr>
          </a:p>
          <a:p>
            <a:pPr eaLnBrk="1" hangingPunct="1">
              <a:buFontTx/>
              <a:buNone/>
              <a:defRPr/>
            </a:pPr>
            <a:r>
              <a:rPr lang="en-GB" dirty="0">
                <a:cs typeface="Arial" panose="020B0604020202020204" pitchFamily="34" charset="0"/>
              </a:rPr>
              <a:t>		 </a:t>
            </a:r>
          </a:p>
          <a:p>
            <a:pPr eaLnBrk="1" hangingPunct="1">
              <a:buFontTx/>
              <a:buNone/>
              <a:defRPr/>
            </a:pPr>
            <a:endParaRPr lang="en-GB" dirty="0">
              <a:cs typeface="Arial" panose="020B0604020202020204" pitchFamily="34" charset="0"/>
            </a:endParaRPr>
          </a:p>
          <a:p>
            <a:pPr eaLnBrk="1" hangingPunct="1">
              <a:buFontTx/>
              <a:buNone/>
              <a:defRPr/>
            </a:pPr>
            <a:endParaRPr lang="en-GB" dirty="0">
              <a:cs typeface="Arial" panose="020B0604020202020204" pitchFamily="34" charset="0"/>
            </a:endParaRPr>
          </a:p>
          <a:p>
            <a:pPr eaLnBrk="1" hangingPunct="1">
              <a:buFontTx/>
              <a:buNone/>
              <a:defRPr/>
            </a:pPr>
            <a:endParaRPr lang="en-GB" dirty="0">
              <a:cs typeface="Arial" panose="020B0604020202020204" pitchFamily="34" charset="0"/>
            </a:endParaRPr>
          </a:p>
          <a:p>
            <a:pPr eaLnBrk="1" hangingPunct="1">
              <a:buFontTx/>
              <a:buNone/>
              <a:defRPr/>
            </a:pPr>
            <a:endParaRPr lang="en-US" dirty="0">
              <a:cs typeface="Arial" panose="020B0604020202020204" pitchFamily="34" charset="0"/>
            </a:endParaRPr>
          </a:p>
          <a:p>
            <a:pPr eaLnBrk="1" hangingPunct="1">
              <a:buFontTx/>
              <a:buNone/>
              <a:defRPr/>
            </a:pPr>
            <a:endParaRPr lang="en-US" dirty="0">
              <a:cs typeface="Arial" panose="020B0604020202020204" pitchFamily="34" charset="0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en-US" dirty="0">
                <a:cs typeface="Arial" panose="020B0604020202020204" pitchFamily="34" charset="0"/>
              </a:rPr>
              <a:t>Cutaneous squamous-cell carcinoma and </a:t>
            </a:r>
            <a:r>
              <a:rPr lang="en-US" dirty="0" err="1">
                <a:cs typeface="Arial" panose="020B0604020202020204" pitchFamily="34" charset="0"/>
              </a:rPr>
              <a:t>keratoacanthoma</a:t>
            </a:r>
            <a:r>
              <a:rPr lang="en-US" dirty="0">
                <a:cs typeface="Arial" panose="020B0604020202020204" pitchFamily="34" charset="0"/>
              </a:rPr>
              <a:t> in 1% of  combination- therapy group and 18% of </a:t>
            </a:r>
            <a:r>
              <a:rPr lang="en-US" dirty="0" err="1">
                <a:cs typeface="Arial" panose="020B0604020202020204" pitchFamily="34" charset="0"/>
              </a:rPr>
              <a:t>vemurafenib</a:t>
            </a:r>
            <a:r>
              <a:rPr lang="en-US" dirty="0">
                <a:cs typeface="Arial" panose="020B0604020202020204" pitchFamily="34" charset="0"/>
              </a:rPr>
              <a:t> group.</a:t>
            </a:r>
          </a:p>
          <a:p>
            <a:pPr marL="0" indent="0">
              <a:buFontTx/>
              <a:buNone/>
              <a:defRPr/>
            </a:pPr>
            <a:endParaRPr lang="en-GB" dirty="0"/>
          </a:p>
        </p:txBody>
      </p:sp>
      <p:sp>
        <p:nvSpPr>
          <p:cNvPr id="26628" name="Footer Placeholder 3">
            <a:extLst>
              <a:ext uri="{FF2B5EF4-FFF2-40B4-BE49-F238E27FC236}">
                <a16:creationId xmlns:a16="http://schemas.microsoft.com/office/drawing/2014/main" id="{B9FEDCE2-35AD-49FF-9F68-E39D179CC55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284BAE"/>
                </a:solidFill>
              </a:rPr>
              <a:t>http://www.nbt.nhs.uk/genetics</a:t>
            </a:r>
          </a:p>
        </p:txBody>
      </p:sp>
      <p:pic>
        <p:nvPicPr>
          <p:cNvPr id="26629" name="Picture 2">
            <a:extLst>
              <a:ext uri="{FF2B5EF4-FFF2-40B4-BE49-F238E27FC236}">
                <a16:creationId xmlns:a16="http://schemas.microsoft.com/office/drawing/2014/main" id="{12910F9C-C734-4F5E-BB49-9A55E5066C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37" t="40041" r="25000" b="15651"/>
          <a:stretch>
            <a:fillRect/>
          </a:stretch>
        </p:blipFill>
        <p:spPr bwMode="auto">
          <a:xfrm>
            <a:off x="1943100" y="2185988"/>
            <a:ext cx="4762500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828CAC03-09CD-4969-9C72-2FDC25907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altLang="en-US" i="1" dirty="0">
                <a:solidFill>
                  <a:schemeClr val="accent4"/>
                </a:solidFill>
              </a:rPr>
              <a:t>BRAF</a:t>
            </a:r>
            <a:r>
              <a:rPr lang="en-GB" altLang="en-US" dirty="0">
                <a:solidFill>
                  <a:schemeClr val="accent4"/>
                </a:solidFill>
              </a:rPr>
              <a:t> in melanoma: case study</a:t>
            </a:r>
          </a:p>
        </p:txBody>
      </p:sp>
      <p:sp>
        <p:nvSpPr>
          <p:cNvPr id="27651" name="Content Placeholder 2">
            <a:extLst>
              <a:ext uri="{FF2B5EF4-FFF2-40B4-BE49-F238E27FC236}">
                <a16:creationId xmlns:a16="http://schemas.microsoft.com/office/drawing/2014/main" id="{F2D9CBF7-2C20-4448-9375-6B394E5B215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>
                <a:cs typeface="Arial" panose="020B0604020202020204" pitchFamily="34" charset="0"/>
              </a:rPr>
              <a:t>47 year old male </a:t>
            </a:r>
          </a:p>
          <a:p>
            <a:r>
              <a:rPr lang="en-GB" altLang="en-US">
                <a:cs typeface="Arial" panose="020B0604020202020204" pitchFamily="34" charset="0"/>
              </a:rPr>
              <a:t>0.8 mm thick superficial spreading melanoma (26 x 22mm) excised right temple. Wide local excision and full thickness skin graft May 2010.</a:t>
            </a:r>
          </a:p>
          <a:p>
            <a:r>
              <a:rPr lang="en-GB" altLang="en-US">
                <a:cs typeface="Arial" panose="020B0604020202020204" pitchFamily="34" charset="0"/>
              </a:rPr>
              <a:t>2 years later: severe lower back pain. CT showed multiple metastases: liver, bone and paravertebral muscles.</a:t>
            </a:r>
          </a:p>
          <a:p>
            <a:r>
              <a:rPr lang="en-GB" altLang="en-US">
                <a:cs typeface="Arial" panose="020B0604020202020204" pitchFamily="34" charset="0"/>
              </a:rPr>
              <a:t>Commenced CVD (cisplatin, vinblastine and dacarbazine) chemotherapy with partial response after 3 cycles but then progression with brain metastases.</a:t>
            </a:r>
          </a:p>
          <a:p>
            <a:r>
              <a:rPr lang="en-GB" altLang="en-US" i="1">
                <a:cs typeface="Arial" panose="020B0604020202020204" pitchFamily="34" charset="0"/>
              </a:rPr>
              <a:t>BRAF</a:t>
            </a:r>
            <a:r>
              <a:rPr lang="en-GB" altLang="en-US">
                <a:cs typeface="Arial" panose="020B0604020202020204" pitchFamily="34" charset="0"/>
              </a:rPr>
              <a:t> mutation status requested.</a:t>
            </a:r>
          </a:p>
          <a:p>
            <a:r>
              <a:rPr lang="en-GB" altLang="en-US">
                <a:cs typeface="Arial" panose="020B0604020202020204" pitchFamily="34" charset="0"/>
              </a:rPr>
              <a:t>c.1799T&gt;A (V600E) mutation detected in original tumour sample (~5% mutation).</a:t>
            </a:r>
          </a:p>
          <a:p>
            <a:r>
              <a:rPr lang="en-GB" altLang="en-US">
                <a:cs typeface="Arial" panose="020B0604020202020204" pitchFamily="34" charset="0"/>
              </a:rPr>
              <a:t>Good response to vemurafenib treatment</a:t>
            </a:r>
          </a:p>
        </p:txBody>
      </p:sp>
      <p:sp>
        <p:nvSpPr>
          <p:cNvPr id="27652" name="Footer Placeholder 3">
            <a:extLst>
              <a:ext uri="{FF2B5EF4-FFF2-40B4-BE49-F238E27FC236}">
                <a16:creationId xmlns:a16="http://schemas.microsoft.com/office/drawing/2014/main" id="{7797F5C1-9594-4B22-B591-64BD1F47179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284BA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http://www.nbt.nhs.uk/genetics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74180A4D-0552-4142-BAED-7E76F35FD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altLang="en-US" i="1" dirty="0">
                <a:solidFill>
                  <a:schemeClr val="accent4"/>
                </a:solidFill>
              </a:rPr>
              <a:t>BRAF</a:t>
            </a:r>
            <a:r>
              <a:rPr lang="en-GB" altLang="en-US" dirty="0">
                <a:solidFill>
                  <a:schemeClr val="accent4"/>
                </a:solidFill>
              </a:rPr>
              <a:t> in melanoma: case study</a:t>
            </a:r>
          </a:p>
        </p:txBody>
      </p:sp>
      <p:sp>
        <p:nvSpPr>
          <p:cNvPr id="28675" name="Footer Placeholder 3">
            <a:extLst>
              <a:ext uri="{FF2B5EF4-FFF2-40B4-BE49-F238E27FC236}">
                <a16:creationId xmlns:a16="http://schemas.microsoft.com/office/drawing/2014/main" id="{0C263433-D857-4B91-97DC-C00B40A60DE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284BA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http://www.nbt.nhs.uk/genetics</a:t>
            </a:r>
          </a:p>
        </p:txBody>
      </p:sp>
      <p:pic>
        <p:nvPicPr>
          <p:cNvPr id="28676" name="Picture 2">
            <a:extLst>
              <a:ext uri="{FF2B5EF4-FFF2-40B4-BE49-F238E27FC236}">
                <a16:creationId xmlns:a16="http://schemas.microsoft.com/office/drawing/2014/main" id="{C8A3EF9D-4C72-409B-ADA8-86805A6033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675" y="1816100"/>
            <a:ext cx="4314825" cy="368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3">
            <a:extLst>
              <a:ext uri="{FF2B5EF4-FFF2-40B4-BE49-F238E27FC236}">
                <a16:creationId xmlns:a16="http://schemas.microsoft.com/office/drawing/2014/main" id="{E4CAF9F2-41DE-4CD5-8836-2567B4F315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1816100"/>
            <a:ext cx="4114800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F5135A4-1A45-4086-9557-B72E0F571DD3}"/>
              </a:ext>
            </a:extLst>
          </p:cNvPr>
          <p:cNvCxnSpPr/>
          <p:nvPr/>
        </p:nvCxnSpPr>
        <p:spPr>
          <a:xfrm flipV="1">
            <a:off x="1371600" y="3409950"/>
            <a:ext cx="0" cy="23399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79" name="TextBox 6">
            <a:extLst>
              <a:ext uri="{FF2B5EF4-FFF2-40B4-BE49-F238E27FC236}">
                <a16:creationId xmlns:a16="http://schemas.microsoft.com/office/drawing/2014/main" id="{E383789B-572B-407F-A801-C1A340CF82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500" y="5749925"/>
            <a:ext cx="20097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Liver metastasis</a:t>
            </a:r>
          </a:p>
        </p:txBody>
      </p:sp>
      <p:sp>
        <p:nvSpPr>
          <p:cNvPr id="28680" name="TextBox 8">
            <a:extLst>
              <a:ext uri="{FF2B5EF4-FFF2-40B4-BE49-F238E27FC236}">
                <a16:creationId xmlns:a16="http://schemas.microsoft.com/office/drawing/2014/main" id="{F1349E83-63E7-41C9-BD80-07BB6C6909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1100" y="1362075"/>
            <a:ext cx="20288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Pre-treatment</a:t>
            </a:r>
          </a:p>
        </p:txBody>
      </p:sp>
      <p:sp>
        <p:nvSpPr>
          <p:cNvPr id="28681" name="TextBox 11">
            <a:extLst>
              <a:ext uri="{FF2B5EF4-FFF2-40B4-BE49-F238E27FC236}">
                <a16:creationId xmlns:a16="http://schemas.microsoft.com/office/drawing/2014/main" id="{A606595F-02AA-49B3-8506-892CF141F7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5900" y="1362075"/>
            <a:ext cx="32480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vemurafenib treatment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90954ED-1A21-417A-BD94-66DC42D139C4}"/>
              </a:ext>
            </a:extLst>
          </p:cNvPr>
          <p:cNvCxnSpPr/>
          <p:nvPr/>
        </p:nvCxnSpPr>
        <p:spPr>
          <a:xfrm flipV="1">
            <a:off x="5438775" y="3779838"/>
            <a:ext cx="0" cy="19700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83" name="TextBox 14">
            <a:extLst>
              <a:ext uri="{FF2B5EF4-FFF2-40B4-BE49-F238E27FC236}">
                <a16:creationId xmlns:a16="http://schemas.microsoft.com/office/drawing/2014/main" id="{3CE6B720-BA4B-4584-A184-CB604FEB02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5900" y="5749925"/>
            <a:ext cx="24669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Tumour shrinkage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id="{8D4615C7-6270-4A2A-94D9-3A2D93261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altLang="en-US" i="1" dirty="0">
                <a:solidFill>
                  <a:schemeClr val="accent4"/>
                </a:solidFill>
              </a:rPr>
              <a:t>BRAF</a:t>
            </a:r>
            <a:r>
              <a:rPr lang="en-GB" altLang="en-US" dirty="0">
                <a:solidFill>
                  <a:schemeClr val="accent4"/>
                </a:solidFill>
              </a:rPr>
              <a:t> in melanoma</a:t>
            </a:r>
          </a:p>
        </p:txBody>
      </p:sp>
      <p:sp>
        <p:nvSpPr>
          <p:cNvPr id="29699" name="Footer Placeholder 3">
            <a:extLst>
              <a:ext uri="{FF2B5EF4-FFF2-40B4-BE49-F238E27FC236}">
                <a16:creationId xmlns:a16="http://schemas.microsoft.com/office/drawing/2014/main" id="{F73D8E00-294C-477A-B364-06BE01BB76A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284BA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http://www.nbt.nhs.uk/genetics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48883910-D676-4D09-A22B-A8BF70A6AEE2}"/>
              </a:ext>
            </a:extLst>
          </p:cNvPr>
          <p:cNvGraphicFramePr>
            <a:graphicFrameLocks noGrp="1"/>
          </p:cNvGraphicFramePr>
          <p:nvPr/>
        </p:nvGraphicFramePr>
        <p:xfrm>
          <a:off x="1008063" y="1333500"/>
          <a:ext cx="7127875" cy="40782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307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3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36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753"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Results (444 patients)</a:t>
                      </a:r>
                    </a:p>
                  </a:txBody>
                  <a:tcPr marL="91428" marR="91428" marT="45709" marB="45709"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Number</a:t>
                      </a:r>
                    </a:p>
                  </a:txBody>
                  <a:tcPr marL="91428" marR="91428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%</a:t>
                      </a:r>
                    </a:p>
                  </a:txBody>
                  <a:tcPr marL="91428" marR="91428" marT="45709" marB="4570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753">
                <a:tc>
                  <a:txBody>
                    <a:bodyPr/>
                    <a:lstStyle/>
                    <a:p>
                      <a:pPr algn="l"/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mutation</a:t>
                      </a:r>
                    </a:p>
                  </a:txBody>
                  <a:tcPr marL="91428" marR="91428" marT="45709" marB="4570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280</a:t>
                      </a:r>
                    </a:p>
                  </a:txBody>
                  <a:tcPr marL="91428" marR="91428" marT="45709" marB="4570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63%</a:t>
                      </a:r>
                    </a:p>
                  </a:txBody>
                  <a:tcPr marL="91428" marR="91428" marT="45709" marB="45709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753">
                <a:tc>
                  <a:txBody>
                    <a:bodyPr/>
                    <a:lstStyle/>
                    <a:p>
                      <a:pPr algn="l"/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Total mutation positive</a:t>
                      </a:r>
                    </a:p>
                  </a:txBody>
                  <a:tcPr marL="91428" marR="91428" marT="45709" marB="45709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753">
                <a:tc>
                  <a:txBody>
                    <a:bodyPr/>
                    <a:lstStyle/>
                    <a:p>
                      <a:pPr algn="l"/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c.1799T&gt;A;</a:t>
                      </a:r>
                      <a:r>
                        <a:rPr lang="en-GB" sz="14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p.(Val600Glu) </a:t>
                      </a:r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(V600E)</a:t>
                      </a:r>
                    </a:p>
                  </a:txBody>
                  <a:tcPr marL="91428" marR="91428" marT="45709" marB="45709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753">
                <a:tc>
                  <a:txBody>
                    <a:bodyPr/>
                    <a:lstStyle/>
                    <a:p>
                      <a:pPr algn="l"/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c.1798_1799delGTinsAA; p.(Val600Lys) (V600K)</a:t>
                      </a:r>
                    </a:p>
                  </a:txBody>
                  <a:tcPr marL="91428" marR="91428" marT="45709" marB="45709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13%</a:t>
                      </a:r>
                    </a:p>
                  </a:txBody>
                  <a:tcPr marL="9524" marR="9524" marT="9523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753">
                <a:tc>
                  <a:txBody>
                    <a:bodyPr/>
                    <a:lstStyle/>
                    <a:p>
                      <a:pPr algn="l"/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c.1799_1800delTGinsAA; p.(Val600Glu) (V600E)</a:t>
                      </a:r>
                    </a:p>
                  </a:txBody>
                  <a:tcPr marL="91428" marR="91428" marT="45709" marB="45709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753"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c.1798_1799delGTinsAG ;</a:t>
                      </a:r>
                      <a:r>
                        <a:rPr lang="en-GB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p.(Val600Arg) (V600R)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753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c.1801A&gt;G; p.(Lys601Glu)</a:t>
                      </a:r>
                      <a:r>
                        <a:rPr lang="en-GB" sz="1400" b="0" i="0" u="none" strike="noStrike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(K601E)</a:t>
                      </a:r>
                      <a:endParaRPr lang="en-GB" sz="1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753"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c.1799_1800delTGinsAC; p.(Val600Asp) (V600D)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753">
                <a:tc>
                  <a:txBody>
                    <a:bodyPr/>
                    <a:lstStyle/>
                    <a:p>
                      <a:pPr algn="l"/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c.1799T&gt;A</a:t>
                      </a:r>
                      <a:r>
                        <a:rPr lang="en-GB" sz="14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and c.1801A&gt;G (V600E &amp; K601E)</a:t>
                      </a:r>
                      <a:endParaRPr lang="en-GB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8" marR="91428" marT="45709" marB="45709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0.6%</a:t>
                      </a:r>
                    </a:p>
                  </a:txBody>
                  <a:tcPr marL="9524" marR="9524" marT="9523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753"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c.1799_1802delinsAAAT</a:t>
                      </a:r>
                      <a:r>
                        <a:rPr lang="en-GB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(V600E &amp; K601E)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30F57534-4462-4DD0-A89D-5DC6E9310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063" y="222250"/>
            <a:ext cx="6994525" cy="490538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en-US" sz="2400" b="1" i="1" dirty="0">
                <a:solidFill>
                  <a:schemeClr val="accent4"/>
                </a:solidFill>
              </a:rPr>
              <a:t>BRAF</a:t>
            </a:r>
            <a:r>
              <a:rPr lang="en-GB" altLang="en-US" sz="2400" b="1" dirty="0">
                <a:solidFill>
                  <a:schemeClr val="accent4"/>
                </a:solidFill>
              </a:rPr>
              <a:t> in melanoma: resistance &amp; side-effects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18E517-186F-4F0C-A7CA-70894FDA0C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908050"/>
            <a:ext cx="8135937" cy="4968875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>
                <a:cs typeface="Arial" panose="020B0604020202020204" pitchFamily="34" charset="0"/>
              </a:rPr>
              <a:t>~</a:t>
            </a:r>
            <a:r>
              <a:rPr lang="en-GB" sz="1800" dirty="0">
                <a:cs typeface="Arial" panose="020B0604020202020204" pitchFamily="34" charset="0"/>
              </a:rPr>
              <a:t>50% response rate of </a:t>
            </a:r>
            <a:r>
              <a:rPr lang="en-GB" sz="1800" i="1" dirty="0">
                <a:cs typeface="Arial" panose="020B0604020202020204" pitchFamily="34" charset="0"/>
              </a:rPr>
              <a:t>BRAF</a:t>
            </a:r>
            <a:r>
              <a:rPr lang="en-GB" sz="1800" dirty="0">
                <a:cs typeface="Arial" panose="020B0604020202020204" pitchFamily="34" charset="0"/>
              </a:rPr>
              <a:t> mutation positive melanoma to treatment</a:t>
            </a:r>
          </a:p>
          <a:p>
            <a:pPr marL="0" indent="0" eaLnBrk="1" hangingPunct="1">
              <a:buFontTx/>
              <a:buNone/>
              <a:defRPr/>
            </a:pPr>
            <a:endParaRPr lang="en-GB" sz="800" dirty="0"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GB" sz="1800" dirty="0">
                <a:cs typeface="Arial" panose="020B0604020202020204" pitchFamily="34" charset="0"/>
              </a:rPr>
              <a:t>Side-effects can include other benign forms of skin cancer: keratoacanthoma &amp; squamous cell carcinoma – minimised with </a:t>
            </a:r>
            <a:r>
              <a:rPr lang="en-GB" sz="1800" dirty="0" err="1">
                <a:cs typeface="Arial" panose="020B0604020202020204" pitchFamily="34" charset="0"/>
              </a:rPr>
              <a:t>trametinib</a:t>
            </a:r>
            <a:r>
              <a:rPr lang="en-GB" sz="1800" dirty="0">
                <a:cs typeface="Arial" panose="020B0604020202020204" pitchFamily="34" charset="0"/>
              </a:rPr>
              <a:t> treatment</a:t>
            </a:r>
          </a:p>
          <a:p>
            <a:pPr marL="0" indent="0" eaLnBrk="1" hangingPunct="1">
              <a:buFontTx/>
              <a:buNone/>
              <a:defRPr/>
            </a:pPr>
            <a:endParaRPr lang="en-GB" sz="800" dirty="0"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GB" sz="1800" dirty="0">
                <a:cs typeface="Arial" panose="020B0604020202020204" pitchFamily="34" charset="0"/>
              </a:rPr>
              <a:t>Of those that do respond, resistance to therapy inevitably occurs (6-12 months)</a:t>
            </a:r>
          </a:p>
          <a:p>
            <a:pPr marL="0" indent="0" eaLnBrk="1" hangingPunct="1">
              <a:buFontTx/>
              <a:buNone/>
              <a:defRPr/>
            </a:pPr>
            <a:endParaRPr lang="en-GB" sz="800" dirty="0"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GB" sz="1800" dirty="0">
                <a:cs typeface="Arial" panose="020B0604020202020204" pitchFamily="34" charset="0"/>
              </a:rPr>
              <a:t>Why?</a:t>
            </a:r>
          </a:p>
          <a:p>
            <a:pPr marL="0" indent="0" eaLnBrk="1" hangingPunct="1">
              <a:buFontTx/>
              <a:buNone/>
              <a:defRPr/>
            </a:pPr>
            <a:r>
              <a:rPr lang="en-GB" sz="1800" dirty="0">
                <a:cs typeface="Arial" panose="020B0604020202020204" pitchFamily="34" charset="0"/>
              </a:rPr>
              <a:t>	- MAPK-independent and MAPK-dependent pathways</a:t>
            </a:r>
          </a:p>
          <a:p>
            <a:pPr marL="0" indent="0" eaLnBrk="1" hangingPunct="1">
              <a:buFontTx/>
              <a:buNone/>
              <a:defRPr/>
            </a:pPr>
            <a:r>
              <a:rPr lang="en-GB" sz="1800" dirty="0">
                <a:cs typeface="Arial" panose="020B0604020202020204" pitchFamily="34" charset="0"/>
              </a:rPr>
              <a:t>	- intrinsic and acquired</a:t>
            </a:r>
          </a:p>
          <a:p>
            <a:pPr marL="0" indent="0" eaLnBrk="1" hangingPunct="1">
              <a:buFontTx/>
              <a:buNone/>
              <a:defRPr/>
            </a:pPr>
            <a:r>
              <a:rPr lang="en-GB" sz="1800" dirty="0">
                <a:cs typeface="Arial" panose="020B0604020202020204" pitchFamily="34" charset="0"/>
              </a:rPr>
              <a:t>	- signalling pathways function as a network rather than linear 	  	   pathway</a:t>
            </a:r>
          </a:p>
          <a:p>
            <a:pPr marL="0" indent="0" eaLnBrk="1" hangingPunct="1">
              <a:buFontTx/>
              <a:buNone/>
              <a:defRPr/>
            </a:pPr>
            <a:r>
              <a:rPr lang="en-GB" sz="1800" dirty="0">
                <a:cs typeface="Arial" panose="020B0604020202020204" pitchFamily="34" charset="0"/>
              </a:rPr>
              <a:t>	- tumour heterogeneity</a:t>
            </a:r>
          </a:p>
          <a:p>
            <a:pPr marL="0" indent="0" eaLnBrk="1" hangingPunct="1">
              <a:buFontTx/>
              <a:buNone/>
              <a:defRPr/>
            </a:pPr>
            <a:endParaRPr lang="en-GB" sz="1800" dirty="0">
              <a:cs typeface="Arial" panose="020B0604020202020204" pitchFamily="34" charset="0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en-GB" sz="1800" dirty="0"/>
              <a:t>		</a:t>
            </a:r>
          </a:p>
        </p:txBody>
      </p:sp>
      <p:sp>
        <p:nvSpPr>
          <p:cNvPr id="30724" name="Footer Placeholder 3">
            <a:extLst>
              <a:ext uri="{FF2B5EF4-FFF2-40B4-BE49-F238E27FC236}">
                <a16:creationId xmlns:a16="http://schemas.microsoft.com/office/drawing/2014/main" id="{C89E2D39-35E0-4343-99FA-7A45FF453B7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284BA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http://www.nbt.nhs.uk/genetics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5">
            <a:extLst>
              <a:ext uri="{FF2B5EF4-FFF2-40B4-BE49-F238E27FC236}">
                <a16:creationId xmlns:a16="http://schemas.microsoft.com/office/drawing/2014/main" id="{42DDDC6B-5D3E-4FAA-BDF0-CDF8F4ED8C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103313"/>
            <a:ext cx="4292600" cy="490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Title 1">
            <a:extLst>
              <a:ext uri="{FF2B5EF4-FFF2-40B4-BE49-F238E27FC236}">
                <a16:creationId xmlns:a16="http://schemas.microsoft.com/office/drawing/2014/main" id="{13C70F8C-FD10-47AE-A21F-6D5E3C3CF9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altLang="en-US" dirty="0">
                <a:solidFill>
                  <a:schemeClr val="accent4"/>
                </a:solidFill>
              </a:rPr>
              <a:t>Lung adenocarcinoma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369213-C2A7-456A-8D6B-6F37D2B0A2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8" y="1114425"/>
            <a:ext cx="5472112" cy="4968875"/>
          </a:xfrm>
        </p:spPr>
        <p:txBody>
          <a:bodyPr/>
          <a:lstStyle/>
          <a:p>
            <a:pPr>
              <a:defRPr/>
            </a:pPr>
            <a:r>
              <a:rPr lang="en-GB" sz="1800" dirty="0">
                <a:cs typeface="Arial" panose="020B0604020202020204" pitchFamily="34" charset="0"/>
              </a:rPr>
              <a:t>Lung cancer is a leading cause of death worldwide</a:t>
            </a:r>
          </a:p>
          <a:p>
            <a:pPr marL="0" indent="0">
              <a:buFontTx/>
              <a:buNone/>
              <a:defRPr/>
            </a:pPr>
            <a:r>
              <a:rPr lang="en-GB" sz="1800" dirty="0">
                <a:cs typeface="Arial" panose="020B0604020202020204" pitchFamily="34" charset="0"/>
              </a:rPr>
              <a:t>	- &gt; 1.3 million deaths per year </a:t>
            </a:r>
          </a:p>
          <a:p>
            <a:pPr marL="0" indent="0">
              <a:buFontTx/>
              <a:buNone/>
              <a:defRPr/>
            </a:pPr>
            <a:r>
              <a:rPr lang="en-GB" sz="1800" dirty="0">
                <a:cs typeface="Arial" panose="020B0604020202020204" pitchFamily="34" charset="0"/>
              </a:rPr>
              <a:t>	- &gt; 40% lung adenocarcinoma</a:t>
            </a:r>
          </a:p>
          <a:p>
            <a:pPr marL="0" indent="0">
              <a:buFontTx/>
              <a:buNone/>
              <a:defRPr/>
            </a:pPr>
            <a:endParaRPr lang="en-GB" sz="800" dirty="0">
              <a:cs typeface="Arial" panose="020B0604020202020204" pitchFamily="34" charset="0"/>
            </a:endParaRPr>
          </a:p>
          <a:p>
            <a:pPr>
              <a:defRPr/>
            </a:pPr>
            <a:r>
              <a:rPr lang="en-GB" sz="1800" dirty="0">
                <a:cs typeface="Arial" panose="020B0604020202020204" pitchFamily="34" charset="0"/>
              </a:rPr>
              <a:t>Tumours often discovered as locally advanced or metastatic disease</a:t>
            </a:r>
          </a:p>
          <a:p>
            <a:pPr marL="0" indent="0">
              <a:buFontTx/>
              <a:buNone/>
              <a:defRPr/>
            </a:pPr>
            <a:endParaRPr lang="en-GB" sz="800" dirty="0">
              <a:cs typeface="Arial" panose="020B0604020202020204" pitchFamily="34" charset="0"/>
            </a:endParaRPr>
          </a:p>
          <a:p>
            <a:pPr>
              <a:defRPr/>
            </a:pPr>
            <a:r>
              <a:rPr lang="en-GB" sz="1800" dirty="0">
                <a:cs typeface="Arial" panose="020B0604020202020204" pitchFamily="34" charset="0"/>
              </a:rPr>
              <a:t>Average 5 year survival rate for lung adenocarcinoma is ~15%</a:t>
            </a:r>
          </a:p>
          <a:p>
            <a:pPr>
              <a:defRPr/>
            </a:pPr>
            <a:endParaRPr lang="en-GB" sz="800" dirty="0">
              <a:cs typeface="Arial" panose="020B0604020202020204" pitchFamily="34" charset="0"/>
            </a:endParaRPr>
          </a:p>
          <a:p>
            <a:pPr>
              <a:defRPr/>
            </a:pPr>
            <a:r>
              <a:rPr lang="en-GB" sz="1800" dirty="0">
                <a:cs typeface="Arial" panose="020B0604020202020204" pitchFamily="34" charset="0"/>
              </a:rPr>
              <a:t>Molecular genotyping now routinely used to guide clinical care</a:t>
            </a:r>
          </a:p>
          <a:p>
            <a:pPr marL="0" indent="0">
              <a:buFontTx/>
              <a:buNone/>
              <a:defRPr/>
            </a:pPr>
            <a:endParaRPr lang="en-GB" sz="800" dirty="0">
              <a:cs typeface="Arial" panose="020B0604020202020204" pitchFamily="34" charset="0"/>
            </a:endParaRPr>
          </a:p>
          <a:p>
            <a:pPr>
              <a:defRPr/>
            </a:pPr>
            <a:r>
              <a:rPr lang="en-GB" sz="1800" dirty="0">
                <a:cs typeface="Arial" panose="020B0604020202020204" pitchFamily="34" charset="0"/>
              </a:rPr>
              <a:t>Superior efficacy of targeted kinase inhibitors compared to standard chemotherapy in patients with </a:t>
            </a:r>
            <a:r>
              <a:rPr lang="en-GB" sz="1800" i="1" dirty="0">
                <a:cs typeface="Arial" panose="020B0604020202020204" pitchFamily="34" charset="0"/>
              </a:rPr>
              <a:t>EGFR</a:t>
            </a:r>
            <a:r>
              <a:rPr lang="en-GB" sz="1800" dirty="0">
                <a:cs typeface="Arial" panose="020B0604020202020204" pitchFamily="34" charset="0"/>
              </a:rPr>
              <a:t> mutations or </a:t>
            </a:r>
            <a:r>
              <a:rPr lang="en-GB" sz="1800" i="1" dirty="0">
                <a:cs typeface="Arial" panose="020B0604020202020204" pitchFamily="34" charset="0"/>
              </a:rPr>
              <a:t>ALK</a:t>
            </a:r>
            <a:r>
              <a:rPr lang="en-GB" sz="1800" dirty="0">
                <a:cs typeface="Arial" panose="020B0604020202020204" pitchFamily="34" charset="0"/>
              </a:rPr>
              <a:t> translocations (~15% patients)</a:t>
            </a:r>
          </a:p>
        </p:txBody>
      </p:sp>
      <p:sp>
        <p:nvSpPr>
          <p:cNvPr id="32773" name="Footer Placeholder 3">
            <a:extLst>
              <a:ext uri="{FF2B5EF4-FFF2-40B4-BE49-F238E27FC236}">
                <a16:creationId xmlns:a16="http://schemas.microsoft.com/office/drawing/2014/main" id="{23ED53B3-7E76-41D2-9A59-2DAFA3128DE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284BA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http://www.nbt.nhs.uk/genetics</a:t>
            </a:r>
          </a:p>
        </p:txBody>
      </p:sp>
      <p:sp>
        <p:nvSpPr>
          <p:cNvPr id="32774" name="TextBox 1">
            <a:extLst>
              <a:ext uri="{FF2B5EF4-FFF2-40B4-BE49-F238E27FC236}">
                <a16:creationId xmlns:a16="http://schemas.microsoft.com/office/drawing/2014/main" id="{7B1698AF-0FAC-416D-BE10-EB8D0EF212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9225" y="5718175"/>
            <a:ext cx="12700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/>
              <a:t>Bessman et al 2012 Nature Structural &amp; Molecular Biology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/>
              <a:t>19:1-3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>
            <a:extLst>
              <a:ext uri="{FF2B5EF4-FFF2-40B4-BE49-F238E27FC236}">
                <a16:creationId xmlns:a16="http://schemas.microsoft.com/office/drawing/2014/main" id="{E38D9B86-E806-4386-8638-07F1F07C5F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i="1"/>
              <a:t>EGFR</a:t>
            </a:r>
            <a:r>
              <a:rPr lang="en-GB" altLang="en-US"/>
              <a:t> testing in NSCLC</a:t>
            </a:r>
          </a:p>
        </p:txBody>
      </p:sp>
      <p:sp>
        <p:nvSpPr>
          <p:cNvPr id="34819" name="Content Placeholder 2">
            <a:extLst>
              <a:ext uri="{FF2B5EF4-FFF2-40B4-BE49-F238E27FC236}">
                <a16:creationId xmlns:a16="http://schemas.microsoft.com/office/drawing/2014/main" id="{95ABBD3D-8E39-4196-8F21-F8C104D0D99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41300" y="1017588"/>
            <a:ext cx="3827463" cy="49688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altLang="en-US" sz="1800">
                <a:solidFill>
                  <a:schemeClr val="tx2"/>
                </a:solidFill>
                <a:cs typeface="Arial" panose="020B0604020202020204" pitchFamily="34" charset="0"/>
              </a:rPr>
              <a:t>The tyrosine kinase inhibitors (TKIs) gefitinib and erlotinib are beneficial in around 10% Caucasian NSCLC patients</a:t>
            </a: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altLang="en-US" sz="1600">
                <a:solidFill>
                  <a:schemeClr val="tx2"/>
                </a:solidFill>
                <a:cs typeface="Arial" panose="020B0604020202020204" pitchFamily="34" charset="0"/>
              </a:rPr>
              <a:t>Adenocarcinoma </a:t>
            </a: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altLang="en-US" sz="1600">
                <a:solidFill>
                  <a:schemeClr val="tx2"/>
                </a:solidFill>
                <a:cs typeface="Arial" panose="020B0604020202020204" pitchFamily="34" charset="0"/>
              </a:rPr>
              <a:t>Non-smokers</a:t>
            </a: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altLang="en-US" sz="1600">
                <a:solidFill>
                  <a:schemeClr val="tx2"/>
                </a:solidFill>
                <a:cs typeface="Arial" panose="020B0604020202020204" pitchFamily="34" charset="0"/>
              </a:rPr>
              <a:t>Female</a:t>
            </a: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GB" altLang="en-US" sz="800">
              <a:solidFill>
                <a:schemeClr val="tx2"/>
              </a:solidFill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GB" altLang="en-US" sz="1800">
                <a:solidFill>
                  <a:schemeClr val="tx2"/>
                </a:solidFill>
                <a:cs typeface="Arial" panose="020B0604020202020204" pitchFamily="34" charset="0"/>
              </a:rPr>
              <a:t>The 2008 IPASS trial demonstrated that a mutation in the </a:t>
            </a:r>
            <a:r>
              <a:rPr lang="en-GB" altLang="en-US" sz="1800" i="1">
                <a:solidFill>
                  <a:schemeClr val="tx2"/>
                </a:solidFill>
                <a:cs typeface="Arial" panose="020B0604020202020204" pitchFamily="34" charset="0"/>
              </a:rPr>
              <a:t>EGFR</a:t>
            </a:r>
            <a:r>
              <a:rPr lang="en-GB" altLang="en-US" sz="1800">
                <a:solidFill>
                  <a:schemeClr val="tx2"/>
                </a:solidFill>
                <a:cs typeface="Arial" panose="020B0604020202020204" pitchFamily="34" charset="0"/>
              </a:rPr>
              <a:t> gene is associated with response to gefitinib</a:t>
            </a:r>
          </a:p>
          <a:p>
            <a:pPr eaLnBrk="1" hangingPunct="1">
              <a:lnSpc>
                <a:spcPct val="90000"/>
              </a:lnSpc>
            </a:pPr>
            <a:endParaRPr lang="en-GB" altLang="en-US" sz="800">
              <a:solidFill>
                <a:schemeClr val="tx2"/>
              </a:solidFill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GB" altLang="en-US" sz="1800">
                <a:solidFill>
                  <a:schemeClr val="tx2"/>
                </a:solidFill>
                <a:cs typeface="Arial" panose="020B0604020202020204" pitchFamily="34" charset="0"/>
              </a:rPr>
              <a:t>NICE 2010 guidelines recommend gefitinib as a 1</a:t>
            </a:r>
            <a:r>
              <a:rPr lang="en-GB" altLang="en-US" sz="1800" baseline="30000">
                <a:solidFill>
                  <a:schemeClr val="tx2"/>
                </a:solidFill>
                <a:cs typeface="Arial" panose="020B0604020202020204" pitchFamily="34" charset="0"/>
              </a:rPr>
              <a:t>st</a:t>
            </a:r>
            <a:r>
              <a:rPr lang="en-GB" altLang="en-US" sz="1800">
                <a:solidFill>
                  <a:schemeClr val="tx2"/>
                </a:solidFill>
                <a:cs typeface="Arial" panose="020B0604020202020204" pitchFamily="34" charset="0"/>
              </a:rPr>
              <a:t> line treatment option for locally advanced/metastatic NSCLC patients with an </a:t>
            </a:r>
            <a:r>
              <a:rPr lang="en-GB" altLang="en-US" sz="1800" i="1">
                <a:solidFill>
                  <a:schemeClr val="tx2"/>
                </a:solidFill>
                <a:cs typeface="Arial" panose="020B0604020202020204" pitchFamily="34" charset="0"/>
              </a:rPr>
              <a:t>EGFR</a:t>
            </a:r>
            <a:r>
              <a:rPr lang="en-GB" altLang="en-US" sz="1800">
                <a:solidFill>
                  <a:schemeClr val="tx2"/>
                </a:solidFill>
                <a:cs typeface="Arial" panose="020B0604020202020204" pitchFamily="34" charset="0"/>
              </a:rPr>
              <a:t> mutation</a:t>
            </a:r>
            <a:r>
              <a:rPr lang="en-GB" altLang="en-US" sz="1900">
                <a:solidFill>
                  <a:schemeClr val="tx2"/>
                </a:solidFill>
                <a:cs typeface="Arial" panose="020B0604020202020204" pitchFamily="34" charset="0"/>
              </a:rPr>
              <a:t> 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en-US" altLang="en-US" sz="1900"/>
          </a:p>
          <a:p>
            <a:endParaRPr lang="en-GB" altLang="en-US"/>
          </a:p>
        </p:txBody>
      </p:sp>
      <p:sp>
        <p:nvSpPr>
          <p:cNvPr id="34820" name="Footer Placeholder 3">
            <a:extLst>
              <a:ext uri="{FF2B5EF4-FFF2-40B4-BE49-F238E27FC236}">
                <a16:creationId xmlns:a16="http://schemas.microsoft.com/office/drawing/2014/main" id="{1D976AE6-C172-4F1A-9A9A-DC3E77B31D4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284BA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http://www.nbt.nhs.uk/genetics</a:t>
            </a:r>
          </a:p>
        </p:txBody>
      </p:sp>
      <p:pic>
        <p:nvPicPr>
          <p:cNvPr id="34821" name="Picture 2">
            <a:extLst>
              <a:ext uri="{FF2B5EF4-FFF2-40B4-BE49-F238E27FC236}">
                <a16:creationId xmlns:a16="http://schemas.microsoft.com/office/drawing/2014/main" id="{65E85873-7256-40EE-B91C-21F0763034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4313" y="1652588"/>
            <a:ext cx="4938712" cy="370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E3E58F8-F473-45EE-9BE6-8D507068B96F}"/>
              </a:ext>
            </a:extLst>
          </p:cNvPr>
          <p:cNvSpPr/>
          <p:nvPr/>
        </p:nvSpPr>
        <p:spPr>
          <a:xfrm>
            <a:off x="6762750" y="2390775"/>
            <a:ext cx="171450" cy="13335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690BD58-39AC-4A04-B8DB-944F764DB53C}"/>
              </a:ext>
            </a:extLst>
          </p:cNvPr>
          <p:cNvSpPr/>
          <p:nvPr/>
        </p:nvSpPr>
        <p:spPr>
          <a:xfrm>
            <a:off x="6762750" y="2609850"/>
            <a:ext cx="171450" cy="133350"/>
          </a:xfrm>
          <a:prstGeom prst="rect">
            <a:avLst/>
          </a:prstGeom>
          <a:solidFill>
            <a:srgbClr val="ECCA3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>
            <a:extLst>
              <a:ext uri="{FF2B5EF4-FFF2-40B4-BE49-F238E27FC236}">
                <a16:creationId xmlns:a16="http://schemas.microsoft.com/office/drawing/2014/main" id="{5D05AF66-3820-478F-A5C8-70DA5B7E54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i="1"/>
              <a:t>EGFR</a:t>
            </a:r>
            <a:r>
              <a:rPr lang="en-GB" altLang="en-US"/>
              <a:t> testing in NSCLC</a:t>
            </a:r>
          </a:p>
        </p:txBody>
      </p:sp>
      <p:sp>
        <p:nvSpPr>
          <p:cNvPr id="35843" name="Footer Placeholder 3">
            <a:extLst>
              <a:ext uri="{FF2B5EF4-FFF2-40B4-BE49-F238E27FC236}">
                <a16:creationId xmlns:a16="http://schemas.microsoft.com/office/drawing/2014/main" id="{4BABD6F4-F670-4CBF-9831-8C119D91629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284BA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http://www.nbt.nhs.uk/genetics</a:t>
            </a:r>
          </a:p>
        </p:txBody>
      </p:sp>
      <p:graphicFrame>
        <p:nvGraphicFramePr>
          <p:cNvPr id="35844" name="Content Placeholder 6">
            <a:extLst>
              <a:ext uri="{FF2B5EF4-FFF2-40B4-BE49-F238E27FC236}">
                <a16:creationId xmlns:a16="http://schemas.microsoft.com/office/drawing/2014/main" id="{844F3139-CFD8-4CB6-8CB9-9B3F07DCD35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150938" y="1411288"/>
          <a:ext cx="7173912" cy="4160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5" r:id="rId3" imgW="8242506" imgH="5072312" progId="Excel.Chart.8">
                  <p:embed/>
                </p:oleObj>
              </mc:Choice>
              <mc:Fallback>
                <p:oleObj r:id="rId3" imgW="8242506" imgH="5072312" progId="Excel.Chart.8">
                  <p:embed/>
                  <p:pic>
                    <p:nvPicPr>
                      <p:cNvPr id="0" name="Content Placeholder 6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0938" y="1411288"/>
                        <a:ext cx="7173912" cy="4160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>
            <a:extLst>
              <a:ext uri="{FF2B5EF4-FFF2-40B4-BE49-F238E27FC236}">
                <a16:creationId xmlns:a16="http://schemas.microsoft.com/office/drawing/2014/main" id="{77871538-E050-4782-AA52-65518AE06B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Case Study  – 15 bp deletion</a:t>
            </a:r>
            <a:endParaRPr lang="en-GB" altLang="en-US"/>
          </a:p>
        </p:txBody>
      </p:sp>
      <p:sp>
        <p:nvSpPr>
          <p:cNvPr id="36867" name="Footer Placeholder 4">
            <a:extLst>
              <a:ext uri="{FF2B5EF4-FFF2-40B4-BE49-F238E27FC236}">
                <a16:creationId xmlns:a16="http://schemas.microsoft.com/office/drawing/2014/main" id="{DC3584FE-FC28-4560-8DB5-EF881DC6E5F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284BA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http://www.nbt.nhs.uk/genetics</a:t>
            </a:r>
          </a:p>
        </p:txBody>
      </p:sp>
      <p:pic>
        <p:nvPicPr>
          <p:cNvPr id="36868" name="Picture 5">
            <a:extLst>
              <a:ext uri="{FF2B5EF4-FFF2-40B4-BE49-F238E27FC236}">
                <a16:creationId xmlns:a16="http://schemas.microsoft.com/office/drawing/2014/main" id="{DFD41A15-49BE-4986-B41F-3821A5786F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97" r="13252" b="6139"/>
          <a:stretch>
            <a:fillRect/>
          </a:stretch>
        </p:blipFill>
        <p:spPr bwMode="auto">
          <a:xfrm>
            <a:off x="179388" y="1484313"/>
            <a:ext cx="4321175" cy="296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20">
            <a:extLst>
              <a:ext uri="{FF2B5EF4-FFF2-40B4-BE49-F238E27FC236}">
                <a16:creationId xmlns:a16="http://schemas.microsoft.com/office/drawing/2014/main" id="{9C98C259-30B7-4535-8E16-BA52A85A6F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45" r="14023"/>
          <a:stretch>
            <a:fillRect/>
          </a:stretch>
        </p:blipFill>
        <p:spPr bwMode="auto">
          <a:xfrm>
            <a:off x="4643438" y="1484313"/>
            <a:ext cx="4321175" cy="295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6" name="Text Box 27">
            <a:extLst>
              <a:ext uri="{FF2B5EF4-FFF2-40B4-BE49-F238E27FC236}">
                <a16:creationId xmlns:a16="http://schemas.microsoft.com/office/drawing/2014/main" id="{D2189C54-D2C6-443A-AA13-B58D88DDEE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3438" y="4514850"/>
            <a:ext cx="4321175" cy="122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GB" altLang="en-US" sz="1800">
                <a:ea typeface="Calibri" panose="020F0502020204030204" pitchFamily="34" charset="0"/>
                <a:cs typeface="Calibri" panose="020F0502020204030204" pitchFamily="34" charset="0"/>
              </a:rPr>
              <a:t> Chest X ray showing complete radiological response following 4 weeks gefitinib treatment</a:t>
            </a:r>
            <a:endParaRPr lang="en-GB" altLang="en-US" sz="80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en-GB" altLang="en-US" sz="20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GB" altLang="en-US" sz="1800">
                <a:ea typeface="Calibri" panose="020F0502020204030204" pitchFamily="34" charset="0"/>
                <a:cs typeface="Calibri" panose="020F0502020204030204" pitchFamily="34" charset="0"/>
              </a:rPr>
              <a:t> Grade I dermatitis only toxicity</a:t>
            </a:r>
            <a:endParaRPr lang="en-US" altLang="en-US" sz="1800"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871" name="Text Box 25">
            <a:extLst>
              <a:ext uri="{FF2B5EF4-FFF2-40B4-BE49-F238E27FC236}">
                <a16:creationId xmlns:a16="http://schemas.microsoft.com/office/drawing/2014/main" id="{CFFE279A-A482-43A5-9261-413E6F328C5F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344488" y="4514850"/>
            <a:ext cx="3990975" cy="1784350"/>
          </a:xfrm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en-GB" altLang="en-US" sz="200">
              <a:solidFill>
                <a:srgbClr val="3366CC"/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GB" altLang="en-US" sz="1800">
                <a:cs typeface="Arial" panose="020B0604020202020204" pitchFamily="34" charset="0"/>
              </a:rPr>
              <a:t>Chest X-ray at diagnosis showed extensive miliary pulmonary metastases from lung adenocarcinoma</a:t>
            </a:r>
            <a:endParaRPr lang="en-GB" altLang="en-US" sz="800"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GB" altLang="en-US" sz="1800">
                <a:cs typeface="Arial" panose="020B0604020202020204" pitchFamily="34" charset="0"/>
              </a:rPr>
              <a:t>57 year old female never smoker</a:t>
            </a:r>
            <a:endParaRPr lang="en-GB" altLang="en-US" sz="800"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en-US" altLang="en-US" sz="1800">
              <a:solidFill>
                <a:srgbClr val="3366CC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>
            <a:extLst>
              <a:ext uri="{FF2B5EF4-FFF2-40B4-BE49-F238E27FC236}">
                <a16:creationId xmlns:a16="http://schemas.microsoft.com/office/drawing/2014/main" id="{22D86094-4FFF-4CDB-9161-0B1CC80931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Resistance to therapy (</a:t>
            </a:r>
            <a:r>
              <a:rPr lang="en-GB" altLang="en-US" i="1"/>
              <a:t>EGFR</a:t>
            </a:r>
            <a:r>
              <a:rPr lang="en-GB" altLang="en-US"/>
              <a:t>)</a:t>
            </a:r>
          </a:p>
        </p:txBody>
      </p:sp>
      <p:sp>
        <p:nvSpPr>
          <p:cNvPr id="43011" name="Content Placeholder 2">
            <a:extLst>
              <a:ext uri="{FF2B5EF4-FFF2-40B4-BE49-F238E27FC236}">
                <a16:creationId xmlns:a16="http://schemas.microsoft.com/office/drawing/2014/main" id="{D8D8385B-DCF6-44C1-B9DE-796E6754E9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en-GB" dirty="0">
                <a:cs typeface="Arial" panose="020B0604020202020204" pitchFamily="34" charset="0"/>
              </a:rPr>
              <a:t>Response rate: 52% to 82% to EGFR TKI in mutation positive patients</a:t>
            </a:r>
          </a:p>
          <a:p>
            <a:pPr marL="0" indent="0" eaLnBrk="1" hangingPunct="1">
              <a:buFontTx/>
              <a:buNone/>
              <a:defRPr/>
            </a:pPr>
            <a:r>
              <a:rPr lang="en-GB" dirty="0">
                <a:cs typeface="Arial" panose="020B0604020202020204" pitchFamily="34" charset="0"/>
              </a:rPr>
              <a:t>Of those that do initially respond, the tumour inevitably relapses and becomes TKI resistant</a:t>
            </a:r>
          </a:p>
          <a:p>
            <a:pPr marL="0" indent="0" eaLnBrk="1" hangingPunct="1">
              <a:buFontTx/>
              <a:buNone/>
              <a:defRPr/>
            </a:pPr>
            <a:r>
              <a:rPr lang="en-GB" dirty="0">
                <a:cs typeface="Arial" panose="020B0604020202020204" pitchFamily="34" charset="0"/>
              </a:rPr>
              <a:t>Intrinsic and acquired resistance mechanisms:</a:t>
            </a:r>
          </a:p>
          <a:p>
            <a:pPr eaLnBrk="1" hangingPunct="1">
              <a:defRPr/>
            </a:pPr>
            <a:r>
              <a:rPr lang="en-GB" dirty="0">
                <a:cs typeface="Arial" panose="020B0604020202020204" pitchFamily="34" charset="0"/>
              </a:rPr>
              <a:t>T790M mutation</a:t>
            </a:r>
          </a:p>
          <a:p>
            <a:pPr marL="0" indent="0" eaLnBrk="1" hangingPunct="1">
              <a:buFontTx/>
              <a:buNone/>
              <a:defRPr/>
            </a:pPr>
            <a:r>
              <a:rPr lang="en-GB" b="1" dirty="0">
                <a:cs typeface="Arial" panose="020B0604020202020204" pitchFamily="34" charset="0"/>
              </a:rPr>
              <a:t>	</a:t>
            </a:r>
            <a:r>
              <a:rPr lang="en-GB" b="1" dirty="0" err="1">
                <a:cs typeface="Arial" panose="020B0604020202020204" pitchFamily="34" charset="0"/>
              </a:rPr>
              <a:t>Osimertinib</a:t>
            </a:r>
            <a:r>
              <a:rPr lang="en-GB" dirty="0">
                <a:cs typeface="Arial" panose="020B0604020202020204" pitchFamily="34" charset="0"/>
              </a:rPr>
              <a:t> 3</a:t>
            </a:r>
            <a:r>
              <a:rPr lang="en-GB" baseline="30000" dirty="0">
                <a:cs typeface="Arial" panose="020B0604020202020204" pitchFamily="34" charset="0"/>
              </a:rPr>
              <a:t>rd</a:t>
            </a:r>
            <a:r>
              <a:rPr lang="en-GB" dirty="0">
                <a:cs typeface="Arial" panose="020B0604020202020204" pitchFamily="34" charset="0"/>
              </a:rPr>
              <a:t> generation TKI approved Oct 2016</a:t>
            </a:r>
          </a:p>
          <a:p>
            <a:pPr marL="0" indent="0" eaLnBrk="1" hangingPunct="1">
              <a:buFontTx/>
              <a:buNone/>
              <a:defRPr/>
            </a:pPr>
            <a:r>
              <a:rPr lang="en-GB" dirty="0">
                <a:cs typeface="Arial" panose="020B0604020202020204" pitchFamily="34" charset="0"/>
              </a:rPr>
              <a:t>		-&gt; C797S, G796D</a:t>
            </a:r>
          </a:p>
          <a:p>
            <a:pPr eaLnBrk="1" hangingPunct="1">
              <a:defRPr/>
            </a:pPr>
            <a:r>
              <a:rPr lang="en-US" altLang="en-US" i="1" dirty="0">
                <a:cs typeface="Arial" panose="020B0604020202020204" pitchFamily="34" charset="0"/>
              </a:rPr>
              <a:t>BRAF</a:t>
            </a:r>
            <a:r>
              <a:rPr lang="en-US" altLang="en-US" dirty="0">
                <a:cs typeface="Arial" panose="020B0604020202020204" pitchFamily="34" charset="0"/>
              </a:rPr>
              <a:t> or </a:t>
            </a:r>
            <a:r>
              <a:rPr lang="en-US" altLang="en-US" i="1" dirty="0">
                <a:cs typeface="Arial" panose="020B0604020202020204" pitchFamily="34" charset="0"/>
              </a:rPr>
              <a:t>KRAS</a:t>
            </a:r>
            <a:r>
              <a:rPr lang="en-US" altLang="en-US" dirty="0">
                <a:cs typeface="Arial" panose="020B0604020202020204" pitchFamily="34" charset="0"/>
              </a:rPr>
              <a:t> mutation</a:t>
            </a:r>
          </a:p>
          <a:p>
            <a:pPr>
              <a:defRPr/>
            </a:pPr>
            <a:r>
              <a:rPr lang="en-US" altLang="en-US" i="1" dirty="0">
                <a:cs typeface="Arial" panose="020B0604020202020204" pitchFamily="34" charset="0"/>
              </a:rPr>
              <a:t>PIK3CA</a:t>
            </a:r>
            <a:r>
              <a:rPr lang="en-US" altLang="en-US" dirty="0">
                <a:cs typeface="Arial" panose="020B0604020202020204" pitchFamily="34" charset="0"/>
              </a:rPr>
              <a:t> mutation</a:t>
            </a:r>
          </a:p>
          <a:p>
            <a:pPr>
              <a:defRPr/>
            </a:pPr>
            <a:r>
              <a:rPr lang="en-US" altLang="en-US" i="1" dirty="0">
                <a:cs typeface="Arial" panose="020B0604020202020204" pitchFamily="34" charset="0"/>
              </a:rPr>
              <a:t>MET</a:t>
            </a:r>
            <a:r>
              <a:rPr lang="en-US" altLang="en-US" dirty="0">
                <a:cs typeface="Arial" panose="020B0604020202020204" pitchFamily="34" charset="0"/>
              </a:rPr>
              <a:t> amplification</a:t>
            </a:r>
          </a:p>
          <a:p>
            <a:pPr>
              <a:defRPr/>
            </a:pPr>
            <a:r>
              <a:rPr lang="en-US" altLang="en-US" dirty="0">
                <a:cs typeface="Arial" panose="020B0604020202020204" pitchFamily="34" charset="0"/>
              </a:rPr>
              <a:t> </a:t>
            </a:r>
            <a:r>
              <a:rPr lang="en-US" altLang="en-US" dirty="0" err="1">
                <a:cs typeface="Arial" panose="020B0604020202020204" pitchFamily="34" charset="0"/>
              </a:rPr>
              <a:t>Fas</a:t>
            </a:r>
            <a:r>
              <a:rPr lang="en-US" altLang="en-US" dirty="0">
                <a:cs typeface="Arial" panose="020B0604020202020204" pitchFamily="34" charset="0"/>
              </a:rPr>
              <a:t>/NF</a:t>
            </a:r>
            <a:r>
              <a:rPr lang="az-Cyrl-AZ" altLang="en-US" dirty="0">
                <a:cs typeface="Arial" panose="020B0604020202020204" pitchFamily="34" charset="0"/>
              </a:rPr>
              <a:t>к</a:t>
            </a:r>
            <a:r>
              <a:rPr lang="en-US" altLang="en-US" dirty="0">
                <a:cs typeface="Arial" panose="020B0604020202020204" pitchFamily="34" charset="0"/>
              </a:rPr>
              <a:t>B activation</a:t>
            </a:r>
          </a:p>
          <a:p>
            <a:pPr>
              <a:defRPr/>
            </a:pPr>
            <a:r>
              <a:rPr lang="en-US" altLang="en-US" dirty="0" err="1">
                <a:cs typeface="Arial" panose="020B0604020202020204" pitchFamily="34" charset="0"/>
              </a:rPr>
              <a:t>Intratumoural</a:t>
            </a:r>
            <a:r>
              <a:rPr lang="en-US" altLang="en-US" dirty="0">
                <a:cs typeface="Arial" panose="020B0604020202020204" pitchFamily="34" charset="0"/>
              </a:rPr>
              <a:t>  heterogeneity </a:t>
            </a:r>
          </a:p>
          <a:p>
            <a:pPr marL="0" indent="0">
              <a:buFontTx/>
              <a:buNone/>
              <a:defRPr/>
            </a:pPr>
            <a:r>
              <a:rPr lang="en-US" altLang="en-US" dirty="0">
                <a:cs typeface="Arial" panose="020B0604020202020204" pitchFamily="34" charset="0"/>
              </a:rPr>
              <a:t>	(~30% Bai </a:t>
            </a:r>
            <a:r>
              <a:rPr lang="en-US" altLang="en-US" i="1" dirty="0">
                <a:cs typeface="Arial" panose="020B0604020202020204" pitchFamily="34" charset="0"/>
              </a:rPr>
              <a:t>et al </a:t>
            </a:r>
            <a:r>
              <a:rPr lang="en-US" altLang="en-US" dirty="0">
                <a:cs typeface="Arial" panose="020B0604020202020204" pitchFamily="34" charset="0"/>
              </a:rPr>
              <a:t>2013)</a:t>
            </a:r>
          </a:p>
          <a:p>
            <a:pPr>
              <a:defRPr/>
            </a:pPr>
            <a:endParaRPr lang="en-US" altLang="en-US" dirty="0"/>
          </a:p>
          <a:p>
            <a:pPr>
              <a:defRPr/>
            </a:pPr>
            <a:endParaRPr lang="en-US" altLang="en-US" dirty="0"/>
          </a:p>
          <a:p>
            <a:pPr>
              <a:defRPr/>
            </a:pPr>
            <a:endParaRPr lang="en-US" altLang="en-US" dirty="0"/>
          </a:p>
          <a:p>
            <a:pPr>
              <a:defRPr/>
            </a:pPr>
            <a:endParaRPr lang="en-US" altLang="en-US" dirty="0"/>
          </a:p>
        </p:txBody>
      </p:sp>
      <p:sp>
        <p:nvSpPr>
          <p:cNvPr id="37892" name="Footer Placeholder 3">
            <a:extLst>
              <a:ext uri="{FF2B5EF4-FFF2-40B4-BE49-F238E27FC236}">
                <a16:creationId xmlns:a16="http://schemas.microsoft.com/office/drawing/2014/main" id="{9863492A-0B76-4C5C-9D49-19214C34BB7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284BA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http://www.nbt.nhs.uk/genetics</a:t>
            </a:r>
          </a:p>
        </p:txBody>
      </p:sp>
      <p:pic>
        <p:nvPicPr>
          <p:cNvPr id="37893" name="Picture 3">
            <a:extLst>
              <a:ext uri="{FF2B5EF4-FFF2-40B4-BE49-F238E27FC236}">
                <a16:creationId xmlns:a16="http://schemas.microsoft.com/office/drawing/2014/main" id="{546AF687-3DF0-451B-8383-A936365E02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613" y="3271838"/>
            <a:ext cx="4392612" cy="294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4" name="TextBox 4">
            <a:extLst>
              <a:ext uri="{FF2B5EF4-FFF2-40B4-BE49-F238E27FC236}">
                <a16:creationId xmlns:a16="http://schemas.microsoft.com/office/drawing/2014/main" id="{80C3488F-5495-4DE0-9DDE-5244B3B7D3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5750" y="5129213"/>
            <a:ext cx="8858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/>
              <a:t>Antonicelli et al 2013  Int J Med Sci. 2013; 10(3): 320–330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328B5CA6-4818-437D-98FF-DCA62BACFD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31800" y="260350"/>
            <a:ext cx="6994525" cy="490538"/>
          </a:xfrm>
        </p:spPr>
        <p:txBody>
          <a:bodyPr/>
          <a:lstStyle/>
          <a:p>
            <a:r>
              <a:rPr lang="en-GB" altLang="en-US"/>
              <a:t>Service Provision</a:t>
            </a:r>
          </a:p>
        </p:txBody>
      </p:sp>
      <p:sp>
        <p:nvSpPr>
          <p:cNvPr id="7171" name="Footer Placeholder 3">
            <a:extLst>
              <a:ext uri="{FF2B5EF4-FFF2-40B4-BE49-F238E27FC236}">
                <a16:creationId xmlns:a16="http://schemas.microsoft.com/office/drawing/2014/main" id="{49BF2C25-8A26-4355-B998-E09BF7AF0B9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284BAE"/>
                </a:solidFill>
                <a:latin typeface="Calibri" panose="020F0502020204030204" pitchFamily="34" charset="0"/>
              </a:rPr>
              <a:t>http://www.nbt.nhs.uk/genetics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30CD0B5-E0DA-4DD9-9D8D-886A4FE53644}"/>
              </a:ext>
            </a:extLst>
          </p:cNvPr>
          <p:cNvSpPr/>
          <p:nvPr/>
        </p:nvSpPr>
        <p:spPr>
          <a:xfrm>
            <a:off x="388938" y="1108075"/>
            <a:ext cx="8401050" cy="2062163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GB" altLang="en-US" sz="2400">
                <a:solidFill>
                  <a:srgbClr val="0D0D0D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7 national Genomic Laboratory Hubs provide genetic testing for England </a:t>
            </a:r>
          </a:p>
          <a:p>
            <a:pPr eaLnBrk="1" hangingPunct="1">
              <a:buFontTx/>
              <a:buChar char="•"/>
            </a:pPr>
            <a:r>
              <a:rPr lang="en-GB" altLang="en-US" sz="2400">
                <a:solidFill>
                  <a:srgbClr val="0D0D0D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National genomic test directories </a:t>
            </a:r>
            <a:r>
              <a:rPr lang="en-GB" altLang="en-US" sz="2400">
                <a:hlinkClick r:id="rId2"/>
              </a:rPr>
              <a:t>https://www.england.nhs.uk/publication/national-genomic-test-directories/</a:t>
            </a:r>
            <a:endParaRPr lang="en-GB" altLang="en-US" sz="2400"/>
          </a:p>
          <a:p>
            <a:pPr eaLnBrk="1" hangingPunct="1">
              <a:buFontTx/>
              <a:buChar char="•"/>
            </a:pPr>
            <a:endParaRPr lang="en-GB" altLang="en-US" sz="800" b="1">
              <a:solidFill>
                <a:srgbClr val="0D0D0D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69400B2-6384-4EDD-9796-758ABA8D9BF5}"/>
              </a:ext>
            </a:extLst>
          </p:cNvPr>
          <p:cNvSpPr/>
          <p:nvPr/>
        </p:nvSpPr>
        <p:spPr>
          <a:xfrm>
            <a:off x="4962525" y="3317875"/>
            <a:ext cx="3786188" cy="18446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 eaLnBrk="1" hangingPunct="1">
              <a:lnSpc>
                <a:spcPct val="170000"/>
              </a:lnSpc>
              <a:buClr>
                <a:srgbClr val="336699"/>
              </a:buClr>
              <a:defRPr/>
            </a:pPr>
            <a:r>
              <a:rPr lang="en-GB" sz="1700" b="1" dirty="0">
                <a:latin typeface="+mn-lt"/>
                <a:cs typeface="Calibri" pitchFamily="34" charset="0"/>
              </a:rPr>
              <a:t>Genetics laboratory staff:</a:t>
            </a:r>
          </a:p>
          <a:p>
            <a:pPr marL="342900" indent="-342900" eaLnBrk="1" hangingPunct="1">
              <a:buClr>
                <a:srgbClr val="336699"/>
              </a:buClr>
              <a:buFont typeface="Arial" pitchFamily="34" charset="0"/>
              <a:buChar char="•"/>
              <a:defRPr/>
            </a:pPr>
            <a:r>
              <a:rPr lang="en-GB" sz="1700" dirty="0">
                <a:latin typeface="+mn-lt"/>
                <a:cs typeface="Calibri" pitchFamily="34" charset="0"/>
              </a:rPr>
              <a:t>Medical Laboratory Assistants</a:t>
            </a:r>
          </a:p>
          <a:p>
            <a:pPr marL="342900" indent="-342900" eaLnBrk="1" hangingPunct="1">
              <a:buClr>
                <a:srgbClr val="336699"/>
              </a:buClr>
              <a:buFont typeface="Arial" pitchFamily="34" charset="0"/>
              <a:buChar char="•"/>
              <a:defRPr/>
            </a:pPr>
            <a:r>
              <a:rPr lang="en-GB" sz="1700" dirty="0">
                <a:latin typeface="+mn-lt"/>
                <a:cs typeface="Calibri" pitchFamily="34" charset="0"/>
              </a:rPr>
              <a:t>Genetic Technologists</a:t>
            </a:r>
          </a:p>
          <a:p>
            <a:pPr marL="342900" indent="-342900" eaLnBrk="1" hangingPunct="1">
              <a:buClr>
                <a:srgbClr val="336699"/>
              </a:buClr>
              <a:buFont typeface="Arial" pitchFamily="34" charset="0"/>
              <a:buChar char="•"/>
              <a:defRPr/>
            </a:pPr>
            <a:r>
              <a:rPr lang="en-GB" sz="1700" dirty="0">
                <a:latin typeface="+mn-lt"/>
                <a:cs typeface="Calibri" pitchFamily="34" charset="0"/>
              </a:rPr>
              <a:t>Clinical / Healthcare Scientists</a:t>
            </a:r>
          </a:p>
          <a:p>
            <a:pPr marL="342900" indent="-342900" eaLnBrk="1" hangingPunct="1">
              <a:buClr>
                <a:srgbClr val="336699"/>
              </a:buClr>
              <a:buFont typeface="Arial" pitchFamily="34" charset="0"/>
              <a:buChar char="•"/>
              <a:defRPr/>
            </a:pPr>
            <a:r>
              <a:rPr lang="en-GB" sz="1700" dirty="0" err="1">
                <a:latin typeface="+mn-lt"/>
                <a:cs typeface="Calibri" pitchFamily="34" charset="0"/>
              </a:rPr>
              <a:t>Bioinformaticians</a:t>
            </a:r>
            <a:endParaRPr lang="en-GB" sz="1700" dirty="0">
              <a:latin typeface="+mn-lt"/>
              <a:cs typeface="Calibri" pitchFamily="34" charset="0"/>
            </a:endParaRPr>
          </a:p>
          <a:p>
            <a:pPr marL="342900" indent="-342900" eaLnBrk="1" hangingPunct="1">
              <a:buClr>
                <a:srgbClr val="336699"/>
              </a:buClr>
              <a:buFont typeface="Arial" pitchFamily="34" charset="0"/>
              <a:buChar char="•"/>
              <a:defRPr/>
            </a:pPr>
            <a:r>
              <a:rPr lang="en-GB" sz="1700" dirty="0">
                <a:latin typeface="+mn-lt"/>
                <a:cs typeface="Calibri" pitchFamily="34" charset="0"/>
              </a:rPr>
              <a:t>Administrators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46B8F9F7-7995-4138-8EA1-E709CD5F7394}"/>
              </a:ext>
            </a:extLst>
          </p:cNvPr>
          <p:cNvSpPr/>
          <p:nvPr/>
        </p:nvSpPr>
        <p:spPr>
          <a:xfrm>
            <a:off x="482600" y="3278188"/>
            <a:ext cx="4040188" cy="1924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 marL="285750" indent="-285750" eaLnBrk="1" hangingPunct="1">
              <a:buClr>
                <a:srgbClr val="336699"/>
              </a:buClr>
              <a:buFont typeface="Arial" pitchFamily="34" charset="0"/>
              <a:buChar char="•"/>
              <a:defRPr/>
            </a:pPr>
            <a:r>
              <a:rPr lang="en-GB" sz="1700" b="1" dirty="0">
                <a:latin typeface="+mn-lt"/>
                <a:cs typeface="Calibri" pitchFamily="34" charset="0"/>
              </a:rPr>
              <a:t>Oncology Genomics </a:t>
            </a:r>
            <a:r>
              <a:rPr lang="en-GB" sz="1700" dirty="0">
                <a:latin typeface="+mn-lt"/>
                <a:cs typeface="Calibri" pitchFamily="34" charset="0"/>
              </a:rPr>
              <a:t>(solid tumour, </a:t>
            </a:r>
            <a:r>
              <a:rPr lang="en-GB" sz="1700" dirty="0" err="1">
                <a:latin typeface="+mn-lt"/>
                <a:cs typeface="Calibri" pitchFamily="34" charset="0"/>
              </a:rPr>
              <a:t>haemato</a:t>
            </a:r>
            <a:r>
              <a:rPr lang="en-GB" sz="1700" dirty="0">
                <a:latin typeface="+mn-lt"/>
                <a:cs typeface="Calibri" pitchFamily="34" charset="0"/>
              </a:rPr>
              <a:t>-oncology, inherited cancers, oncology monitoring)</a:t>
            </a:r>
          </a:p>
          <a:p>
            <a:pPr marL="285750" indent="-285750" eaLnBrk="1" hangingPunct="1">
              <a:buClr>
                <a:srgbClr val="336699"/>
              </a:buClr>
              <a:buFont typeface="Arial" pitchFamily="34" charset="0"/>
              <a:buChar char="•"/>
              <a:defRPr/>
            </a:pPr>
            <a:r>
              <a:rPr lang="en-GB" sz="1700" b="1" dirty="0">
                <a:latin typeface="+mn-lt"/>
                <a:cs typeface="Calibri" pitchFamily="34" charset="0"/>
              </a:rPr>
              <a:t>Constitutional Genomics </a:t>
            </a:r>
            <a:r>
              <a:rPr lang="en-GB" sz="1700" dirty="0">
                <a:latin typeface="+mn-lt"/>
                <a:cs typeface="Calibri" pitchFamily="34" charset="0"/>
              </a:rPr>
              <a:t>(neuromuscular, developmental, reproductive medicine, newborn screening )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>
            <a:extLst>
              <a:ext uri="{FF2B5EF4-FFF2-40B4-BE49-F238E27FC236}">
                <a16:creationId xmlns:a16="http://schemas.microsoft.com/office/drawing/2014/main" id="{8B798A3E-19AA-4375-B542-0B9ED70775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475" y="990600"/>
            <a:ext cx="4597400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Title 1">
            <a:extLst>
              <a:ext uri="{FF2B5EF4-FFF2-40B4-BE49-F238E27FC236}">
                <a16:creationId xmlns:a16="http://schemas.microsoft.com/office/drawing/2014/main" id="{9599B174-7D4E-45DA-893C-6ACC546159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i="1"/>
              <a:t>ALK</a:t>
            </a:r>
            <a:r>
              <a:rPr lang="en-GB" altLang="en-US"/>
              <a:t> and </a:t>
            </a:r>
            <a:r>
              <a:rPr lang="en-GB" altLang="en-US" i="1"/>
              <a:t>ROS1</a:t>
            </a:r>
            <a:r>
              <a:rPr lang="en-GB" altLang="en-US"/>
              <a:t> testing in NSCLC</a:t>
            </a:r>
          </a:p>
        </p:txBody>
      </p:sp>
      <p:sp>
        <p:nvSpPr>
          <p:cNvPr id="38916" name="Content Placeholder 2">
            <a:extLst>
              <a:ext uri="{FF2B5EF4-FFF2-40B4-BE49-F238E27FC236}">
                <a16:creationId xmlns:a16="http://schemas.microsoft.com/office/drawing/2014/main" id="{71010815-E871-496D-A037-17B9605D9DBF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176213" y="887413"/>
            <a:ext cx="4452937" cy="4968875"/>
          </a:xfrm>
        </p:spPr>
        <p:txBody>
          <a:bodyPr/>
          <a:lstStyle/>
          <a:p>
            <a:r>
              <a:rPr lang="en-GB" altLang="en-US" sz="1800">
                <a:cs typeface="Arial" panose="020B0604020202020204" pitchFamily="34" charset="0"/>
              </a:rPr>
              <a:t>ALK and ROS1 are </a:t>
            </a:r>
            <a:r>
              <a:rPr lang="en-US" altLang="en-US" sz="1800">
                <a:cs typeface="Arial" panose="020B0604020202020204" pitchFamily="34" charset="0"/>
              </a:rPr>
              <a:t>transmembrane receptor tyrosine kinases</a:t>
            </a:r>
          </a:p>
          <a:p>
            <a:r>
              <a:rPr lang="en-US" altLang="en-US" sz="1800">
                <a:cs typeface="Arial" panose="020B0604020202020204" pitchFamily="34" charset="0"/>
              </a:rPr>
              <a:t>ALK and ROS1 activation: chromosomal rearrangement leading to fusion of </a:t>
            </a:r>
            <a:r>
              <a:rPr lang="en-US" altLang="en-US" sz="1800" i="1">
                <a:cs typeface="Arial" panose="020B0604020202020204" pitchFamily="34" charset="0"/>
              </a:rPr>
              <a:t>ALK</a:t>
            </a:r>
            <a:r>
              <a:rPr lang="en-US" altLang="en-US" sz="1800">
                <a:cs typeface="Arial" panose="020B0604020202020204" pitchFamily="34" charset="0"/>
              </a:rPr>
              <a:t> or </a:t>
            </a:r>
            <a:r>
              <a:rPr lang="en-US" altLang="en-US" sz="1800" i="1">
                <a:cs typeface="Arial" panose="020B0604020202020204" pitchFamily="34" charset="0"/>
              </a:rPr>
              <a:t>ROS1</a:t>
            </a:r>
            <a:r>
              <a:rPr lang="en-US" altLang="en-US" sz="1800">
                <a:cs typeface="Arial" panose="020B0604020202020204" pitchFamily="34" charset="0"/>
              </a:rPr>
              <a:t> with the promoter region of a different gene e.g. </a:t>
            </a:r>
            <a:r>
              <a:rPr lang="en-US" altLang="en-US" sz="1800" i="1">
                <a:cs typeface="Arial" panose="020B0604020202020204" pitchFamily="34" charset="0"/>
              </a:rPr>
              <a:t>EML4-ALK</a:t>
            </a:r>
            <a:r>
              <a:rPr lang="en-US" altLang="en-US" sz="1800">
                <a:cs typeface="Arial" panose="020B0604020202020204" pitchFamily="34" charset="0"/>
              </a:rPr>
              <a:t> rearrangement: amino-terminal half of </a:t>
            </a:r>
            <a:r>
              <a:rPr lang="en-US" altLang="en-US" sz="1800" i="1">
                <a:cs typeface="Arial" panose="020B0604020202020204" pitchFamily="34" charset="0"/>
              </a:rPr>
              <a:t>EML4</a:t>
            </a:r>
            <a:r>
              <a:rPr lang="en-US" altLang="en-US" sz="1800">
                <a:cs typeface="Arial" panose="020B0604020202020204" pitchFamily="34" charset="0"/>
              </a:rPr>
              <a:t> fused to the intracellular catalytic domain of </a:t>
            </a:r>
            <a:r>
              <a:rPr lang="en-US" altLang="en-US" sz="1800" i="1">
                <a:cs typeface="Arial" panose="020B0604020202020204" pitchFamily="34" charset="0"/>
              </a:rPr>
              <a:t>ALK</a:t>
            </a:r>
            <a:r>
              <a:rPr lang="en-US" altLang="en-US" sz="1800">
                <a:cs typeface="Arial" panose="020B0604020202020204" pitchFamily="34" charset="0"/>
              </a:rPr>
              <a:t> leading to constitutive dimerization of ALK kinase domain and aberrant activation of downstream signalling </a:t>
            </a:r>
          </a:p>
          <a:p>
            <a:r>
              <a:rPr lang="en-US" altLang="en-US" sz="1800">
                <a:cs typeface="Arial" panose="020B0604020202020204" pitchFamily="34" charset="0"/>
              </a:rPr>
              <a:t>Testing strategy is IHC for ALK and ROS1 expression – equivocal or +ve cases confirmed by FISH</a:t>
            </a:r>
          </a:p>
          <a:p>
            <a:r>
              <a:rPr lang="en-GB" altLang="en-US" sz="1800" i="1">
                <a:ea typeface="Calibri" panose="020F0502020204030204" pitchFamily="34" charset="0"/>
                <a:cs typeface="Calibri" panose="020F0502020204030204" pitchFamily="34" charset="0"/>
              </a:rPr>
              <a:t>ALK</a:t>
            </a:r>
            <a:r>
              <a:rPr lang="en-GB" altLang="en-US" sz="1800">
                <a:ea typeface="Calibri" panose="020F0502020204030204" pitchFamily="34" charset="0"/>
                <a:cs typeface="Calibri" panose="020F0502020204030204" pitchFamily="34" charset="0"/>
              </a:rPr>
              <a:t> rearrangements in 2-5% and </a:t>
            </a:r>
            <a:r>
              <a:rPr lang="en-GB" altLang="en-US" sz="1800" i="1">
                <a:ea typeface="Calibri" panose="020F0502020204030204" pitchFamily="34" charset="0"/>
                <a:cs typeface="Calibri" panose="020F0502020204030204" pitchFamily="34" charset="0"/>
              </a:rPr>
              <a:t>ROS1</a:t>
            </a:r>
            <a:r>
              <a:rPr lang="en-GB" altLang="en-US" sz="1800">
                <a:ea typeface="Calibri" panose="020F0502020204030204" pitchFamily="34" charset="0"/>
                <a:cs typeface="Calibri" panose="020F0502020204030204" pitchFamily="34" charset="0"/>
              </a:rPr>
              <a:t> rearrangements in ~ 1% lung adenocarcinomas</a:t>
            </a:r>
          </a:p>
          <a:p>
            <a:endParaRPr lang="en-US" altLang="en-US" sz="1800">
              <a:cs typeface="Arial" panose="020B0604020202020204" pitchFamily="34" charset="0"/>
            </a:endParaRPr>
          </a:p>
          <a:p>
            <a:endParaRPr lang="en-US" altLang="en-US" sz="20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altLang="en-US" sz="20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altLang="en-US" sz="20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917" name="Footer Placeholder 4">
            <a:extLst>
              <a:ext uri="{FF2B5EF4-FFF2-40B4-BE49-F238E27FC236}">
                <a16:creationId xmlns:a16="http://schemas.microsoft.com/office/drawing/2014/main" id="{2523F5BA-EDB8-48CC-A7DB-7E34E84F6F8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284BA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http://www.nbt.nhs.uk/genetics</a:t>
            </a:r>
          </a:p>
        </p:txBody>
      </p:sp>
      <p:sp>
        <p:nvSpPr>
          <p:cNvPr id="37894" name="TextBox 5">
            <a:extLst>
              <a:ext uri="{FF2B5EF4-FFF2-40B4-BE49-F238E27FC236}">
                <a16:creationId xmlns:a16="http://schemas.microsoft.com/office/drawing/2014/main" id="{50D6CCB3-4059-4E64-812F-C1230B4017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3625" y="5210175"/>
            <a:ext cx="41465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FontTx/>
              <a:buChar char="•"/>
              <a:defRPr/>
            </a:pPr>
            <a:r>
              <a:rPr lang="en-GB" altLang="en-US" dirty="0">
                <a:latin typeface="+mn-lt"/>
                <a:cs typeface="Calibri" pitchFamily="34" charset="0"/>
              </a:rPr>
              <a:t>Mutually exclusive with </a:t>
            </a:r>
            <a:r>
              <a:rPr lang="en-GB" altLang="en-US" i="1" dirty="0">
                <a:latin typeface="+mn-lt"/>
                <a:cs typeface="Calibri" pitchFamily="34" charset="0"/>
              </a:rPr>
              <a:t>EGFR</a:t>
            </a:r>
            <a:r>
              <a:rPr lang="en-GB" altLang="en-US" dirty="0">
                <a:latin typeface="+mn-lt"/>
                <a:cs typeface="Calibri" pitchFamily="34" charset="0"/>
              </a:rPr>
              <a:t> mutations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>
            <a:extLst>
              <a:ext uri="{FF2B5EF4-FFF2-40B4-BE49-F238E27FC236}">
                <a16:creationId xmlns:a16="http://schemas.microsoft.com/office/drawing/2014/main" id="{3C71A6EB-2C3A-4B60-B0D5-D3755DF28A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i="1"/>
              <a:t>ALK</a:t>
            </a:r>
            <a:r>
              <a:rPr lang="en-GB" altLang="en-US"/>
              <a:t> and </a:t>
            </a:r>
            <a:r>
              <a:rPr lang="en-GB" altLang="en-US" i="1"/>
              <a:t>ROS1</a:t>
            </a:r>
            <a:r>
              <a:rPr lang="en-GB" altLang="en-US"/>
              <a:t> testing in NSCLC</a:t>
            </a:r>
          </a:p>
        </p:txBody>
      </p:sp>
      <p:sp>
        <p:nvSpPr>
          <p:cNvPr id="39939" name="Footer Placeholder 4">
            <a:extLst>
              <a:ext uri="{FF2B5EF4-FFF2-40B4-BE49-F238E27FC236}">
                <a16:creationId xmlns:a16="http://schemas.microsoft.com/office/drawing/2014/main" id="{6E6FEEAC-AF1D-422A-86FE-8736E2B15CB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284BA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http://www.nbt.nhs.uk/genetics</a:t>
            </a:r>
          </a:p>
        </p:txBody>
      </p:sp>
      <p:sp>
        <p:nvSpPr>
          <p:cNvPr id="30724" name="Rectangle 7">
            <a:extLst>
              <a:ext uri="{FF2B5EF4-FFF2-40B4-BE49-F238E27FC236}">
                <a16:creationId xmlns:a16="http://schemas.microsoft.com/office/drawing/2014/main" id="{6E844955-025A-4C22-B567-7405DB4455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25" y="1293813"/>
            <a:ext cx="4572000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en-US" altLang="en-US" sz="1800" dirty="0" err="1">
                <a:cs typeface="Arial" pitchFamily="34" charset="0"/>
              </a:rPr>
              <a:t>Crizotinib</a:t>
            </a:r>
            <a:r>
              <a:rPr lang="en-US" altLang="en-US" sz="1800" dirty="0">
                <a:cs typeface="Arial" pitchFamily="34" charset="0"/>
              </a:rPr>
              <a:t> (</a:t>
            </a:r>
            <a:r>
              <a:rPr lang="en-US" altLang="en-US" sz="1800" dirty="0" err="1">
                <a:cs typeface="Arial" pitchFamily="34" charset="0"/>
              </a:rPr>
              <a:t>Xalkori</a:t>
            </a:r>
            <a:r>
              <a:rPr lang="en-US" altLang="en-US" sz="1800" dirty="0">
                <a:cs typeface="Arial" pitchFamily="34" charset="0"/>
              </a:rPr>
              <a:t>, Pfizer) is a small-molecule inhibitor of ALK. Also has additional  MET, ROS1 and RON kinase inhibitory activity.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endParaRPr lang="en-US" altLang="en-US" sz="400" dirty="0">
              <a:cs typeface="Arial" pitchFamily="34" charset="0"/>
            </a:endParaRPr>
          </a:p>
          <a:p>
            <a:pPr eaLnBrk="1" hangingPunct="1">
              <a:spcBef>
                <a:spcPct val="0"/>
              </a:spcBef>
              <a:defRPr/>
            </a:pPr>
            <a:r>
              <a:rPr lang="en-US" altLang="en-US" sz="1800" dirty="0">
                <a:cs typeface="Arial" pitchFamily="34" charset="0"/>
              </a:rPr>
              <a:t>Response rate ~60%</a:t>
            </a:r>
          </a:p>
          <a:p>
            <a:pPr eaLnBrk="1" hangingPunct="1">
              <a:spcBef>
                <a:spcPct val="0"/>
              </a:spcBef>
              <a:defRPr/>
            </a:pPr>
            <a:endParaRPr lang="en-US" altLang="en-US" sz="400" dirty="0">
              <a:cs typeface="Arial" pitchFamily="34" charset="0"/>
            </a:endParaRPr>
          </a:p>
          <a:p>
            <a:pPr eaLnBrk="1" hangingPunct="1">
              <a:spcBef>
                <a:spcPct val="0"/>
              </a:spcBef>
              <a:defRPr/>
            </a:pPr>
            <a:r>
              <a:rPr lang="en-US" altLang="en-US" sz="1800" dirty="0">
                <a:cs typeface="Arial" pitchFamily="34" charset="0"/>
              </a:rPr>
              <a:t>Phase III trial (PROFILE 1007) median PFS 3.0 months chemotherapy vs. 7.7 months </a:t>
            </a:r>
            <a:r>
              <a:rPr lang="en-US" altLang="en-US" sz="1800" dirty="0" err="1">
                <a:cs typeface="Arial" pitchFamily="34" charset="0"/>
              </a:rPr>
              <a:t>crizotinib</a:t>
            </a:r>
            <a:endParaRPr lang="en-US" altLang="en-US" sz="1800" dirty="0">
              <a:cs typeface="Arial" pitchFamily="34" charset="0"/>
            </a:endParaRPr>
          </a:p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endParaRPr lang="en-US" altLang="en-US" sz="400" dirty="0">
              <a:cs typeface="Arial" pitchFamily="34" charset="0"/>
            </a:endParaRPr>
          </a:p>
          <a:p>
            <a:pPr eaLnBrk="1" hangingPunct="1">
              <a:spcBef>
                <a:spcPct val="0"/>
              </a:spcBef>
              <a:defRPr/>
            </a:pPr>
            <a:r>
              <a:rPr lang="en-US" altLang="en-US" sz="1800" dirty="0">
                <a:cs typeface="Arial" pitchFamily="34" charset="0"/>
              </a:rPr>
              <a:t>NICE approved for NSCLC patients with either </a:t>
            </a:r>
            <a:r>
              <a:rPr lang="en-US" altLang="en-US" sz="1800" i="1" dirty="0">
                <a:cs typeface="Arial" pitchFamily="34" charset="0"/>
              </a:rPr>
              <a:t>ALK </a:t>
            </a:r>
            <a:r>
              <a:rPr lang="en-US" altLang="en-US" sz="1800" dirty="0">
                <a:cs typeface="Arial" pitchFamily="34" charset="0"/>
              </a:rPr>
              <a:t>rearrangements or </a:t>
            </a:r>
            <a:r>
              <a:rPr lang="en-US" altLang="en-US" sz="1800" i="1" dirty="0">
                <a:cs typeface="Arial" pitchFamily="34" charset="0"/>
              </a:rPr>
              <a:t>ROS1</a:t>
            </a:r>
            <a:r>
              <a:rPr lang="en-US" altLang="en-US" sz="1800" dirty="0">
                <a:cs typeface="Arial" pitchFamily="34" charset="0"/>
              </a:rPr>
              <a:t> rearrangements</a:t>
            </a:r>
          </a:p>
        </p:txBody>
      </p:sp>
      <p:pic>
        <p:nvPicPr>
          <p:cNvPr id="39941" name="Picture 3">
            <a:extLst>
              <a:ext uri="{FF2B5EF4-FFF2-40B4-BE49-F238E27FC236}">
                <a16:creationId xmlns:a16="http://schemas.microsoft.com/office/drawing/2014/main" id="{E3688A7C-B0BC-456A-BEDB-81E4C4D070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650" y="1119188"/>
            <a:ext cx="3922713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4">
            <a:extLst>
              <a:ext uri="{FF2B5EF4-FFF2-40B4-BE49-F238E27FC236}">
                <a16:creationId xmlns:a16="http://schemas.microsoft.com/office/drawing/2014/main" id="{08B68E6C-7BF9-4E30-A207-825ABE98FE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1117600"/>
            <a:ext cx="2381250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Title 1">
            <a:extLst>
              <a:ext uri="{FF2B5EF4-FFF2-40B4-BE49-F238E27FC236}">
                <a16:creationId xmlns:a16="http://schemas.microsoft.com/office/drawing/2014/main" id="{0D70B49F-B3B0-45AF-9AC8-F8FB0F4A76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i="1"/>
              <a:t>ALK</a:t>
            </a:r>
            <a:r>
              <a:rPr lang="en-GB" altLang="en-US"/>
              <a:t> and </a:t>
            </a:r>
            <a:r>
              <a:rPr lang="en-GB" altLang="en-US" i="1"/>
              <a:t>ROS1</a:t>
            </a:r>
            <a:r>
              <a:rPr lang="en-GB" altLang="en-US"/>
              <a:t> testing in NSCLC</a:t>
            </a:r>
          </a:p>
        </p:txBody>
      </p:sp>
      <p:sp>
        <p:nvSpPr>
          <p:cNvPr id="40964" name="Footer Placeholder 4">
            <a:extLst>
              <a:ext uri="{FF2B5EF4-FFF2-40B4-BE49-F238E27FC236}">
                <a16:creationId xmlns:a16="http://schemas.microsoft.com/office/drawing/2014/main" id="{C5C417BA-59DA-4646-BE68-29AC8E2F65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284BA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http://www.nbt.nhs.uk/genetics</a:t>
            </a:r>
          </a:p>
        </p:txBody>
      </p:sp>
      <p:pic>
        <p:nvPicPr>
          <p:cNvPr id="40965" name="Picture 2">
            <a:extLst>
              <a:ext uri="{FF2B5EF4-FFF2-40B4-BE49-F238E27FC236}">
                <a16:creationId xmlns:a16="http://schemas.microsoft.com/office/drawing/2014/main" id="{3829D706-C133-452C-A46B-539B70FA07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" y="1782763"/>
            <a:ext cx="3632200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6" name="Rectangle 7">
            <a:extLst>
              <a:ext uri="{FF2B5EF4-FFF2-40B4-BE49-F238E27FC236}">
                <a16:creationId xmlns:a16="http://schemas.microsoft.com/office/drawing/2014/main" id="{E036DF94-2270-4156-B337-5FC9325067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250" y="4056063"/>
            <a:ext cx="45720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cs typeface="Arial" panose="020B0604020202020204" pitchFamily="34" charset="0"/>
              </a:rPr>
              <a:t>Fluorescent in situ hybridisation (FISH) is undertaken using a dual colour </a:t>
            </a:r>
            <a:r>
              <a:rPr lang="en-US" altLang="en-US" sz="1800" b="1">
                <a:cs typeface="Arial" panose="020B0604020202020204" pitchFamily="34" charset="0"/>
              </a:rPr>
              <a:t>breakapart</a:t>
            </a:r>
            <a:r>
              <a:rPr lang="en-US" altLang="en-US" sz="1800">
                <a:cs typeface="Arial" panose="020B0604020202020204" pitchFamily="34" charset="0"/>
              </a:rPr>
              <a:t> probe which detects </a:t>
            </a:r>
            <a:r>
              <a:rPr lang="en-US" altLang="en-US" sz="1800" i="1">
                <a:cs typeface="Arial" panose="020B0604020202020204" pitchFamily="34" charset="0"/>
              </a:rPr>
              <a:t>ALK</a:t>
            </a:r>
            <a:r>
              <a:rPr lang="en-US" altLang="en-US" sz="1800">
                <a:cs typeface="Arial" panose="020B0604020202020204" pitchFamily="34" charset="0"/>
              </a:rPr>
              <a:t> rearrangements at chromosome band 2p23. (FDA ‘gold standard’)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>
                <a:cs typeface="Arial" panose="020B0604020202020204" pitchFamily="34" charset="0"/>
              </a:rPr>
              <a:t>ROS1</a:t>
            </a:r>
            <a:r>
              <a:rPr lang="en-US" altLang="en-US" sz="1800">
                <a:cs typeface="Arial" panose="020B0604020202020204" pitchFamily="34" charset="0"/>
              </a:rPr>
              <a:t> rearrangements use a dual colour breakapart probe binding at 6q22.1</a:t>
            </a:r>
          </a:p>
        </p:txBody>
      </p:sp>
      <p:pic>
        <p:nvPicPr>
          <p:cNvPr id="40967" name="Picture 3">
            <a:extLst>
              <a:ext uri="{FF2B5EF4-FFF2-40B4-BE49-F238E27FC236}">
                <a16:creationId xmlns:a16="http://schemas.microsoft.com/office/drawing/2014/main" id="{00D6CB2F-7E06-426D-AB53-CEE3849C2E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50" y="1152525"/>
            <a:ext cx="1463675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8" name="TextBox 1">
            <a:extLst>
              <a:ext uri="{FF2B5EF4-FFF2-40B4-BE49-F238E27FC236}">
                <a16:creationId xmlns:a16="http://schemas.microsoft.com/office/drawing/2014/main" id="{EA6325A6-0D26-4AA4-A8DA-D0DEF4E14F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3650" y="1184275"/>
            <a:ext cx="22669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cs typeface="Arial" panose="020B0604020202020204" pitchFamily="34" charset="0"/>
              </a:rPr>
              <a:t>Normal cell –</a:t>
            </a:r>
            <a:r>
              <a:rPr lang="en-US" altLang="en-US" sz="1800">
                <a:cs typeface="Arial" panose="020B0604020202020204" pitchFamily="34" charset="0"/>
              </a:rPr>
              <a:t>two probes overlap in a fused or yellow signal</a:t>
            </a:r>
            <a:endParaRPr lang="en-GB" altLang="en-US" sz="1800">
              <a:cs typeface="Arial" panose="020B0604020202020204" pitchFamily="34" charset="0"/>
            </a:endParaRPr>
          </a:p>
        </p:txBody>
      </p:sp>
      <p:pic>
        <p:nvPicPr>
          <p:cNvPr id="40969" name="Picture 10">
            <a:extLst>
              <a:ext uri="{FF2B5EF4-FFF2-40B4-BE49-F238E27FC236}">
                <a16:creationId xmlns:a16="http://schemas.microsoft.com/office/drawing/2014/main" id="{444E7CC2-9AB2-4299-87E8-85B0AAF821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50" y="2770188"/>
            <a:ext cx="146367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70" name="TextBox 13">
            <a:extLst>
              <a:ext uri="{FF2B5EF4-FFF2-40B4-BE49-F238E27FC236}">
                <a16:creationId xmlns:a16="http://schemas.microsoft.com/office/drawing/2014/main" id="{FEC2BA45-DA47-4A0B-B389-C923094341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3650" y="2855913"/>
            <a:ext cx="22669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cs typeface="Arial" panose="020B0604020202020204" pitchFamily="34" charset="0"/>
              </a:rPr>
              <a:t>ALK rearranged - </a:t>
            </a:r>
            <a:r>
              <a:rPr lang="en-US" altLang="en-US" sz="1800">
                <a:cs typeface="Arial" panose="020B0604020202020204" pitchFamily="34" charset="0"/>
              </a:rPr>
              <a:t>spatial separation of the green and red probes</a:t>
            </a:r>
            <a:r>
              <a:rPr lang="en-GB" altLang="en-US" sz="1800">
                <a:cs typeface="Arial" panose="020B0604020202020204" pitchFamily="34" charset="0"/>
              </a:rPr>
              <a:t> </a:t>
            </a:r>
          </a:p>
        </p:txBody>
      </p:sp>
      <p:sp>
        <p:nvSpPr>
          <p:cNvPr id="40971" name="TextBox 1">
            <a:extLst>
              <a:ext uri="{FF2B5EF4-FFF2-40B4-BE49-F238E27FC236}">
                <a16:creationId xmlns:a16="http://schemas.microsoft.com/office/drawing/2014/main" id="{696081B2-E228-4BD6-9060-3C72D71133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1763" y="4597400"/>
            <a:ext cx="3621087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IHC also available – now used as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first line screen, with FISH for equivocal cases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>
            <a:extLst>
              <a:ext uri="{FF2B5EF4-FFF2-40B4-BE49-F238E27FC236}">
                <a16:creationId xmlns:a16="http://schemas.microsoft.com/office/drawing/2014/main" id="{9B58F1C7-BFF1-4FFE-A5B7-346DA7217A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ALK positive</a:t>
            </a:r>
          </a:p>
        </p:txBody>
      </p:sp>
      <p:sp>
        <p:nvSpPr>
          <p:cNvPr id="41987" name="Footer Placeholder 4">
            <a:extLst>
              <a:ext uri="{FF2B5EF4-FFF2-40B4-BE49-F238E27FC236}">
                <a16:creationId xmlns:a16="http://schemas.microsoft.com/office/drawing/2014/main" id="{6E9F3395-5710-4383-BBFC-8140F4AF12D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284BAE"/>
                </a:solidFill>
              </a:rPr>
              <a:t>http://www.nbt.nhs.uk/genetics</a:t>
            </a:r>
          </a:p>
        </p:txBody>
      </p:sp>
      <p:pic>
        <p:nvPicPr>
          <p:cNvPr id="41988" name="Picture 5">
            <a:extLst>
              <a:ext uri="{FF2B5EF4-FFF2-40B4-BE49-F238E27FC236}">
                <a16:creationId xmlns:a16="http://schemas.microsoft.com/office/drawing/2014/main" id="{697EC820-94A5-4730-A47B-433F21C2C3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43" t="4958" r="8202" b="30405"/>
          <a:stretch>
            <a:fillRect/>
          </a:stretch>
        </p:blipFill>
        <p:spPr bwMode="auto">
          <a:xfrm>
            <a:off x="1819275" y="866775"/>
            <a:ext cx="4930775" cy="514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2762DBA-9B54-4E4E-812D-C036C0263190}"/>
              </a:ext>
            </a:extLst>
          </p:cNvPr>
          <p:cNvCxnSpPr/>
          <p:nvPr/>
        </p:nvCxnSpPr>
        <p:spPr>
          <a:xfrm flipH="1">
            <a:off x="5759450" y="2846388"/>
            <a:ext cx="1555750" cy="2174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7EDDEDA-7BD6-4CE1-86AC-3FDF75ECC47E}"/>
              </a:ext>
            </a:extLst>
          </p:cNvPr>
          <p:cNvCxnSpPr/>
          <p:nvPr/>
        </p:nvCxnSpPr>
        <p:spPr>
          <a:xfrm flipH="1">
            <a:off x="5419725" y="2347913"/>
            <a:ext cx="1687513" cy="60801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991" name="TextBox 14">
            <a:extLst>
              <a:ext uri="{FF2B5EF4-FFF2-40B4-BE49-F238E27FC236}">
                <a16:creationId xmlns:a16="http://schemas.microsoft.com/office/drawing/2014/main" id="{7D4B9AAA-FABD-49ED-BDD3-1873F9788F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7238" y="2200275"/>
            <a:ext cx="1403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Normal cell: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2 fusions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5FBF816-A1D5-487A-99B8-859EC2464F9C}"/>
              </a:ext>
            </a:extLst>
          </p:cNvPr>
          <p:cNvCxnSpPr/>
          <p:nvPr/>
        </p:nvCxnSpPr>
        <p:spPr>
          <a:xfrm>
            <a:off x="1011238" y="4911725"/>
            <a:ext cx="1946275" cy="3016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1DD3CE5-5304-4B4D-A209-E513902E77EF}"/>
              </a:ext>
            </a:extLst>
          </p:cNvPr>
          <p:cNvCxnSpPr/>
          <p:nvPr/>
        </p:nvCxnSpPr>
        <p:spPr>
          <a:xfrm flipV="1">
            <a:off x="787400" y="2071688"/>
            <a:ext cx="3209925" cy="16922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994" name="TextBox 21">
            <a:extLst>
              <a:ext uri="{FF2B5EF4-FFF2-40B4-BE49-F238E27FC236}">
                <a16:creationId xmlns:a16="http://schemas.microsoft.com/office/drawing/2014/main" id="{4F28FC80-D1B0-4536-83E6-5FA87B72B3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013" y="3686175"/>
            <a:ext cx="15049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ALK rearranged cells with extra copies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>
            <a:extLst>
              <a:ext uri="{FF2B5EF4-FFF2-40B4-BE49-F238E27FC236}">
                <a16:creationId xmlns:a16="http://schemas.microsoft.com/office/drawing/2014/main" id="{AE77E0C7-6DF7-4125-A6CB-18F2815C7F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i="1"/>
              <a:t>ALK</a:t>
            </a:r>
            <a:r>
              <a:rPr lang="en-GB" altLang="en-US"/>
              <a:t> and </a:t>
            </a:r>
            <a:r>
              <a:rPr lang="en-GB" altLang="en-US" i="1"/>
              <a:t>ROS1</a:t>
            </a:r>
            <a:r>
              <a:rPr lang="en-GB" altLang="en-US"/>
              <a:t> testing in NSCLC</a:t>
            </a:r>
          </a:p>
        </p:txBody>
      </p:sp>
      <p:sp>
        <p:nvSpPr>
          <p:cNvPr id="43011" name="Footer Placeholder 4">
            <a:extLst>
              <a:ext uri="{FF2B5EF4-FFF2-40B4-BE49-F238E27FC236}">
                <a16:creationId xmlns:a16="http://schemas.microsoft.com/office/drawing/2014/main" id="{5B9F6C3C-0801-49F6-930C-08708FD92FC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284BA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http://www.nbt.nhs.uk/genetics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A447DD8-641B-49F8-8591-F9A4938BA6AC}"/>
              </a:ext>
            </a:extLst>
          </p:cNvPr>
          <p:cNvSpPr/>
          <p:nvPr/>
        </p:nvSpPr>
        <p:spPr>
          <a:xfrm>
            <a:off x="5276850" y="1212850"/>
            <a:ext cx="3390900" cy="45243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cs typeface="Arial" panose="020B0604020202020204" pitchFamily="34" charset="0"/>
              </a:rPr>
              <a:t>Requires single-slide of FFPE tissue for each test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cs typeface="Arial" panose="020B0604020202020204" pitchFamily="34" charset="0"/>
              </a:rPr>
              <a:t>Analysis can be complicated by extra copies </a:t>
            </a:r>
            <a:r>
              <a:rPr lang="en-US" altLang="en-US" i="1" dirty="0">
                <a:cs typeface="Arial" panose="020B0604020202020204" pitchFamily="34" charset="0"/>
              </a:rPr>
              <a:t>(*)</a:t>
            </a:r>
            <a:r>
              <a:rPr lang="en-US" altLang="en-US" dirty="0">
                <a:cs typeface="Arial" panose="020B0604020202020204" pitchFamily="34" charset="0"/>
              </a:rPr>
              <a:t> and in 30% of positive cases a single red (3’) signal is observed (&gt;)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cs typeface="Arial" panose="020B0604020202020204" pitchFamily="34" charset="0"/>
              </a:rPr>
              <a:t>Criteria for positive case:</a:t>
            </a:r>
          </a:p>
          <a:p>
            <a:pPr marL="447675" indent="-447675" eaLnBrk="1" hangingPunct="1">
              <a:defRPr/>
            </a:pPr>
            <a:r>
              <a:rPr lang="en-US" altLang="en-US" dirty="0">
                <a:cs typeface="Arial" panose="020B0604020202020204" pitchFamily="34" charset="0"/>
              </a:rPr>
              <a:t>	- at least 15% of cells counted are positive</a:t>
            </a:r>
          </a:p>
          <a:p>
            <a:pPr marL="447675" indent="-447675" eaLnBrk="1" hangingPunct="1">
              <a:defRPr/>
            </a:pPr>
            <a:r>
              <a:rPr lang="en-US" altLang="en-US" dirty="0">
                <a:cs typeface="Arial" panose="020B0604020202020204" pitchFamily="34" charset="0"/>
              </a:rPr>
              <a:t>	- separation of the green and red signals by at least 2 signal diameters</a:t>
            </a:r>
          </a:p>
          <a:p>
            <a:pPr marL="447675" indent="-447675" eaLnBrk="1" hangingPunct="1">
              <a:defRPr/>
            </a:pPr>
            <a:r>
              <a:rPr lang="en-US" altLang="en-US" dirty="0">
                <a:cs typeface="Arial" panose="020B0604020202020204" pitchFamily="34" charset="0"/>
              </a:rPr>
              <a:t>	- at least 100 cells counted (50 by two separate analysts)</a:t>
            </a:r>
          </a:p>
        </p:txBody>
      </p:sp>
      <p:pic>
        <p:nvPicPr>
          <p:cNvPr id="43013" name="Picture 4">
            <a:extLst>
              <a:ext uri="{FF2B5EF4-FFF2-40B4-BE49-F238E27FC236}">
                <a16:creationId xmlns:a16="http://schemas.microsoft.com/office/drawing/2014/main" id="{A7851563-7991-4EFE-9077-C32D4A9C43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1473200"/>
            <a:ext cx="4826000" cy="372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4" name="TextBox 6">
            <a:extLst>
              <a:ext uri="{FF2B5EF4-FFF2-40B4-BE49-F238E27FC236}">
                <a16:creationId xmlns:a16="http://schemas.microsoft.com/office/drawing/2014/main" id="{26C85659-4094-4F53-A8F6-66B509D05D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475" y="3336925"/>
            <a:ext cx="644525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</a:t>
            </a:r>
          </a:p>
        </p:txBody>
      </p:sp>
      <p:sp>
        <p:nvSpPr>
          <p:cNvPr id="43015" name="TextBox 13">
            <a:extLst>
              <a:ext uri="{FF2B5EF4-FFF2-40B4-BE49-F238E27FC236}">
                <a16:creationId xmlns:a16="http://schemas.microsoft.com/office/drawing/2014/main" id="{0CF5D96B-FFB1-45D7-B987-3574E0A55D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563" y="3830638"/>
            <a:ext cx="644525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</a:t>
            </a:r>
          </a:p>
        </p:txBody>
      </p:sp>
      <p:sp>
        <p:nvSpPr>
          <p:cNvPr id="43016" name="TextBox 14">
            <a:extLst>
              <a:ext uri="{FF2B5EF4-FFF2-40B4-BE49-F238E27FC236}">
                <a16:creationId xmlns:a16="http://schemas.microsoft.com/office/drawing/2014/main" id="{0567431F-B965-4FEC-A94B-123C397489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7913" y="3148013"/>
            <a:ext cx="644525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&gt;</a:t>
            </a:r>
          </a:p>
        </p:txBody>
      </p:sp>
      <p:sp>
        <p:nvSpPr>
          <p:cNvPr id="43017" name="TextBox 15">
            <a:extLst>
              <a:ext uri="{FF2B5EF4-FFF2-40B4-BE49-F238E27FC236}">
                <a16:creationId xmlns:a16="http://schemas.microsoft.com/office/drawing/2014/main" id="{38C75E3E-5B6D-4293-A1BE-A6AB47A38F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2425" y="2193925"/>
            <a:ext cx="644525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</a:t>
            </a:r>
          </a:p>
        </p:txBody>
      </p:sp>
      <p:sp>
        <p:nvSpPr>
          <p:cNvPr id="43018" name="TextBox 16">
            <a:extLst>
              <a:ext uri="{FF2B5EF4-FFF2-40B4-BE49-F238E27FC236}">
                <a16:creationId xmlns:a16="http://schemas.microsoft.com/office/drawing/2014/main" id="{052C87CC-A22F-4499-8E82-B20793BA73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1088" y="2670175"/>
            <a:ext cx="644525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>
            <a:extLst>
              <a:ext uri="{FF2B5EF4-FFF2-40B4-BE49-F238E27FC236}">
                <a16:creationId xmlns:a16="http://schemas.microsoft.com/office/drawing/2014/main" id="{222A8F60-E44C-42C2-90D3-D72D2D2A75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Resistance to therapy (</a:t>
            </a:r>
            <a:r>
              <a:rPr lang="en-GB" altLang="en-US" i="1"/>
              <a:t>ALK</a:t>
            </a:r>
            <a:r>
              <a:rPr lang="en-GB" altLang="en-US"/>
              <a:t>)</a:t>
            </a:r>
          </a:p>
        </p:txBody>
      </p:sp>
      <p:sp>
        <p:nvSpPr>
          <p:cNvPr id="44035" name="Content Placeholder 2">
            <a:extLst>
              <a:ext uri="{FF2B5EF4-FFF2-40B4-BE49-F238E27FC236}">
                <a16:creationId xmlns:a16="http://schemas.microsoft.com/office/drawing/2014/main" id="{C7571EB8-276E-46B1-B7A6-2C564EFBE73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>
                <a:solidFill>
                  <a:srgbClr val="000000"/>
                </a:solidFill>
                <a:cs typeface="Arial" panose="020B0604020202020204" pitchFamily="34" charset="0"/>
              </a:rPr>
              <a:t>ALK tyrosine kinase domain mutations (28% patients) e.g. L1196M ‘gatekeeper’ mutation reduces crizotinib binding</a:t>
            </a:r>
          </a:p>
          <a:p>
            <a:r>
              <a:rPr lang="en-US" altLang="en-US" sz="2400" i="1">
                <a:solidFill>
                  <a:srgbClr val="000000"/>
                </a:solidFill>
                <a:cs typeface="Arial" panose="020B0604020202020204" pitchFamily="34" charset="0"/>
              </a:rPr>
              <a:t>KRAS</a:t>
            </a:r>
            <a:r>
              <a:rPr lang="en-US" altLang="en-US" sz="2400">
                <a:solidFill>
                  <a:srgbClr val="000000"/>
                </a:solidFill>
                <a:cs typeface="Arial" panose="020B0604020202020204" pitchFamily="34" charset="0"/>
              </a:rPr>
              <a:t> mutations</a:t>
            </a:r>
          </a:p>
          <a:p>
            <a:r>
              <a:rPr lang="en-US" altLang="en-US" sz="2400" i="1">
                <a:solidFill>
                  <a:srgbClr val="000000"/>
                </a:solidFill>
                <a:cs typeface="Arial" panose="020B0604020202020204" pitchFamily="34" charset="0"/>
              </a:rPr>
              <a:t>EGFR</a:t>
            </a:r>
            <a:r>
              <a:rPr lang="en-US" altLang="en-US" sz="2400">
                <a:solidFill>
                  <a:srgbClr val="000000"/>
                </a:solidFill>
                <a:cs typeface="Arial" panose="020B0604020202020204" pitchFamily="34" charset="0"/>
              </a:rPr>
              <a:t> mutations</a:t>
            </a:r>
          </a:p>
          <a:p>
            <a:r>
              <a:rPr lang="en-US" altLang="en-US" sz="2400" i="1">
                <a:solidFill>
                  <a:srgbClr val="000000"/>
                </a:solidFill>
                <a:cs typeface="Arial" panose="020B0604020202020204" pitchFamily="34" charset="0"/>
              </a:rPr>
              <a:t>ALK</a:t>
            </a:r>
            <a:r>
              <a:rPr lang="en-US" altLang="en-US" sz="2400">
                <a:solidFill>
                  <a:srgbClr val="000000"/>
                </a:solidFill>
                <a:cs typeface="Arial" panose="020B0604020202020204" pitchFamily="34" charset="0"/>
              </a:rPr>
              <a:t> copy number gain</a:t>
            </a:r>
          </a:p>
          <a:p>
            <a:r>
              <a:rPr lang="en-US" altLang="en-US" sz="2400" i="1">
                <a:solidFill>
                  <a:srgbClr val="000000"/>
                </a:solidFill>
                <a:cs typeface="Arial" panose="020B0604020202020204" pitchFamily="34" charset="0"/>
              </a:rPr>
              <a:t>RANPB2-ALK</a:t>
            </a:r>
            <a:r>
              <a:rPr lang="en-US" altLang="en-US" sz="2400">
                <a:solidFill>
                  <a:srgbClr val="000000"/>
                </a:solidFill>
                <a:cs typeface="Arial" panose="020B0604020202020204" pitchFamily="34" charset="0"/>
              </a:rPr>
              <a:t> translocation</a:t>
            </a:r>
          </a:p>
          <a:p>
            <a:endParaRPr lang="en-US" altLang="en-US" sz="800">
              <a:solidFill>
                <a:srgbClr val="000000"/>
              </a:solidFill>
              <a:latin typeface="NJDMM J+ Gulliver BL"/>
            </a:endParaRPr>
          </a:p>
          <a:p>
            <a:endParaRPr lang="en-US" altLang="en-US" sz="800">
              <a:solidFill>
                <a:srgbClr val="000000"/>
              </a:solidFill>
              <a:latin typeface="NJDMM J+ Gulliver BL"/>
            </a:endParaRPr>
          </a:p>
        </p:txBody>
      </p:sp>
      <p:sp>
        <p:nvSpPr>
          <p:cNvPr id="44036" name="Footer Placeholder 3">
            <a:extLst>
              <a:ext uri="{FF2B5EF4-FFF2-40B4-BE49-F238E27FC236}">
                <a16:creationId xmlns:a16="http://schemas.microsoft.com/office/drawing/2014/main" id="{39F1C44C-A103-4591-9C53-34118710058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284BA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http://www.nbt.nhs.uk/genetics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>
            <a:extLst>
              <a:ext uri="{FF2B5EF4-FFF2-40B4-BE49-F238E27FC236}">
                <a16:creationId xmlns:a16="http://schemas.microsoft.com/office/drawing/2014/main" id="{84F20429-A129-4521-AE70-D93FD33BF3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i="1"/>
              <a:t>RAS</a:t>
            </a:r>
            <a:r>
              <a:rPr lang="en-GB" altLang="en-US"/>
              <a:t> mutations in colorectal cancer</a:t>
            </a:r>
          </a:p>
        </p:txBody>
      </p:sp>
      <p:sp>
        <p:nvSpPr>
          <p:cNvPr id="45059" name="Footer Placeholder 3">
            <a:extLst>
              <a:ext uri="{FF2B5EF4-FFF2-40B4-BE49-F238E27FC236}">
                <a16:creationId xmlns:a16="http://schemas.microsoft.com/office/drawing/2014/main" id="{D3A31BC4-0CCB-40B5-894C-3A17D94617D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284BA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http://www.nbt.nhs.uk/genetics</a:t>
            </a:r>
          </a:p>
        </p:txBody>
      </p:sp>
      <p:pic>
        <p:nvPicPr>
          <p:cNvPr id="45060" name="Picture 19">
            <a:extLst>
              <a:ext uri="{FF2B5EF4-FFF2-40B4-BE49-F238E27FC236}">
                <a16:creationId xmlns:a16="http://schemas.microsoft.com/office/drawing/2014/main" id="{4095A948-30BF-4D8C-8DB4-A803A2B7C0B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40363" y="1487488"/>
            <a:ext cx="3341687" cy="2894012"/>
          </a:xfrm>
          <a:noFill/>
        </p:spPr>
      </p:pic>
      <p:sp>
        <p:nvSpPr>
          <p:cNvPr id="6" name="Down Arrow 5">
            <a:extLst>
              <a:ext uri="{FF2B5EF4-FFF2-40B4-BE49-F238E27FC236}">
                <a16:creationId xmlns:a16="http://schemas.microsoft.com/office/drawing/2014/main" id="{74A20F92-555E-4C9A-9CA4-B39102406A34}"/>
              </a:ext>
            </a:extLst>
          </p:cNvPr>
          <p:cNvSpPr/>
          <p:nvPr/>
        </p:nvSpPr>
        <p:spPr>
          <a:xfrm>
            <a:off x="6451600" y="1493838"/>
            <a:ext cx="157163" cy="3841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45062" name="TextBox 10">
            <a:extLst>
              <a:ext uri="{FF2B5EF4-FFF2-40B4-BE49-F238E27FC236}">
                <a16:creationId xmlns:a16="http://schemas.microsoft.com/office/drawing/2014/main" id="{09FC0244-FD58-4D06-A501-92D454AB9C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8213" y="1047750"/>
            <a:ext cx="13223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cetuximab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D9A169-4C35-4B01-B7D9-8DCF30E8598A}"/>
              </a:ext>
            </a:extLst>
          </p:cNvPr>
          <p:cNvSpPr txBox="1"/>
          <p:nvPr/>
        </p:nvSpPr>
        <p:spPr>
          <a:xfrm>
            <a:off x="247650" y="1279525"/>
            <a:ext cx="5000625" cy="3384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66700" indent="-266700" eaLnBrk="1" hangingPunct="1">
              <a:buFont typeface="Arial" panose="020B0604020202020204" pitchFamily="34" charset="0"/>
              <a:buChar char="•"/>
              <a:defRPr/>
            </a:pPr>
            <a:r>
              <a:rPr lang="en-US" dirty="0">
                <a:cs typeface="Arial" panose="020B0604020202020204" pitchFamily="34" charset="0"/>
              </a:rPr>
              <a:t>Monoclonal antibodies that target and inhibit EGFR e.g. </a:t>
            </a:r>
            <a:r>
              <a:rPr lang="en-US" dirty="0" err="1">
                <a:cs typeface="Arial" panose="020B0604020202020204" pitchFamily="34" charset="0"/>
              </a:rPr>
              <a:t>cetuximab</a:t>
            </a:r>
            <a:r>
              <a:rPr lang="en-US" dirty="0">
                <a:cs typeface="Arial" panose="020B0604020202020204" pitchFamily="34" charset="0"/>
              </a:rPr>
              <a:t>, bevacizumab and </a:t>
            </a:r>
            <a:r>
              <a:rPr lang="en-US" dirty="0" err="1">
                <a:cs typeface="Arial" panose="020B0604020202020204" pitchFamily="34" charset="0"/>
              </a:rPr>
              <a:t>panitumumab</a:t>
            </a:r>
            <a:endParaRPr lang="en-US" dirty="0">
              <a:cs typeface="Arial" panose="020B0604020202020204" pitchFamily="34" charset="0"/>
            </a:endParaRPr>
          </a:p>
          <a:p>
            <a:pPr eaLnBrk="1" hangingPunct="1">
              <a:defRPr/>
            </a:pPr>
            <a:endParaRPr lang="en-US" sz="800" dirty="0">
              <a:cs typeface="Arial" panose="020B0604020202020204" pitchFamily="34" charset="0"/>
            </a:endParaRPr>
          </a:p>
          <a:p>
            <a:pPr marL="266700" indent="-266700" eaLnBrk="1" hangingPunct="1">
              <a:buFont typeface="Arial" panose="020B0604020202020204" pitchFamily="34" charset="0"/>
              <a:buChar char="•"/>
              <a:defRPr/>
            </a:pPr>
            <a:r>
              <a:rPr lang="en-US" dirty="0">
                <a:cs typeface="Arial" panose="020B0604020202020204" pitchFamily="34" charset="0"/>
              </a:rPr>
              <a:t>However anti-EGFR therapy is </a:t>
            </a:r>
            <a:r>
              <a:rPr lang="en-US" b="1" dirty="0">
                <a:cs typeface="Arial" panose="020B0604020202020204" pitchFamily="34" charset="0"/>
              </a:rPr>
              <a:t>ineffective</a:t>
            </a:r>
            <a:r>
              <a:rPr lang="en-US" dirty="0">
                <a:cs typeface="Arial" panose="020B0604020202020204" pitchFamily="34" charset="0"/>
              </a:rPr>
              <a:t> in CRC with </a:t>
            </a:r>
            <a:r>
              <a:rPr lang="en-US" i="1" dirty="0">
                <a:cs typeface="Arial" panose="020B0604020202020204" pitchFamily="34" charset="0"/>
              </a:rPr>
              <a:t>RAS</a:t>
            </a:r>
            <a:r>
              <a:rPr lang="en-US" dirty="0">
                <a:cs typeface="Arial" panose="020B0604020202020204" pitchFamily="34" charset="0"/>
              </a:rPr>
              <a:t> mutations</a:t>
            </a:r>
          </a:p>
          <a:p>
            <a:pPr eaLnBrk="1" hangingPunct="1">
              <a:defRPr/>
            </a:pPr>
            <a:endParaRPr lang="en-US" sz="800" dirty="0">
              <a:cs typeface="Arial" panose="020B0604020202020204" pitchFamily="34" charset="0"/>
            </a:endParaRPr>
          </a:p>
          <a:p>
            <a:pPr marL="266700" indent="-266700" eaLnBrk="1" hangingPunct="1">
              <a:buFont typeface="Arial" panose="020B0604020202020204" pitchFamily="34" charset="0"/>
              <a:buChar char="•"/>
              <a:defRPr/>
            </a:pPr>
            <a:r>
              <a:rPr lang="en-US" dirty="0">
                <a:cs typeface="Arial" panose="020B0604020202020204" pitchFamily="34" charset="0"/>
              </a:rPr>
              <a:t>NICE recommend use of </a:t>
            </a:r>
            <a:r>
              <a:rPr lang="en-US" dirty="0" err="1">
                <a:cs typeface="Arial" panose="020B0604020202020204" pitchFamily="34" charset="0"/>
              </a:rPr>
              <a:t>cetuximab</a:t>
            </a:r>
            <a:r>
              <a:rPr lang="en-US" dirty="0">
                <a:cs typeface="Arial" panose="020B0604020202020204" pitchFamily="34" charset="0"/>
              </a:rPr>
              <a:t>/</a:t>
            </a:r>
            <a:r>
              <a:rPr lang="en-US" dirty="0" err="1">
                <a:cs typeface="Arial" panose="020B0604020202020204" pitchFamily="34" charset="0"/>
              </a:rPr>
              <a:t>panitumumab</a:t>
            </a:r>
            <a:r>
              <a:rPr lang="en-US" dirty="0">
                <a:cs typeface="Arial" panose="020B0604020202020204" pitchFamily="34" charset="0"/>
              </a:rPr>
              <a:t> in combination with chemotherapy for previously untreated metastatic colorectal carcinoma </a:t>
            </a:r>
            <a:r>
              <a:rPr lang="en-US" i="1" dirty="0">
                <a:cs typeface="Arial" panose="020B0604020202020204" pitchFamily="34" charset="0"/>
              </a:rPr>
              <a:t>if RAS wild-type only</a:t>
            </a:r>
            <a:r>
              <a:rPr lang="en-US" dirty="0">
                <a:cs typeface="Arial" panose="020B0604020202020204" pitchFamily="34" charset="0"/>
              </a:rPr>
              <a:t> (TA176).</a:t>
            </a:r>
          </a:p>
          <a:p>
            <a:pPr eaLnBrk="1" hangingPunct="1"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</p:txBody>
      </p:sp>
      <p:sp>
        <p:nvSpPr>
          <p:cNvPr id="45064" name="TextBox 8">
            <a:extLst>
              <a:ext uri="{FF2B5EF4-FFF2-40B4-BE49-F238E27FC236}">
                <a16:creationId xmlns:a16="http://schemas.microsoft.com/office/drawing/2014/main" id="{C6C56A2B-A3F5-4E2E-AC33-3DEC4952FD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475" y="4713288"/>
            <a:ext cx="8334375" cy="120173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cs typeface="Arial" panose="020B0604020202020204" pitchFamily="34" charset="0"/>
              </a:rPr>
              <a:t>Inferior, progression-free survival, and objective response rates have been shown in patients with </a:t>
            </a:r>
            <a:r>
              <a:rPr lang="en-US" altLang="en-US" sz="1800" i="1">
                <a:cs typeface="Arial" panose="020B0604020202020204" pitchFamily="34" charset="0"/>
              </a:rPr>
              <a:t>RAS</a:t>
            </a:r>
            <a:r>
              <a:rPr lang="en-US" altLang="en-US" sz="1800">
                <a:cs typeface="Arial" panose="020B0604020202020204" pitchFamily="34" charset="0"/>
              </a:rPr>
              <a:t> mutations (at exons 2, 3, and 4 of </a:t>
            </a:r>
            <a:r>
              <a:rPr lang="en-US" altLang="en-US" sz="1800" b="1" i="1">
                <a:cs typeface="Arial" panose="020B0604020202020204" pitchFamily="34" charset="0"/>
              </a:rPr>
              <a:t>KRAS</a:t>
            </a:r>
            <a:r>
              <a:rPr lang="en-US" altLang="en-US" sz="1800">
                <a:cs typeface="Arial" panose="020B0604020202020204" pitchFamily="34" charset="0"/>
              </a:rPr>
              <a:t> and </a:t>
            </a:r>
            <a:r>
              <a:rPr lang="en-US" altLang="en-US" sz="1800" b="1" i="1">
                <a:cs typeface="Arial" panose="020B0604020202020204" pitchFamily="34" charset="0"/>
              </a:rPr>
              <a:t>NRAS</a:t>
            </a:r>
            <a:r>
              <a:rPr lang="en-US" altLang="en-US" sz="1800">
                <a:cs typeface="Arial" panose="020B0604020202020204" pitchFamily="34" charset="0"/>
              </a:rPr>
              <a:t>) who received cetuximab in combination with FOLFOX4 (oxaliplatin-containing) chemotherapy versus FOLFOX4 alone (OPUS trial)</a:t>
            </a:r>
            <a:endParaRPr lang="en-GB" altLang="en-US" sz="1800"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>
            <a:extLst>
              <a:ext uri="{FF2B5EF4-FFF2-40B4-BE49-F238E27FC236}">
                <a16:creationId xmlns:a16="http://schemas.microsoft.com/office/drawing/2014/main" id="{6D214C85-F27A-458C-A47E-96D59DC04F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i="1"/>
              <a:t>RAS</a:t>
            </a:r>
            <a:r>
              <a:rPr lang="en-US" altLang="en-US"/>
              <a:t> mutations in colorectal cancer</a:t>
            </a:r>
            <a:endParaRPr lang="en-GB" altLang="en-US"/>
          </a:p>
        </p:txBody>
      </p:sp>
      <p:sp>
        <p:nvSpPr>
          <p:cNvPr id="48131" name="Content Placeholder 2">
            <a:extLst>
              <a:ext uri="{FF2B5EF4-FFF2-40B4-BE49-F238E27FC236}">
                <a16:creationId xmlns:a16="http://schemas.microsoft.com/office/drawing/2014/main" id="{63A66242-5E2B-47D3-ACF4-2F36673EAC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 i="1" dirty="0">
                <a:cs typeface="Arial" panose="020B0604020202020204" pitchFamily="34" charset="0"/>
              </a:rPr>
              <a:t>RAS</a:t>
            </a:r>
            <a:r>
              <a:rPr lang="en-US" altLang="en-US" dirty="0">
                <a:cs typeface="Arial" panose="020B0604020202020204" pitchFamily="34" charset="0"/>
              </a:rPr>
              <a:t> analysis identifies who will benefit from anti-EGFR therapy and prevents potential survival detriment (particularly if combined with oxaliplatin)</a:t>
            </a:r>
          </a:p>
          <a:p>
            <a:pPr marL="0" indent="0">
              <a:buFontTx/>
              <a:buNone/>
              <a:defRPr/>
            </a:pPr>
            <a:endParaRPr lang="en-US" altLang="en-US" dirty="0"/>
          </a:p>
          <a:p>
            <a:pPr marL="0" indent="0">
              <a:buFontTx/>
              <a:buNone/>
              <a:defRPr/>
            </a:pPr>
            <a:endParaRPr lang="en-US" altLang="en-US" dirty="0"/>
          </a:p>
        </p:txBody>
      </p:sp>
      <p:sp>
        <p:nvSpPr>
          <p:cNvPr id="46084" name="Footer Placeholder 3">
            <a:extLst>
              <a:ext uri="{FF2B5EF4-FFF2-40B4-BE49-F238E27FC236}">
                <a16:creationId xmlns:a16="http://schemas.microsoft.com/office/drawing/2014/main" id="{7F826525-FDF6-4455-B78C-C98B0781057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284BA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http://www.nbt.nhs.uk/genetics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8E4861D-0DB8-41FE-8BE0-36EADB9099BD}"/>
              </a:ext>
            </a:extLst>
          </p:cNvPr>
          <p:cNvGraphicFramePr>
            <a:graphicFrameLocks noGrp="1"/>
          </p:cNvGraphicFramePr>
          <p:nvPr/>
        </p:nvGraphicFramePr>
        <p:xfrm>
          <a:off x="4714875" y="2066925"/>
          <a:ext cx="4200525" cy="33162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55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71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94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383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4376">
                <a:tc>
                  <a:txBody>
                    <a:bodyPr/>
                    <a:lstStyle/>
                    <a:p>
                      <a:r>
                        <a:rPr lang="en-GB" sz="1200" dirty="0"/>
                        <a:t>Gene</a:t>
                      </a: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Exon</a:t>
                      </a: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Codon</a:t>
                      </a: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Example</a:t>
                      </a:r>
                      <a:r>
                        <a:rPr lang="en-GB" sz="1200" baseline="0" dirty="0"/>
                        <a:t> </a:t>
                      </a:r>
                      <a:r>
                        <a:rPr lang="en-GB" sz="1200" dirty="0"/>
                        <a:t>Mutations</a:t>
                      </a:r>
                    </a:p>
                  </a:txBody>
                  <a:tcPr marT="45729" marB="4572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210">
                <a:tc rowSpan="6">
                  <a:txBody>
                    <a:bodyPr/>
                    <a:lstStyle/>
                    <a:p>
                      <a:r>
                        <a:rPr lang="en-GB" sz="1200" i="1" dirty="0"/>
                        <a:t>KRAS</a:t>
                      </a:r>
                      <a:r>
                        <a:rPr lang="en-GB" sz="1200" dirty="0"/>
                        <a:t> &amp; </a:t>
                      </a:r>
                      <a:r>
                        <a:rPr lang="en-GB" sz="1200" i="1" dirty="0"/>
                        <a:t>NRAS</a:t>
                      </a:r>
                    </a:p>
                  </a:txBody>
                  <a:tcPr marT="45729" marB="45729" anchor="ctr"/>
                </a:tc>
                <a:tc rowSpan="2">
                  <a:txBody>
                    <a:bodyPr/>
                    <a:lstStyle/>
                    <a:p>
                      <a:r>
                        <a:rPr lang="en-GB" sz="1200" dirty="0"/>
                        <a:t>2</a:t>
                      </a:r>
                    </a:p>
                  </a:txBody>
                  <a:tcPr marT="45729" marB="45729" anchor="ctr"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12</a:t>
                      </a: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c.34G&gt;A; p.(Gly12Ser) G12S</a:t>
                      </a:r>
                    </a:p>
                    <a:p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c.34G&gt;T; p.(Gly12Cys)  G12C</a:t>
                      </a:r>
                    </a:p>
                    <a:p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c.35G&gt;A; p.(Gly12Asp)  G12D</a:t>
                      </a:r>
                    </a:p>
                  </a:txBody>
                  <a:tcPr marT="45729" marB="4572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5628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13</a:t>
                      </a: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c.37G&gt;T; p.(Gly13Cys) G13S</a:t>
                      </a:r>
                    </a:p>
                    <a:p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c.38G&gt;A; p.(Gly13Asp) G13D</a:t>
                      </a:r>
                      <a:endParaRPr lang="en-GB" sz="1200" dirty="0"/>
                    </a:p>
                  </a:txBody>
                  <a:tcPr marT="45729" marB="4572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2943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GB" sz="1200" dirty="0"/>
                        <a:t>3</a:t>
                      </a:r>
                    </a:p>
                  </a:txBody>
                  <a:tcPr marT="45729" marB="45729" anchor="ctr"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59</a:t>
                      </a: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c.175G&gt;A;</a:t>
                      </a:r>
                      <a:r>
                        <a:rPr lang="en-GB" sz="1200" baseline="0" dirty="0"/>
                        <a:t> p.(Ala59Thr) A59T</a:t>
                      </a:r>
                      <a:endParaRPr lang="en-GB" sz="1200" dirty="0"/>
                    </a:p>
                  </a:txBody>
                  <a:tcPr marT="45729" marB="45729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5628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61</a:t>
                      </a: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c.182A&gt;T; 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p.(Gln61Leu) Q61L</a:t>
                      </a:r>
                    </a:p>
                    <a:p>
                      <a:r>
                        <a:rPr lang="en-GB" sz="1200" dirty="0"/>
                        <a:t>c.183A&gt;C; 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p.(Gln61His)</a:t>
                      </a:r>
                      <a:r>
                        <a:rPr lang="en-US" sz="12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Q61H</a:t>
                      </a:r>
                      <a:endParaRPr lang="en-GB" sz="1200" dirty="0"/>
                    </a:p>
                  </a:txBody>
                  <a:tcPr marT="45729" marB="45729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93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GB" sz="1200" dirty="0"/>
                        <a:t>4</a:t>
                      </a:r>
                    </a:p>
                  </a:txBody>
                  <a:tcPr marT="45729" marB="45729" anchor="ctr"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117</a:t>
                      </a: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/>
                        <a:t>c.351A&gt;C; p.(Lys117Asp)</a:t>
                      </a:r>
                      <a:r>
                        <a:rPr lang="en-GB" sz="1200" baseline="0" dirty="0"/>
                        <a:t> </a:t>
                      </a:r>
                      <a:r>
                        <a:rPr lang="en-GB" sz="1200" dirty="0"/>
                        <a:t>K117N</a:t>
                      </a:r>
                    </a:p>
                  </a:txBody>
                  <a:tcPr marT="45729" marB="45729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021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146</a:t>
                      </a: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r>
                        <a:rPr lang="en-GB" sz="1200"/>
                        <a:t>c.436G&gt;A; p.(Ala146Thr) A146T</a:t>
                      </a:r>
                      <a:endParaRPr lang="en-GB" sz="1200" dirty="0"/>
                    </a:p>
                    <a:p>
                      <a:endParaRPr lang="en-GB" sz="1200" dirty="0"/>
                    </a:p>
                  </a:txBody>
                  <a:tcPr marT="45729" marB="45729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46119" name="Picture 47">
            <a:extLst>
              <a:ext uri="{FF2B5EF4-FFF2-40B4-BE49-F238E27FC236}">
                <a16:creationId xmlns:a16="http://schemas.microsoft.com/office/drawing/2014/main" id="{880F2545-DD17-4494-B9A7-A3BAF5004C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2133600"/>
            <a:ext cx="454342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>
            <a:extLst>
              <a:ext uri="{FF2B5EF4-FFF2-40B4-BE49-F238E27FC236}">
                <a16:creationId xmlns:a16="http://schemas.microsoft.com/office/drawing/2014/main" id="{EF77381B-E3AE-470D-86E1-93D1400178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i="1"/>
              <a:t>HER2</a:t>
            </a:r>
            <a:r>
              <a:rPr lang="en-GB" altLang="en-US"/>
              <a:t> testing in breast cancer</a:t>
            </a:r>
          </a:p>
        </p:txBody>
      </p:sp>
      <p:sp>
        <p:nvSpPr>
          <p:cNvPr id="51203" name="Content Placeholder 2">
            <a:extLst>
              <a:ext uri="{FF2B5EF4-FFF2-40B4-BE49-F238E27FC236}">
                <a16:creationId xmlns:a16="http://schemas.microsoft.com/office/drawing/2014/main" id="{31F9041F-FB04-4AD8-8D33-B956BE4D48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052513"/>
            <a:ext cx="5630862" cy="49688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altLang="en-US" sz="1800" dirty="0"/>
              <a:t>Human epidermal growth factor receptor 2 (</a:t>
            </a:r>
            <a:r>
              <a:rPr lang="en-US" altLang="en-US" sz="1800" i="1" dirty="0"/>
              <a:t>HER2</a:t>
            </a:r>
            <a:r>
              <a:rPr lang="en-US" altLang="en-US" sz="1800" dirty="0"/>
              <a:t>) overexpression in ~15% early invasive breast cancers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en-US" altLang="en-US" sz="800" dirty="0"/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1800" dirty="0"/>
              <a:t>Amplification and/or overexpression of </a:t>
            </a:r>
            <a:r>
              <a:rPr lang="en-US" altLang="en-US" sz="1800" i="1" dirty="0"/>
              <a:t>HER2</a:t>
            </a:r>
            <a:r>
              <a:rPr lang="en-US" altLang="en-US" sz="1800" dirty="0"/>
              <a:t> has been shown to be both a prognostic and predictive marker in breast cancer.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en-US" altLang="en-US" sz="800" dirty="0"/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1800" dirty="0"/>
              <a:t>Studies have confirmed the efficacy of Herceptin (</a:t>
            </a:r>
            <a:r>
              <a:rPr lang="en-US" altLang="en-US" sz="1800" dirty="0" err="1"/>
              <a:t>trastuzumab</a:t>
            </a:r>
            <a:r>
              <a:rPr lang="en-US" altLang="en-US" sz="1800" dirty="0"/>
              <a:t>) as adjuvant therapy for patients with </a:t>
            </a:r>
            <a:r>
              <a:rPr lang="en-US" altLang="en-US" sz="1800" b="1" dirty="0"/>
              <a:t>overexpression</a:t>
            </a:r>
            <a:r>
              <a:rPr lang="en-US" altLang="en-US" sz="1800" dirty="0"/>
              <a:t> of </a:t>
            </a:r>
            <a:r>
              <a:rPr lang="en-US" altLang="en-US" sz="1800" i="1" dirty="0"/>
              <a:t>HER2</a:t>
            </a:r>
            <a:r>
              <a:rPr lang="en-US" altLang="en-US" sz="1800" dirty="0"/>
              <a:t>.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en-US" altLang="en-US" sz="800" dirty="0"/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1800" dirty="0"/>
              <a:t>FISH on FFPE breast tissue sections that have been identified as 2+ (borderline) by </a:t>
            </a:r>
            <a:r>
              <a:rPr lang="en-US" altLang="en-US" sz="1800" dirty="0" err="1"/>
              <a:t>immunohistochemical</a:t>
            </a:r>
            <a:r>
              <a:rPr lang="en-US" altLang="en-US" sz="1800" dirty="0"/>
              <a:t> stains for HER2 protein expression .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en-US" altLang="en-US" sz="800" dirty="0"/>
          </a:p>
          <a:p>
            <a:pPr eaLnBrk="1" hangingPunct="1">
              <a:lnSpc>
                <a:spcPct val="80000"/>
              </a:lnSpc>
              <a:defRPr/>
            </a:pPr>
            <a:r>
              <a:rPr lang="en-GB" altLang="en-US" sz="1800" dirty="0"/>
              <a:t>Ratio of </a:t>
            </a:r>
            <a:r>
              <a:rPr lang="en-GB" altLang="en-US" sz="1800" i="1" dirty="0"/>
              <a:t>HER</a:t>
            </a:r>
            <a:r>
              <a:rPr lang="en-GB" altLang="en-US" sz="1800" dirty="0"/>
              <a:t>2 copy number relative to the 17 centromere plus average </a:t>
            </a:r>
            <a:r>
              <a:rPr lang="en-GB" altLang="en-US" sz="1800" i="1" dirty="0"/>
              <a:t>HER2</a:t>
            </a:r>
            <a:r>
              <a:rPr lang="en-GB" altLang="en-US" sz="1800" dirty="0"/>
              <a:t> copy number categorises patients into non-amplified, borderline, amplified.</a:t>
            </a:r>
            <a:endParaRPr lang="en-US" altLang="en-US" sz="1800" dirty="0"/>
          </a:p>
          <a:p>
            <a:pPr marL="0" indent="0">
              <a:buFontTx/>
              <a:buNone/>
              <a:defRPr/>
            </a:pPr>
            <a:endParaRPr lang="en-GB" altLang="en-US" dirty="0"/>
          </a:p>
        </p:txBody>
      </p:sp>
      <p:sp>
        <p:nvSpPr>
          <p:cNvPr id="47108" name="Footer Placeholder 3">
            <a:extLst>
              <a:ext uri="{FF2B5EF4-FFF2-40B4-BE49-F238E27FC236}">
                <a16:creationId xmlns:a16="http://schemas.microsoft.com/office/drawing/2014/main" id="{032503A4-2845-49C9-B2BC-31299B120B3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284BAE"/>
                </a:solidFill>
              </a:rPr>
              <a:t>http://www.nbt.nhs.uk/genetics</a:t>
            </a:r>
          </a:p>
        </p:txBody>
      </p:sp>
      <p:pic>
        <p:nvPicPr>
          <p:cNvPr id="47109" name="Picture 4" descr="Ideogram">
            <a:extLst>
              <a:ext uri="{FF2B5EF4-FFF2-40B4-BE49-F238E27FC236}">
                <a16:creationId xmlns:a16="http://schemas.microsoft.com/office/drawing/2014/main" id="{E10A1CED-FCEE-4D71-B5FF-92952DE0C3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1700213"/>
            <a:ext cx="2676525" cy="140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>
            <a:extLst>
              <a:ext uri="{FF2B5EF4-FFF2-40B4-BE49-F238E27FC236}">
                <a16:creationId xmlns:a16="http://schemas.microsoft.com/office/drawing/2014/main" id="{F0BBD176-DEC4-490E-9810-C2D79BF55F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i="1"/>
              <a:t>HER2</a:t>
            </a:r>
            <a:r>
              <a:rPr lang="en-GB" altLang="en-US"/>
              <a:t> testing in breast cancer</a:t>
            </a:r>
          </a:p>
        </p:txBody>
      </p:sp>
      <p:sp>
        <p:nvSpPr>
          <p:cNvPr id="48131" name="Footer Placeholder 3">
            <a:extLst>
              <a:ext uri="{FF2B5EF4-FFF2-40B4-BE49-F238E27FC236}">
                <a16:creationId xmlns:a16="http://schemas.microsoft.com/office/drawing/2014/main" id="{7023D9F7-C176-420E-B400-D99D790EF0A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284BAE"/>
                </a:solidFill>
              </a:rPr>
              <a:t>http://www.nbt.nhs.uk/genetics</a:t>
            </a:r>
          </a:p>
        </p:txBody>
      </p:sp>
      <p:pic>
        <p:nvPicPr>
          <p:cNvPr id="48132" name="Picture 2">
            <a:extLst>
              <a:ext uri="{FF2B5EF4-FFF2-40B4-BE49-F238E27FC236}">
                <a16:creationId xmlns:a16="http://schemas.microsoft.com/office/drawing/2014/main" id="{A2D867A1-C9E8-4A05-811A-E7F2471D175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9" t="31873" r="3235" b="5083"/>
          <a:stretch>
            <a:fillRect/>
          </a:stretch>
        </p:blipFill>
        <p:spPr>
          <a:xfrm>
            <a:off x="395288" y="1046163"/>
            <a:ext cx="8575675" cy="4419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3" name="Rectangle 4">
            <a:extLst>
              <a:ext uri="{FF2B5EF4-FFF2-40B4-BE49-F238E27FC236}">
                <a16:creationId xmlns:a16="http://schemas.microsoft.com/office/drawing/2014/main" id="{3C4D1B63-D26A-44DA-AAE4-675092862C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650" y="5705475"/>
            <a:ext cx="30527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en-US" sz="1200"/>
              <a:t>Rakha EA, et al. J Clin Pathol 2014;0:1–7.</a:t>
            </a:r>
            <a:endParaRPr lang="en-GB" altLang="en-US" sz="12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20">
            <a:extLst>
              <a:ext uri="{FF2B5EF4-FFF2-40B4-BE49-F238E27FC236}">
                <a16:creationId xmlns:a16="http://schemas.microsoft.com/office/drawing/2014/main" id="{EE0D4144-A218-4E1F-A20C-50E253BE40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9075" y="1784350"/>
            <a:ext cx="1866900" cy="23542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GB" altLang="en-US" sz="1400" b="1" dirty="0">
                <a:latin typeface="+mn-lt"/>
                <a:cs typeface="Calibri" pitchFamily="34" charset="0"/>
              </a:rPr>
              <a:t>Mutation detection</a:t>
            </a:r>
          </a:p>
          <a:p>
            <a:pPr marL="285750" indent="-285750" eaLnBrk="1" hangingPunct="1">
              <a:spcBef>
                <a:spcPct val="50000"/>
              </a:spcBef>
              <a:buFontTx/>
              <a:buChar char="-"/>
              <a:defRPr/>
            </a:pPr>
            <a:r>
              <a:rPr lang="en-GB" altLang="en-US" sz="1400" b="1" dirty="0">
                <a:latin typeface="+mn-lt"/>
                <a:cs typeface="Calibri" pitchFamily="34" charset="0"/>
              </a:rPr>
              <a:t>PCR</a:t>
            </a:r>
          </a:p>
          <a:p>
            <a:pPr marL="285750" indent="-285750" eaLnBrk="1" hangingPunct="1">
              <a:spcBef>
                <a:spcPct val="50000"/>
              </a:spcBef>
              <a:buFontTx/>
              <a:buChar char="-"/>
              <a:defRPr/>
            </a:pPr>
            <a:r>
              <a:rPr lang="en-GB" altLang="en-US" sz="1400" b="1" dirty="0">
                <a:latin typeface="+mn-lt"/>
                <a:cs typeface="Calibri" pitchFamily="34" charset="0"/>
              </a:rPr>
              <a:t>Pyrosequencing </a:t>
            </a:r>
          </a:p>
          <a:p>
            <a:pPr marL="285750" indent="-285750" eaLnBrk="1" hangingPunct="1">
              <a:spcBef>
                <a:spcPct val="50000"/>
              </a:spcBef>
              <a:buFontTx/>
              <a:buChar char="-"/>
              <a:defRPr/>
            </a:pPr>
            <a:r>
              <a:rPr lang="en-GB" altLang="en-US" sz="1400" b="1" dirty="0">
                <a:latin typeface="+mn-lt"/>
                <a:cs typeface="Calibri" pitchFamily="34" charset="0"/>
              </a:rPr>
              <a:t>Fragment analysis</a:t>
            </a:r>
          </a:p>
          <a:p>
            <a:pPr marL="285750" indent="-285750" eaLnBrk="1" hangingPunct="1">
              <a:spcBef>
                <a:spcPct val="50000"/>
              </a:spcBef>
              <a:buFontTx/>
              <a:buChar char="-"/>
              <a:defRPr/>
            </a:pPr>
            <a:r>
              <a:rPr lang="en-GB" altLang="en-US" sz="1400" b="1" dirty="0">
                <a:latin typeface="+mn-lt"/>
                <a:cs typeface="Calibri" pitchFamily="34" charset="0"/>
              </a:rPr>
              <a:t>Sanger sequencing</a:t>
            </a:r>
          </a:p>
          <a:p>
            <a:pPr marL="285750" indent="-285750" eaLnBrk="1" hangingPunct="1">
              <a:spcBef>
                <a:spcPct val="50000"/>
              </a:spcBef>
              <a:buFontTx/>
              <a:buChar char="-"/>
              <a:defRPr/>
            </a:pPr>
            <a:r>
              <a:rPr lang="en-GB" altLang="en-US" sz="1400" b="1" dirty="0">
                <a:latin typeface="+mn-lt"/>
                <a:cs typeface="Calibri" pitchFamily="34" charset="0"/>
              </a:rPr>
              <a:t>NGS</a:t>
            </a:r>
          </a:p>
        </p:txBody>
      </p:sp>
      <p:sp>
        <p:nvSpPr>
          <p:cNvPr id="8195" name="Title 1">
            <a:extLst>
              <a:ext uri="{FF2B5EF4-FFF2-40B4-BE49-F238E27FC236}">
                <a16:creationId xmlns:a16="http://schemas.microsoft.com/office/drawing/2014/main" id="{6462B835-7AA3-4BB1-B823-5BB0C68DB6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Testing pathway</a:t>
            </a:r>
          </a:p>
        </p:txBody>
      </p:sp>
      <p:sp>
        <p:nvSpPr>
          <p:cNvPr id="8196" name="Footer Placeholder 3">
            <a:extLst>
              <a:ext uri="{FF2B5EF4-FFF2-40B4-BE49-F238E27FC236}">
                <a16:creationId xmlns:a16="http://schemas.microsoft.com/office/drawing/2014/main" id="{54A164B2-59B3-4D3E-A95D-31B7EC72715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284BA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http://www.nbt.nhs.uk/genetics</a:t>
            </a:r>
          </a:p>
        </p:txBody>
      </p:sp>
      <p:sp>
        <p:nvSpPr>
          <p:cNvPr id="5124" name="Text Box 9">
            <a:extLst>
              <a:ext uri="{FF2B5EF4-FFF2-40B4-BE49-F238E27FC236}">
                <a16:creationId xmlns:a16="http://schemas.microsoft.com/office/drawing/2014/main" id="{9FF3BF2B-A33A-4853-A711-EFDCC08B5D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000" y="3049588"/>
            <a:ext cx="1800225" cy="523875"/>
          </a:xfrm>
          <a:prstGeom prst="rect">
            <a:avLst/>
          </a:prstGeom>
          <a:solidFill>
            <a:schemeClr val="accent5"/>
          </a:solidFill>
          <a:ln w="9525">
            <a:solidFill>
              <a:srgbClr val="3366CC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GB" altLang="en-US" sz="1400" b="1" dirty="0">
                <a:solidFill>
                  <a:srgbClr val="3366CC"/>
                </a:solidFill>
                <a:latin typeface="+mn-lt"/>
                <a:cs typeface="Calibri" panose="020F0502020204030204" pitchFamily="34" charset="0"/>
              </a:rPr>
              <a:t>Tumour biopsy or resection</a:t>
            </a:r>
          </a:p>
        </p:txBody>
      </p:sp>
      <p:sp>
        <p:nvSpPr>
          <p:cNvPr id="7" name="Text Box 20">
            <a:extLst>
              <a:ext uri="{FF2B5EF4-FFF2-40B4-BE49-F238E27FC236}">
                <a16:creationId xmlns:a16="http://schemas.microsoft.com/office/drawing/2014/main" id="{F41B6BB5-7F7D-4F51-B62F-224A91BB44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3063" y="1295400"/>
            <a:ext cx="1800225" cy="738188"/>
          </a:xfrm>
          <a:prstGeom prst="rect">
            <a:avLst/>
          </a:prstGeom>
          <a:solidFill>
            <a:srgbClr val="FFFF99"/>
          </a:solidFill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GB" altLang="en-US" sz="14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Calibri" pitchFamily="34" charset="0"/>
              </a:rPr>
              <a:t>Formalin fixation, paraffin embedding (FFPE)</a:t>
            </a:r>
          </a:p>
        </p:txBody>
      </p:sp>
      <p:sp>
        <p:nvSpPr>
          <p:cNvPr id="8" name="Text Box 20">
            <a:extLst>
              <a:ext uri="{FF2B5EF4-FFF2-40B4-BE49-F238E27FC236}">
                <a16:creationId xmlns:a16="http://schemas.microsoft.com/office/drawing/2014/main" id="{2810A3F7-C1F5-4F21-BD4E-1CCC26FCAA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3063" y="2265363"/>
            <a:ext cx="1800225" cy="522287"/>
          </a:xfrm>
          <a:prstGeom prst="rect">
            <a:avLst/>
          </a:prstGeom>
          <a:solidFill>
            <a:srgbClr val="FFFF99"/>
          </a:solidFill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GB" altLang="en-US" sz="14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Calibri" pitchFamily="34" charset="0"/>
              </a:rPr>
              <a:t>Histopathologist diagnosis</a:t>
            </a:r>
          </a:p>
        </p:txBody>
      </p:sp>
      <p:sp>
        <p:nvSpPr>
          <p:cNvPr id="9" name="Text Box 20">
            <a:extLst>
              <a:ext uri="{FF2B5EF4-FFF2-40B4-BE49-F238E27FC236}">
                <a16:creationId xmlns:a16="http://schemas.microsoft.com/office/drawing/2014/main" id="{BCB17872-DA3A-4B5C-9A82-9E81E1FF4B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3063" y="3105150"/>
            <a:ext cx="1800225" cy="523875"/>
          </a:xfrm>
          <a:prstGeom prst="rect">
            <a:avLst/>
          </a:prstGeom>
          <a:solidFill>
            <a:srgbClr val="FFFF99"/>
          </a:solidFill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GB" altLang="en-US" sz="14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Calibri" pitchFamily="34" charset="0"/>
              </a:rPr>
              <a:t>Request for molecular analysis</a:t>
            </a:r>
          </a:p>
        </p:txBody>
      </p:sp>
      <p:sp>
        <p:nvSpPr>
          <p:cNvPr id="10" name="Text Box 20">
            <a:extLst>
              <a:ext uri="{FF2B5EF4-FFF2-40B4-BE49-F238E27FC236}">
                <a16:creationId xmlns:a16="http://schemas.microsoft.com/office/drawing/2014/main" id="{68E5F0BD-CE9F-4DAE-A1E9-BC66F19A82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3063" y="3889375"/>
            <a:ext cx="1800225" cy="954088"/>
          </a:xfrm>
          <a:prstGeom prst="rect">
            <a:avLst/>
          </a:prstGeom>
          <a:solidFill>
            <a:srgbClr val="FFFF99"/>
          </a:solidFill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GB" altLang="en-US" sz="14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Calibri" pitchFamily="34" charset="0"/>
              </a:rPr>
              <a:t>Cut sections and mark tumour region for molecular analysis</a:t>
            </a:r>
          </a:p>
        </p:txBody>
      </p:sp>
      <p:sp>
        <p:nvSpPr>
          <p:cNvPr id="5129" name="Text Box 20">
            <a:extLst>
              <a:ext uri="{FF2B5EF4-FFF2-40B4-BE49-F238E27FC236}">
                <a16:creationId xmlns:a16="http://schemas.microsoft.com/office/drawing/2014/main" id="{35AC7D0D-6DCB-4749-9BAF-BE33A1BF59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2413" y="1268413"/>
            <a:ext cx="1800225" cy="3079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GB" altLang="en-US" sz="1400" b="1" dirty="0">
                <a:latin typeface="+mn-lt"/>
                <a:cs typeface="Calibri" pitchFamily="34" charset="0"/>
              </a:rPr>
              <a:t>Extract DNA (RNA)</a:t>
            </a:r>
          </a:p>
        </p:txBody>
      </p:sp>
      <p:sp>
        <p:nvSpPr>
          <p:cNvPr id="5131" name="Text Box 20">
            <a:extLst>
              <a:ext uri="{FF2B5EF4-FFF2-40B4-BE49-F238E27FC236}">
                <a16:creationId xmlns:a16="http://schemas.microsoft.com/office/drawing/2014/main" id="{FF1FACC0-8F6A-44D9-981C-EF3DBF86AD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6625" y="1571625"/>
            <a:ext cx="1712913" cy="7381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GB" altLang="en-US" sz="1400" b="1" dirty="0">
                <a:latin typeface="+mn-lt"/>
                <a:cs typeface="Calibri" pitchFamily="34" charset="0"/>
              </a:rPr>
              <a:t>Fluorescent </a:t>
            </a:r>
            <a:r>
              <a:rPr lang="en-GB" altLang="en-US" sz="1400" b="1" i="1" dirty="0">
                <a:latin typeface="+mn-lt"/>
                <a:cs typeface="Calibri" pitchFamily="34" charset="0"/>
              </a:rPr>
              <a:t>in situ </a:t>
            </a:r>
            <a:r>
              <a:rPr lang="en-GB" altLang="en-US" sz="1400" b="1" dirty="0">
                <a:latin typeface="+mn-lt"/>
                <a:cs typeface="Calibri" pitchFamily="34" charset="0"/>
              </a:rPr>
              <a:t>hybridisation (FISH)</a:t>
            </a:r>
          </a:p>
        </p:txBody>
      </p:sp>
      <p:sp>
        <p:nvSpPr>
          <p:cNvPr id="5132" name="Text Box 20">
            <a:extLst>
              <a:ext uri="{FF2B5EF4-FFF2-40B4-BE49-F238E27FC236}">
                <a16:creationId xmlns:a16="http://schemas.microsoft.com/office/drawing/2014/main" id="{10775D8D-12A0-43F5-ABB9-32F903584B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9088" y="4367213"/>
            <a:ext cx="1800225" cy="3079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GB" altLang="en-US" sz="1400" b="1" dirty="0">
                <a:latin typeface="+mn-lt"/>
                <a:cs typeface="Calibri" pitchFamily="34" charset="0"/>
              </a:rPr>
              <a:t>Analysis</a:t>
            </a:r>
          </a:p>
        </p:txBody>
      </p:sp>
      <p:sp>
        <p:nvSpPr>
          <p:cNvPr id="5133" name="Text Box 20">
            <a:extLst>
              <a:ext uri="{FF2B5EF4-FFF2-40B4-BE49-F238E27FC236}">
                <a16:creationId xmlns:a16="http://schemas.microsoft.com/office/drawing/2014/main" id="{4D1FC4AD-F31D-4605-A38E-F2B8326E43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2413" y="5221288"/>
            <a:ext cx="1800225" cy="3079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GB" altLang="en-US" sz="1400" b="1" dirty="0">
                <a:latin typeface="+mn-lt"/>
                <a:cs typeface="Calibri" pitchFamily="34" charset="0"/>
              </a:rPr>
              <a:t>Report</a:t>
            </a:r>
          </a:p>
        </p:txBody>
      </p:sp>
      <p:sp>
        <p:nvSpPr>
          <p:cNvPr id="5135" name="Text Box 20">
            <a:extLst>
              <a:ext uri="{FF2B5EF4-FFF2-40B4-BE49-F238E27FC236}">
                <a16:creationId xmlns:a16="http://schemas.microsoft.com/office/drawing/2014/main" id="{1B15B1EC-E5F2-46BD-BE6F-120BB4C174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000" y="5081588"/>
            <a:ext cx="1800225" cy="1169987"/>
          </a:xfrm>
          <a:prstGeom prst="rect">
            <a:avLst/>
          </a:prstGeom>
          <a:solidFill>
            <a:schemeClr val="accent5"/>
          </a:solidFill>
          <a:ln w="9525">
            <a:solidFill>
              <a:srgbClr val="3366CC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GB" altLang="en-US" sz="1400" b="1" u="sng" dirty="0">
                <a:solidFill>
                  <a:srgbClr val="3366CC"/>
                </a:solidFill>
                <a:latin typeface="+mn-lt"/>
                <a:cs typeface="Calibri" panose="020F0502020204030204" pitchFamily="34" charset="0"/>
              </a:rPr>
              <a:t>Clinical team </a:t>
            </a:r>
            <a:r>
              <a:rPr lang="en-GB" altLang="en-US" sz="1400" b="1" dirty="0">
                <a:solidFill>
                  <a:srgbClr val="3366CC"/>
                </a:solidFill>
                <a:latin typeface="+mn-lt"/>
                <a:cs typeface="Calibri" panose="020F0502020204030204" pitchFamily="34" charset="0"/>
              </a:rPr>
              <a:t>– oncologists, surgeons, specialist nurses etc</a:t>
            </a:r>
            <a:r>
              <a:rPr lang="en-GB" altLang="en-US" sz="1400" i="1" dirty="0">
                <a:solidFill>
                  <a:srgbClr val="3366CC"/>
                </a:solidFill>
                <a:latin typeface="+mn-lt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20" name="Text Box 20">
            <a:extLst>
              <a:ext uri="{FF2B5EF4-FFF2-40B4-BE49-F238E27FC236}">
                <a16:creationId xmlns:a16="http://schemas.microsoft.com/office/drawing/2014/main" id="{70565339-087F-477A-BF45-9C8AD9C234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3063" y="4932363"/>
            <a:ext cx="1812925" cy="307975"/>
          </a:xfrm>
          <a:prstGeom prst="rect">
            <a:avLst/>
          </a:prstGeom>
          <a:solidFill>
            <a:srgbClr val="FFFF99"/>
          </a:solidFill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GB" altLang="en-US" sz="1400" b="1" u="sng" dirty="0">
                <a:solidFill>
                  <a:schemeClr val="accent1">
                    <a:lumMod val="50000"/>
                  </a:schemeClr>
                </a:solidFill>
                <a:latin typeface="+mn-lt"/>
                <a:cs typeface="Calibri" pitchFamily="34" charset="0"/>
              </a:rPr>
              <a:t>Histopathology</a:t>
            </a:r>
          </a:p>
        </p:txBody>
      </p:sp>
      <p:sp>
        <p:nvSpPr>
          <p:cNvPr id="5137" name="Text Box 20">
            <a:extLst>
              <a:ext uri="{FF2B5EF4-FFF2-40B4-BE49-F238E27FC236}">
                <a16:creationId xmlns:a16="http://schemas.microsoft.com/office/drawing/2014/main" id="{5B341F5C-2C2B-4E98-82C1-D16B414DD4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8725" y="5808663"/>
            <a:ext cx="2105025" cy="3079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GB" altLang="en-US" sz="1400" b="1" u="sng" dirty="0">
                <a:latin typeface="+mn-lt"/>
                <a:cs typeface="Calibri" pitchFamily="34" charset="0"/>
              </a:rPr>
              <a:t>Genetics</a:t>
            </a:r>
          </a:p>
        </p:txBody>
      </p:sp>
      <p:sp>
        <p:nvSpPr>
          <p:cNvPr id="22" name="Right Arrow 21">
            <a:extLst>
              <a:ext uri="{FF2B5EF4-FFF2-40B4-BE49-F238E27FC236}">
                <a16:creationId xmlns:a16="http://schemas.microsoft.com/office/drawing/2014/main" id="{8F415FB7-FB60-4AEF-99FB-5B2B794E3727}"/>
              </a:ext>
            </a:extLst>
          </p:cNvPr>
          <p:cNvSpPr/>
          <p:nvPr/>
        </p:nvSpPr>
        <p:spPr>
          <a:xfrm>
            <a:off x="2357438" y="2894013"/>
            <a:ext cx="409575" cy="5492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ight Arrow 22">
            <a:extLst>
              <a:ext uri="{FF2B5EF4-FFF2-40B4-BE49-F238E27FC236}">
                <a16:creationId xmlns:a16="http://schemas.microsoft.com/office/drawing/2014/main" id="{3C2A67D9-8A24-421B-B356-38817B9CB640}"/>
              </a:ext>
            </a:extLst>
          </p:cNvPr>
          <p:cNvSpPr/>
          <p:nvPr/>
        </p:nvSpPr>
        <p:spPr>
          <a:xfrm>
            <a:off x="4799013" y="2894013"/>
            <a:ext cx="409575" cy="5492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569FCE4-4D2C-4C44-ABAC-CE12D2C5723D}"/>
              </a:ext>
            </a:extLst>
          </p:cNvPr>
          <p:cNvCxnSpPr>
            <a:stCxn id="7" idx="2"/>
          </p:cNvCxnSpPr>
          <p:nvPr/>
        </p:nvCxnSpPr>
        <p:spPr>
          <a:xfrm flipH="1">
            <a:off x="3813175" y="2033588"/>
            <a:ext cx="0" cy="2317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867AB0CA-199D-40FB-BF01-ADF3E736EDFE}"/>
              </a:ext>
            </a:extLst>
          </p:cNvPr>
          <p:cNvCxnSpPr>
            <a:stCxn id="8" idx="2"/>
            <a:endCxn id="9" idx="0"/>
          </p:cNvCxnSpPr>
          <p:nvPr/>
        </p:nvCxnSpPr>
        <p:spPr>
          <a:xfrm flipH="1">
            <a:off x="3813175" y="2787650"/>
            <a:ext cx="0" cy="317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BF762F0B-D85C-4634-B8DF-5A090CA0F316}"/>
              </a:ext>
            </a:extLst>
          </p:cNvPr>
          <p:cNvCxnSpPr>
            <a:stCxn id="9" idx="2"/>
            <a:endCxn id="10" idx="0"/>
          </p:cNvCxnSpPr>
          <p:nvPr/>
        </p:nvCxnSpPr>
        <p:spPr>
          <a:xfrm>
            <a:off x="3813175" y="3629025"/>
            <a:ext cx="0" cy="2603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463C3F2D-4F28-46C2-8256-6728CD7B7EB0}"/>
              </a:ext>
            </a:extLst>
          </p:cNvPr>
          <p:cNvCxnSpPr>
            <a:stCxn id="5129" idx="2"/>
            <a:endCxn id="12" idx="0"/>
          </p:cNvCxnSpPr>
          <p:nvPr/>
        </p:nvCxnSpPr>
        <p:spPr>
          <a:xfrm flipH="1">
            <a:off x="6232525" y="1576388"/>
            <a:ext cx="0" cy="20796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B3023B25-253F-4C90-94AB-B5DD28ABC7AD}"/>
              </a:ext>
            </a:extLst>
          </p:cNvPr>
          <p:cNvCxnSpPr/>
          <p:nvPr/>
        </p:nvCxnSpPr>
        <p:spPr>
          <a:xfrm flipH="1">
            <a:off x="6261100" y="4675188"/>
            <a:ext cx="0" cy="54133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Elbow Connector 57">
            <a:extLst>
              <a:ext uri="{FF2B5EF4-FFF2-40B4-BE49-F238E27FC236}">
                <a16:creationId xmlns:a16="http://schemas.microsoft.com/office/drawing/2014/main" id="{52591290-780C-48BC-97E4-8A584D815044}"/>
              </a:ext>
            </a:extLst>
          </p:cNvPr>
          <p:cNvCxnSpPr>
            <a:endCxn id="5132" idx="3"/>
          </p:cNvCxnSpPr>
          <p:nvPr/>
        </p:nvCxnSpPr>
        <p:spPr>
          <a:xfrm rot="5400000">
            <a:off x="6477000" y="2884488"/>
            <a:ext cx="2359025" cy="914400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510F7824-30BB-4044-B8AF-23F0DA00083C}"/>
              </a:ext>
            </a:extLst>
          </p:cNvPr>
          <p:cNvCxnSpPr>
            <a:stCxn id="5133" idx="1"/>
            <a:endCxn id="20" idx="3"/>
          </p:cNvCxnSpPr>
          <p:nvPr/>
        </p:nvCxnSpPr>
        <p:spPr>
          <a:xfrm rot="10800000">
            <a:off x="4725988" y="5086350"/>
            <a:ext cx="606425" cy="2889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35563B5C-F440-4687-A429-1F32775E2A16}"/>
              </a:ext>
            </a:extLst>
          </p:cNvPr>
          <p:cNvCxnSpPr>
            <a:stCxn id="5133" idx="1"/>
            <a:endCxn id="5135" idx="3"/>
          </p:cNvCxnSpPr>
          <p:nvPr/>
        </p:nvCxnSpPr>
        <p:spPr>
          <a:xfrm flipH="1">
            <a:off x="2054225" y="5375275"/>
            <a:ext cx="3278188" cy="29051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1FF9AB2C-E177-4341-9C11-901BAD22670C}"/>
              </a:ext>
            </a:extLst>
          </p:cNvPr>
          <p:cNvCxnSpPr/>
          <p:nvPr/>
        </p:nvCxnSpPr>
        <p:spPr>
          <a:xfrm flipH="1">
            <a:off x="2054225" y="5076825"/>
            <a:ext cx="858838" cy="45243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A32177C7-380C-4700-9F81-A8FA61F49CFF}"/>
              </a:ext>
            </a:extLst>
          </p:cNvPr>
          <p:cNvCxnSpPr>
            <a:endCxn id="9" idx="1"/>
          </p:cNvCxnSpPr>
          <p:nvPr/>
        </p:nvCxnSpPr>
        <p:spPr>
          <a:xfrm flipV="1">
            <a:off x="2054225" y="3367088"/>
            <a:ext cx="858838" cy="20081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204DCBB-2D7F-4D74-AFD7-96DBAF5D52D0}"/>
              </a:ext>
            </a:extLst>
          </p:cNvPr>
          <p:cNvCxnSpPr>
            <a:stCxn id="12" idx="2"/>
          </p:cNvCxnSpPr>
          <p:nvPr/>
        </p:nvCxnSpPr>
        <p:spPr>
          <a:xfrm>
            <a:off x="6232525" y="4138613"/>
            <a:ext cx="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>
            <a:extLst>
              <a:ext uri="{FF2B5EF4-FFF2-40B4-BE49-F238E27FC236}">
                <a16:creationId xmlns:a16="http://schemas.microsoft.com/office/drawing/2014/main" id="{EF7D1095-9602-4384-9C69-A8BBB80007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i="1"/>
              <a:t>HER2</a:t>
            </a:r>
            <a:r>
              <a:rPr lang="en-GB" altLang="en-US"/>
              <a:t> testing in breast cancer</a:t>
            </a:r>
          </a:p>
        </p:txBody>
      </p:sp>
      <p:sp>
        <p:nvSpPr>
          <p:cNvPr id="49155" name="Footer Placeholder 3">
            <a:extLst>
              <a:ext uri="{FF2B5EF4-FFF2-40B4-BE49-F238E27FC236}">
                <a16:creationId xmlns:a16="http://schemas.microsoft.com/office/drawing/2014/main" id="{F67B280A-C869-4E53-B051-76EC00413F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284BAE"/>
                </a:solidFill>
              </a:rPr>
              <a:t>http://www.nbt.nhs.uk/genetics</a:t>
            </a:r>
          </a:p>
        </p:txBody>
      </p:sp>
      <p:graphicFrame>
        <p:nvGraphicFramePr>
          <p:cNvPr id="49156" name="Content Placeholder 4">
            <a:extLst>
              <a:ext uri="{FF2B5EF4-FFF2-40B4-BE49-F238E27FC236}">
                <a16:creationId xmlns:a16="http://schemas.microsoft.com/office/drawing/2014/main" id="{0424BDC4-02C6-436F-A239-B27918E91D87}"/>
              </a:ext>
            </a:extLst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1270000" y="1052513"/>
          <a:ext cx="6532563" cy="4968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58" name="Bitmap Image" r:id="rId3" imgW="7163800" imgH="5447619" progId="PBrush">
                  <p:embed/>
                </p:oleObj>
              </mc:Choice>
              <mc:Fallback>
                <p:oleObj name="Bitmap Image" r:id="rId3" imgW="7163800" imgH="5447619" progId="PBrush">
                  <p:embed/>
                  <p:pic>
                    <p:nvPicPr>
                      <p:cNvPr id="0" name="Content Placeholder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0000" y="1052513"/>
                        <a:ext cx="6532563" cy="4968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157" name="Text Box 4">
            <a:extLst>
              <a:ext uri="{FF2B5EF4-FFF2-40B4-BE49-F238E27FC236}">
                <a16:creationId xmlns:a16="http://schemas.microsoft.com/office/drawing/2014/main" id="{D642ADAE-F1D7-479A-8494-E11D003C53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6021388"/>
            <a:ext cx="62658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800"/>
              <a:t> </a:t>
            </a:r>
            <a:r>
              <a:rPr lang="en-GB" altLang="en-US" sz="1800" i="1"/>
              <a:t>HER2</a:t>
            </a:r>
            <a:r>
              <a:rPr lang="en-GB" altLang="en-US" sz="1800"/>
              <a:t> not amplified</a:t>
            </a:r>
            <a:endParaRPr lang="en-US" altLang="en-US" sz="180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Footer Placeholder 3">
            <a:extLst>
              <a:ext uri="{FF2B5EF4-FFF2-40B4-BE49-F238E27FC236}">
                <a16:creationId xmlns:a16="http://schemas.microsoft.com/office/drawing/2014/main" id="{9AB5BB0A-7A31-4C7A-BF2D-B5CF8F166D6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284BAE"/>
                </a:solidFill>
              </a:rPr>
              <a:t>http://www.nbt.nhs.uk/genetics</a:t>
            </a:r>
          </a:p>
        </p:txBody>
      </p:sp>
      <p:sp>
        <p:nvSpPr>
          <p:cNvPr id="50179" name="Title 1">
            <a:extLst>
              <a:ext uri="{FF2B5EF4-FFF2-40B4-BE49-F238E27FC236}">
                <a16:creationId xmlns:a16="http://schemas.microsoft.com/office/drawing/2014/main" id="{9896FBE6-1764-420B-B6C3-8EE7FD95FA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i="1"/>
              <a:t>HER2</a:t>
            </a:r>
            <a:r>
              <a:rPr lang="en-GB" altLang="en-US"/>
              <a:t> testing in breast cancer</a:t>
            </a:r>
          </a:p>
        </p:txBody>
      </p:sp>
      <p:graphicFrame>
        <p:nvGraphicFramePr>
          <p:cNvPr id="50180" name="Content Placeholder 5">
            <a:extLst>
              <a:ext uri="{FF2B5EF4-FFF2-40B4-BE49-F238E27FC236}">
                <a16:creationId xmlns:a16="http://schemas.microsoft.com/office/drawing/2014/main" id="{DD95CFC6-DBEF-41DD-844C-D984DAA9B17E}"/>
              </a:ext>
            </a:extLst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1371600" y="854075"/>
          <a:ext cx="6534150" cy="4968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2" name="Bitmap Image" r:id="rId3" imgW="7163800" imgH="5447619" progId="PBrush">
                  <p:embed/>
                </p:oleObj>
              </mc:Choice>
              <mc:Fallback>
                <p:oleObj name="Bitmap Image" r:id="rId3" imgW="7163800" imgH="5447619" progId="PBrush">
                  <p:embed/>
                  <p:pic>
                    <p:nvPicPr>
                      <p:cNvPr id="0" name="Content Placeholder 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854075"/>
                        <a:ext cx="6534150" cy="4968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181" name="Rectangle 6">
            <a:extLst>
              <a:ext uri="{FF2B5EF4-FFF2-40B4-BE49-F238E27FC236}">
                <a16:creationId xmlns:a16="http://schemas.microsoft.com/office/drawing/2014/main" id="{3B1460F9-4687-47BF-8206-C8B42D2446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4138" y="5892800"/>
            <a:ext cx="19319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800" i="1"/>
              <a:t> HER2 </a:t>
            </a:r>
            <a:r>
              <a:rPr lang="en-GB" altLang="en-US" sz="1800"/>
              <a:t>amplified</a:t>
            </a:r>
            <a:endParaRPr lang="en-US" altLang="en-US" sz="180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>
            <a:extLst>
              <a:ext uri="{FF2B5EF4-FFF2-40B4-BE49-F238E27FC236}">
                <a16:creationId xmlns:a16="http://schemas.microsoft.com/office/drawing/2014/main" id="{4C961B15-5D30-4535-BB74-02A6255F95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Future Directions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E02CE6-CE75-4C92-A62E-9D95E53F6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928688"/>
            <a:ext cx="8135937" cy="4968875"/>
          </a:xfrm>
        </p:spPr>
        <p:txBody>
          <a:bodyPr/>
          <a:lstStyle/>
          <a:p>
            <a:pPr>
              <a:defRPr/>
            </a:pPr>
            <a:r>
              <a:rPr lang="en-GB" dirty="0"/>
              <a:t>~10 </a:t>
            </a:r>
            <a:r>
              <a:rPr lang="en-GB" dirty="0" err="1"/>
              <a:t>yrs</a:t>
            </a:r>
            <a:r>
              <a:rPr lang="en-GB" dirty="0"/>
              <a:t> ago: single mutation/gene tests</a:t>
            </a:r>
          </a:p>
          <a:p>
            <a:pPr>
              <a:defRPr/>
            </a:pPr>
            <a:r>
              <a:rPr lang="en-GB" dirty="0"/>
              <a:t>Now: small gene panels (~15 genes) in routine clinical use plus FISH assays for gene fusions</a:t>
            </a:r>
          </a:p>
          <a:p>
            <a:pPr>
              <a:defRPr/>
            </a:pPr>
            <a:r>
              <a:rPr lang="en-GB" dirty="0"/>
              <a:t>In development: larger panels: 60 genes/500 genes to include SNVs, fusions and copy number variants all in one assay. Also TMB for large panels.</a:t>
            </a:r>
          </a:p>
          <a:p>
            <a:pPr>
              <a:defRPr/>
            </a:pPr>
            <a:r>
              <a:rPr lang="en-GB" dirty="0"/>
              <a:t>100, 000 Genomes project – launched in 2012, now nearing completion, whole genome sequenced and cancer specific panels analysed: breast, colorectal, brain tumours (fresh/frozen tissue)</a:t>
            </a:r>
          </a:p>
          <a:p>
            <a:pPr>
              <a:defRPr/>
            </a:pPr>
            <a:r>
              <a:rPr lang="en-GB" dirty="0">
                <a:cs typeface="Arial" panose="020B0604020202020204" pitchFamily="34" charset="0"/>
              </a:rPr>
              <a:t>Aim: to bring benefits of genomic medicine into mainstream NHS</a:t>
            </a:r>
            <a:endParaRPr lang="en-GB" dirty="0"/>
          </a:p>
          <a:p>
            <a:pPr>
              <a:defRPr/>
            </a:pPr>
            <a:r>
              <a:rPr lang="en-GB" dirty="0"/>
              <a:t>Whole genome sequencing due to be rolled out for sarcomas and paediatric cancers by the end of the year</a:t>
            </a:r>
          </a:p>
          <a:p>
            <a:pPr marL="0" indent="0">
              <a:buFontTx/>
              <a:buNone/>
              <a:defRPr/>
            </a:pPr>
            <a:endParaRPr lang="en-GB" sz="800" dirty="0"/>
          </a:p>
          <a:p>
            <a:pPr>
              <a:spcAft>
                <a:spcPts val="500"/>
              </a:spcAft>
              <a:buClr>
                <a:schemeClr val="accent2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n-GB" dirty="0">
                <a:cs typeface="Arial" panose="020B0604020202020204" pitchFamily="34" charset="0"/>
              </a:rPr>
              <a:t>1990s: 13 years to sequence first human genome ($2.7 billion) </a:t>
            </a:r>
          </a:p>
          <a:p>
            <a:pPr>
              <a:spcAft>
                <a:spcPts val="500"/>
              </a:spcAft>
              <a:buClr>
                <a:schemeClr val="accent2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n-GB" dirty="0">
                <a:cs typeface="Arial" panose="020B0604020202020204" pitchFamily="34" charset="0"/>
              </a:rPr>
              <a:t>Today: 26 hrs (&lt;$1,000 genome) (+ time needed for analysis!)</a:t>
            </a:r>
          </a:p>
          <a:p>
            <a:pPr marL="0" indent="0">
              <a:buFontTx/>
              <a:buNone/>
              <a:defRPr/>
            </a:pPr>
            <a:endParaRPr lang="en-GB" dirty="0"/>
          </a:p>
        </p:txBody>
      </p:sp>
      <p:sp>
        <p:nvSpPr>
          <p:cNvPr id="51204" name="Footer Placeholder 3">
            <a:extLst>
              <a:ext uri="{FF2B5EF4-FFF2-40B4-BE49-F238E27FC236}">
                <a16:creationId xmlns:a16="http://schemas.microsoft.com/office/drawing/2014/main" id="{CF11F78F-2BDB-4A37-A54E-8C78965D661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284BAE"/>
                </a:solidFill>
              </a:rPr>
              <a:t>http://www.nbt.nhs.uk/genetics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>
            <a:extLst>
              <a:ext uri="{FF2B5EF4-FFF2-40B4-BE49-F238E27FC236}">
                <a16:creationId xmlns:a16="http://schemas.microsoft.com/office/drawing/2014/main" id="{F847B422-C362-4E08-9245-CA83BD82D5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Conclusions</a:t>
            </a:r>
          </a:p>
        </p:txBody>
      </p:sp>
      <p:sp>
        <p:nvSpPr>
          <p:cNvPr id="67587" name="Content Placeholder 2">
            <a:extLst>
              <a:ext uri="{FF2B5EF4-FFF2-40B4-BE49-F238E27FC236}">
                <a16:creationId xmlns:a16="http://schemas.microsoft.com/office/drawing/2014/main" id="{DD51B01B-F9EC-41AA-B2D2-C59229405E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>
                <a:cs typeface="Arial" pitchFamily="34" charset="0"/>
              </a:rPr>
              <a:t>Molecular analysis of solid </a:t>
            </a:r>
            <a:r>
              <a:rPr lang="en-US" altLang="en-US" dirty="0" err="1">
                <a:cs typeface="Arial" pitchFamily="34" charset="0"/>
              </a:rPr>
              <a:t>tumours</a:t>
            </a:r>
            <a:r>
              <a:rPr lang="en-US" altLang="en-US" dirty="0">
                <a:cs typeface="Arial" pitchFamily="34" charset="0"/>
              </a:rPr>
              <a:t> for clinically actionable mutations has become part of the routine clinical care and treatment  for patients with melanoma, NSCLC, colorectal cancer and other </a:t>
            </a:r>
            <a:r>
              <a:rPr lang="en-US" altLang="en-US" dirty="0" err="1">
                <a:cs typeface="Arial" pitchFamily="34" charset="0"/>
              </a:rPr>
              <a:t>tumour</a:t>
            </a:r>
            <a:r>
              <a:rPr lang="en-US" altLang="en-US" dirty="0">
                <a:cs typeface="Arial" pitchFamily="34" charset="0"/>
              </a:rPr>
              <a:t> types.</a:t>
            </a:r>
          </a:p>
          <a:p>
            <a:pPr>
              <a:defRPr/>
            </a:pPr>
            <a:endParaRPr lang="en-US" altLang="en-US" sz="800" dirty="0">
              <a:cs typeface="Arial" pitchFamily="34" charset="0"/>
            </a:endParaRPr>
          </a:p>
          <a:p>
            <a:pPr>
              <a:defRPr/>
            </a:pPr>
            <a:r>
              <a:rPr lang="en-US" altLang="en-US" dirty="0">
                <a:cs typeface="Arial" pitchFamily="34" charset="0"/>
              </a:rPr>
              <a:t>This ‘</a:t>
            </a:r>
            <a:r>
              <a:rPr lang="en-US" altLang="en-US" dirty="0" err="1">
                <a:cs typeface="Arial" pitchFamily="34" charset="0"/>
              </a:rPr>
              <a:t>personalised</a:t>
            </a:r>
            <a:r>
              <a:rPr lang="en-US" altLang="en-US" dirty="0">
                <a:cs typeface="Arial" pitchFamily="34" charset="0"/>
              </a:rPr>
              <a:t>’ or ‘stratified’ medicine approach enables patients to be treated with the most effective therapy for their particular </a:t>
            </a:r>
            <a:r>
              <a:rPr lang="en-US" altLang="en-US" dirty="0" err="1">
                <a:cs typeface="Arial" pitchFamily="34" charset="0"/>
              </a:rPr>
              <a:t>tumour</a:t>
            </a:r>
            <a:r>
              <a:rPr lang="en-US" altLang="en-US" dirty="0">
                <a:cs typeface="Arial" pitchFamily="34" charset="0"/>
              </a:rPr>
              <a:t>.</a:t>
            </a:r>
          </a:p>
          <a:p>
            <a:pPr marL="0" indent="0">
              <a:buFontTx/>
              <a:buNone/>
              <a:defRPr/>
            </a:pPr>
            <a:endParaRPr lang="en-US" altLang="en-US" sz="800" dirty="0">
              <a:cs typeface="Arial" pitchFamily="34" charset="0"/>
            </a:endParaRPr>
          </a:p>
          <a:p>
            <a:pPr>
              <a:defRPr/>
            </a:pPr>
            <a:r>
              <a:rPr lang="en-US" altLang="en-US" dirty="0">
                <a:cs typeface="Arial" pitchFamily="34" charset="0"/>
              </a:rPr>
              <a:t>Next generation sequencing technology more comprehensively profiles </a:t>
            </a:r>
            <a:r>
              <a:rPr lang="en-US" altLang="en-US" dirty="0" err="1">
                <a:cs typeface="Arial" pitchFamily="34" charset="0"/>
              </a:rPr>
              <a:t>tumours</a:t>
            </a:r>
            <a:r>
              <a:rPr lang="en-US" altLang="en-US" dirty="0">
                <a:cs typeface="Arial" pitchFamily="34" charset="0"/>
              </a:rPr>
              <a:t> enabling access to a wider range of clinical trials and therapies targeted to particular mutations.</a:t>
            </a:r>
          </a:p>
          <a:p>
            <a:pPr marL="0" indent="0">
              <a:buFontTx/>
              <a:buNone/>
              <a:defRPr/>
            </a:pPr>
            <a:endParaRPr lang="en-US" altLang="en-US" sz="800" dirty="0">
              <a:cs typeface="Arial" pitchFamily="34" charset="0"/>
            </a:endParaRPr>
          </a:p>
          <a:p>
            <a:pPr>
              <a:defRPr/>
            </a:pPr>
            <a:r>
              <a:rPr lang="en-US" altLang="en-US" dirty="0">
                <a:cs typeface="Arial" pitchFamily="34" charset="0"/>
              </a:rPr>
              <a:t>Please feel free to contact me if you have any questions of would like any further information: </a:t>
            </a:r>
            <a:r>
              <a:rPr lang="en-US" altLang="en-US" u="sng" dirty="0">
                <a:solidFill>
                  <a:schemeClr val="accent2"/>
                </a:solidFill>
                <a:cs typeface="Arial" pitchFamily="34" charset="0"/>
              </a:rPr>
              <a:t>claire.faulkner@nbt.nhs.uk</a:t>
            </a:r>
            <a:r>
              <a:rPr lang="en-US" altLang="en-US" dirty="0">
                <a:cs typeface="Arial" pitchFamily="34" charset="0"/>
              </a:rPr>
              <a:t> </a:t>
            </a:r>
          </a:p>
          <a:p>
            <a:pPr marL="0" indent="0" algn="ctr">
              <a:buFontTx/>
              <a:buNone/>
              <a:defRPr/>
            </a:pPr>
            <a:endParaRPr lang="en-US" altLang="en-US" sz="1800" dirty="0">
              <a:cs typeface="Arial" pitchFamily="34" charset="0"/>
            </a:endParaRPr>
          </a:p>
        </p:txBody>
      </p:sp>
      <p:sp>
        <p:nvSpPr>
          <p:cNvPr id="52228" name="Footer Placeholder 3">
            <a:extLst>
              <a:ext uri="{FF2B5EF4-FFF2-40B4-BE49-F238E27FC236}">
                <a16:creationId xmlns:a16="http://schemas.microsoft.com/office/drawing/2014/main" id="{AA56A797-9B5D-41FB-A2CC-F85E96DBD15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284BA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http://www.nbt.nhs.uk/genetics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DB15C0A0-2DB7-4960-9225-691FE50119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DNA extraction</a:t>
            </a:r>
          </a:p>
        </p:txBody>
      </p:sp>
      <p:sp>
        <p:nvSpPr>
          <p:cNvPr id="9219" name="Footer Placeholder 3">
            <a:extLst>
              <a:ext uri="{FF2B5EF4-FFF2-40B4-BE49-F238E27FC236}">
                <a16:creationId xmlns:a16="http://schemas.microsoft.com/office/drawing/2014/main" id="{C0C0A05B-76E2-42BF-9E0A-56F34ED7A49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284BA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http://www.nbt.nhs.uk/genetics</a:t>
            </a:r>
          </a:p>
        </p:txBody>
      </p:sp>
      <p:pic>
        <p:nvPicPr>
          <p:cNvPr id="9220" name="Picture 11">
            <a:extLst>
              <a:ext uri="{FF2B5EF4-FFF2-40B4-BE49-F238E27FC236}">
                <a16:creationId xmlns:a16="http://schemas.microsoft.com/office/drawing/2014/main" id="{A47492C1-AEA6-48D4-BBC7-E869BF147C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1663" y="4208463"/>
            <a:ext cx="2501900" cy="20415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1">
            <a:extLst>
              <a:ext uri="{FF2B5EF4-FFF2-40B4-BE49-F238E27FC236}">
                <a16:creationId xmlns:a16="http://schemas.microsoft.com/office/drawing/2014/main" id="{BE2C30EA-C8A1-4F85-8677-CB4B5188B0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950" y="4589463"/>
            <a:ext cx="2103438" cy="14128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2" name="Rectangle 3">
            <a:extLst>
              <a:ext uri="{FF2B5EF4-FFF2-40B4-BE49-F238E27FC236}">
                <a16:creationId xmlns:a16="http://schemas.microsoft.com/office/drawing/2014/main" id="{05197DEE-411B-4885-B110-0BF1F4FBDEA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49238" y="971550"/>
            <a:ext cx="8559800" cy="323691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altLang="en-US">
                <a:ea typeface="Calibri" panose="020F0502020204030204" pitchFamily="34" charset="0"/>
                <a:cs typeface="Calibri" panose="020F0502020204030204" pitchFamily="34" charset="0"/>
              </a:rPr>
              <a:t>FFPE sections deparaffinised 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>
                <a:ea typeface="Calibri" panose="020F0502020204030204" pitchFamily="34" charset="0"/>
                <a:cs typeface="Calibri" panose="020F0502020204030204" pitchFamily="34" charset="0"/>
              </a:rPr>
              <a:t>Tumour region macrodissected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>
                <a:ea typeface="Calibri" panose="020F0502020204030204" pitchFamily="34" charset="0"/>
                <a:cs typeface="Calibri" panose="020F0502020204030204" pitchFamily="34" charset="0"/>
              </a:rPr>
              <a:t>Tissue digested overnight to digest proteins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>
                <a:ea typeface="Calibri" panose="020F0502020204030204" pitchFamily="34" charset="0"/>
                <a:cs typeface="Calibri" panose="020F0502020204030204" pitchFamily="34" charset="0"/>
              </a:rPr>
              <a:t>Formalin bonds broken: 90°C 1 hour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>
                <a:ea typeface="Calibri" panose="020F0502020204030204" pitchFamily="34" charset="0"/>
                <a:cs typeface="Calibri" panose="020F0502020204030204" pitchFamily="34" charset="0"/>
              </a:rPr>
              <a:t>Sample cleaned-up using spin column and automated on Qiacube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1800">
                <a:ea typeface="Calibri" panose="020F0502020204030204" pitchFamily="34" charset="0"/>
                <a:cs typeface="Calibri" panose="020F0502020204030204" pitchFamily="34" charset="0"/>
              </a:rPr>
              <a:t>-      </a:t>
            </a:r>
            <a:r>
              <a:rPr lang="en-GB" altLang="en-US" sz="1600">
                <a:ea typeface="Calibri" panose="020F0502020204030204" pitchFamily="34" charset="0"/>
                <a:cs typeface="Calibri" panose="020F0502020204030204" pitchFamily="34" charset="0"/>
              </a:rPr>
              <a:t>negatively charged DNA binds to silica-gel membrane in column</a:t>
            </a:r>
          </a:p>
          <a:p>
            <a:pPr marL="1076325" lvl="1" indent="-361950" eaLnBrk="1" hangingPunct="1">
              <a:lnSpc>
                <a:spcPct val="90000"/>
              </a:lnSpc>
              <a:buFontTx/>
              <a:buChar char="-"/>
            </a:pPr>
            <a:r>
              <a:rPr lang="en-GB" altLang="en-US" sz="1600">
                <a:ea typeface="Calibri" panose="020F0502020204030204" pitchFamily="34" charset="0"/>
                <a:cs typeface="Calibri" panose="020F0502020204030204" pitchFamily="34" charset="0"/>
              </a:rPr>
              <a:t>DNA washed, digested proteins and impurities pass through membrane and are discarded</a:t>
            </a:r>
          </a:p>
          <a:p>
            <a:pPr marL="1076325" lvl="1" indent="-361950" eaLnBrk="1" hangingPunct="1">
              <a:lnSpc>
                <a:spcPct val="90000"/>
              </a:lnSpc>
              <a:buFontTx/>
              <a:buChar char="-"/>
            </a:pPr>
            <a:r>
              <a:rPr lang="en-GB" altLang="en-US" sz="1600">
                <a:ea typeface="Calibri" panose="020F0502020204030204" pitchFamily="34" charset="0"/>
                <a:cs typeface="Calibri" panose="020F0502020204030204" pitchFamily="34" charset="0"/>
              </a:rPr>
              <a:t>DNA eluted with low-salt buffer</a:t>
            </a:r>
          </a:p>
          <a:p>
            <a:pPr marL="1076325" lvl="1" indent="-36195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altLang="en-US">
                <a:ea typeface="Calibri" panose="020F0502020204030204" pitchFamily="34" charset="0"/>
                <a:cs typeface="Calibri" panose="020F0502020204030204" pitchFamily="34" charset="0"/>
              </a:rPr>
              <a:t>Results in pure but fragmented DNA sample</a:t>
            </a:r>
          </a:p>
          <a:p>
            <a:pPr eaLnBrk="1" hangingPunct="1">
              <a:lnSpc>
                <a:spcPct val="90000"/>
              </a:lnSpc>
            </a:pPr>
            <a:endParaRPr lang="en-GB" altLang="en-US"/>
          </a:p>
          <a:p>
            <a:pPr eaLnBrk="1" hangingPunct="1">
              <a:lnSpc>
                <a:spcPct val="90000"/>
              </a:lnSpc>
            </a:pPr>
            <a:endParaRPr lang="en-GB" altLang="en-US"/>
          </a:p>
          <a:p>
            <a:pPr marL="1076325" lvl="1" indent="-36195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GB" altLang="en-US"/>
          </a:p>
          <a:p>
            <a:pPr marL="1076325" lvl="1" indent="-361950" eaLnBrk="1" hangingPunct="1">
              <a:lnSpc>
                <a:spcPct val="90000"/>
              </a:lnSpc>
            </a:pPr>
            <a:endParaRPr lang="en-US" altLang="en-US"/>
          </a:p>
        </p:txBody>
      </p:sp>
      <p:pic>
        <p:nvPicPr>
          <p:cNvPr id="9223" name="Picture 9">
            <a:extLst>
              <a:ext uri="{FF2B5EF4-FFF2-40B4-BE49-F238E27FC236}">
                <a16:creationId xmlns:a16="http://schemas.microsoft.com/office/drawing/2014/main" id="{8C61862C-AC6D-4BE5-B216-3520A75533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" y="4589463"/>
            <a:ext cx="2239963" cy="12303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oter Placeholder 3">
            <a:extLst>
              <a:ext uri="{FF2B5EF4-FFF2-40B4-BE49-F238E27FC236}">
                <a16:creationId xmlns:a16="http://schemas.microsoft.com/office/drawing/2014/main" id="{441BAEB1-2EBD-4E34-B145-8B7D7ACCCAF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284BAE"/>
                </a:solidFill>
                <a:latin typeface="Calibri" panose="020F0502020204030204" pitchFamily="34" charset="0"/>
              </a:rPr>
              <a:t>http://www.nbt.nhs.uk/genetics</a:t>
            </a:r>
          </a:p>
        </p:txBody>
      </p:sp>
      <p:sp>
        <p:nvSpPr>
          <p:cNvPr id="11267" name="Title 1">
            <a:extLst>
              <a:ext uri="{FF2B5EF4-FFF2-40B4-BE49-F238E27FC236}">
                <a16:creationId xmlns:a16="http://schemas.microsoft.com/office/drawing/2014/main" id="{08669D0A-5C55-41B3-B165-E51822660D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DNA Quantification</a:t>
            </a:r>
          </a:p>
        </p:txBody>
      </p:sp>
      <p:pic>
        <p:nvPicPr>
          <p:cNvPr id="11268" name="Picture 4">
            <a:extLst>
              <a:ext uri="{FF2B5EF4-FFF2-40B4-BE49-F238E27FC236}">
                <a16:creationId xmlns:a16="http://schemas.microsoft.com/office/drawing/2014/main" id="{4C036C94-23DA-4360-8A68-5CCCB4D166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3617913"/>
            <a:ext cx="3870325" cy="263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AC9D722-3D5A-40D8-8948-350FA324D8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909638"/>
            <a:ext cx="4940300" cy="16319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Spectrophotometer measures</a:t>
            </a: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GB" altLang="en-US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Optical density </a:t>
            </a: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GB" altLang="en-US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Total nucleic acid concentration</a:t>
            </a: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GB" altLang="en-US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Sample quality (protein/reagent contamination)</a:t>
            </a:r>
          </a:p>
        </p:txBody>
      </p:sp>
      <p:sp>
        <p:nvSpPr>
          <p:cNvPr id="11270" name="AutoShape 18" descr="data:image/jpeg;base64,/9j/4AAQSkZJRgABAQAAAQABAAD/2wCEAAkGBxAQDw8PDw8NDw8PDw8PDw8PDw8PDxAPFBYWFhQRFBQYHSgiGBolHRQVITEhJikrLy4uFx8zODMsNygtLiwBCgoKDg0OFBAQFC0cHCQsLywsLC4sLC4sLCwrLCwsKywsLiwsLDcsLCwsLCwsLCwsNywrLC8sLSwrLCwsLiwsLP/AABEIARMAtwMBIgACEQEDEQH/xAAcAAABBQEBAQAAAAAAAAAAAAABAAIDBQYEBwj/xABJEAACAQICBgYFCAUKBwAAAAABAgADEQQhBQYSMUFREyIyYXGRUoGhscEUIzNCYnKS0SSCorLwFjQ1Q1NUc8Lh8QcVJWODk9L/xAAXAQEBAQEAAAAAAAAAAAAAAAAAAQID/8QAIREBAQEAAQQDAQEBAAAAAAAAAAERAhIxUZEhQWFx8BP/2gAMAwEAAhEDEQA/APS7RQwGUCKKGAIoZS6W1qwWFuK2ITbG+ml6lT1qu712gXNorTGjXSvW/mOjMXWHCpVtSQ998x7Y75Vp981w2j6A5Oxdh6w590DX2itMiKmn1zNPRlTuG2D+8ITrbicP/SGj6tJdxrUD0iDvI3eTEwNZaK059G6So4mmKtCotRNxKnNTyYb1PcZ12gMtBaPtFaAy0Fo+0EBtoLR0UBloLR8EBtoCI4wQG2ijoYHRFaVej9Y8HXHzeIpX9FmCG/LOWLYqkBc1aQHMuoHneBLsyv01pehg6Rq12sNyqM3dvRUfwBKjSuuVMN0GBptjcU3ZWmD0a97Ny/i8WhtWHaqMZpJxiMVvSmM6FAbwFHEjnu8d8CvXC6R0n1qrto/BN2aSX6eov2jkc++w7jvl3ojVPBYWxpUELj+sqfOVL8wT2fUBL6KBFaERxggK0DLcEEAg5EHMERwhtAxWndW6mGc4/RfzdZM62GH0VdBvAXn3eVjNDq/pinjcOmIp5bWToTc06g7SH+MwQZaWmL0UnyPTNfDLlQx1L5TTXgtZb7QHjap5CBsbQWj7RWgMtBaPIjTAbBHQGA2CGKA2KG0EARQ2igQ4/VzB1zerhqLMfrhdh/xLYzgXUjR4N+hY9xrVrfvTSQQOXA6Po0F2aFKnSU7wihbnmTx9c6bQxQBaC0dFAjIjY9owwHCOtGrHwBaeUa661bOkqL06LFtH1XS5varcWYHLIZsMrz1i0+edbAWx2MfZJBxNbPo+Tkb2Oe6B7voXSAxOGo4hVKCsgfZOZXmL8Z2WlHqH/RmD/wAHkR9Y85ewGmNMeY0wGGAxxjTAEEMEBQQxQBaKGKB3RWkZBEcHgOtBDAYCgiJjbwEYwxxMaYBWSiRKZIDAIE+edYTtVmbftV659W2bT3zE6SoUvpK1JDyLja8t88Fx+iqvSts7VVVqPaptqodb5MFvlffA9e/4dtfRmFvwFQeVRpozMtqLiKNHA0KD4il0oDMyswVlLsW2c95F7TUXgAxhjjGEwAY2IwQFFBFAMUUUAxRRQLCRukkjTAh2rQ7cLic1QEboExaNJkAqSQPKHxQXmU1s1qTDoyowBAsz77fZXmZBbaa1go4UHaIZwL7IIFu9jwnmml/+INavVSlTYhGqIp2CUSxYDxb15TG6Y0xUxLEsSEvcLe/rY8TObRv09H/Fp/vCBaYzSFVnYF2ttNYDLK84zVb0m8zDWPWb7ze+RQqdMZVXs1HHruPIzSYPXOthK7IGcICu47S5qpN0OR38Jk4dMn9IqfqfuLIPb9A650cQF2yqE5B1N6ZPI8VPcZpbz5nwGOei20h+8p7LDvE9R1O1vuoViWp7mUm7Uz3cxCPRTBGUqquoZSGVhcEbjHSqUUEIhBhghgERRCKBYGMYx5kTGAxzIiYXMjJlCZAYwqRH3nJpXGijTLfWOS+PP1SCp1l00KKMisAbHaa/ZHGeJ6c0q2IqE3OwpOwDx+0e8y6120uXboQTn1qhvw3hfXv8pkpFKdGj2tWonlVQ/tCc5nfhaQSn0h7Tiydy3sT67GUPq2ueJud24fnI79wiggAxmlGvWcjO+x+6skj2w+3ScjtU+sO9frD4+cCunTgMY1Fw6+DDgy8QZzRQPYNUNYQAtzejUz71PPxHGbxTcXGYOY8J8/asaQ6Op0ZPVqHLufh57vKev6q6T2l6FjmBdCeXFZBo4RFCJQhDFCIQQIoRFA7WMhcyVpBUMCJjIyY5owyhXmH1v0sAHcnqIpt4D4n4zVaYxHR0jzbqjw4zyHXnHZLSB7R2m+6u72+6SjJYisXdnbNmJY+uRxRQoGW+J3IBuFKnbwtKiW1FtukjL26I2WHNOB8IEEUUUASywqbIUHewZm7gRYSuG8Trq1ClJqjduoCqDjnvbwH5QKQQxRQCD/oZ6Lq5pIslOqDZh2u513/n655zNFqhirO9InJhtr4jI+y3lIPdcDiRVpq4+sMxyPETpEy2qWLzakTv6y+I3+z3TUrKDDFDAIiiEMI6XnPUk7zneURGC0dGu1gSdwBJ8BCsvrNievs8EHt3meOaxYjpMTU5JamP1d/tvPStNYntue9j7z7p5JUcsSx3sSx8TmZlDYoopQJJh67U2DIbEeRHIjiJHJcKitURXbYRnUO3oqSAT5QO/wCUUambXosd9gWQn3iEYal/eadvA38pK2icP1z8spABAVAZHIqXG0pII2gBfMAXvkMrTmxmEw6VBTWq7XdLuzIlMIcmubEgg8bbuECcYjD0s12qz8Cw2UB8OMrcViWqsXc3PsA5ASfEYegtN2WrtOKxVF2ka9LgxsN+/MG2XfOGAYoooUp1aMr9HWpPwDi/3TkfYTOWGB6zonEGnURh9Ug/mJ6LTIIBG4gEeBnlOiK23Spv6SIx8SBeei6CxO1RTmvV8t3stIRawwAxwlBEEIigTvOd50POdpUMnFpips0X77L5/wCl53Sm1nqWpoOZJ8v95Krz/WetbD1j9hh+Lq/Gebzea3t+jP3lB+0D8Jg5IgRRQSiajhKji6U3YbrqpI9kf/y2v/Y1fwNLPQWOFHZfYLMC1uuUFiCOAvfPeDLHDYw7b1qeHqNbaZytnRdq5N+oQBv8pucZ5Tazv/LK/wDY1fwGdxfHZ3Wpne5NJL5m++3eZdDTDZEYexClb7NO5Btv+bz4ZmOGlaqja+TuBUO2CVSxJAsVJp9w3R0zybVDt47dapz+jT8pyPo/EEktTqEsSSSN5mhfHO1TpugqFusl+G0AARYJa4DDhxEixuOL2NSgwsLC52MuAyURk8m1n6+ArUxd6boMs2Ft+6c80OsOmWxQ2qi9dUSmrbW5F3CwEzszZiwYYIpFbzVWpfDU+7aHkxm91bq5OvgR7j8J53qa16BHJ3H7p+M3Wrj2qW5qw+PwmSNTTqzqR7zgklJ7SqsBBG02ilR0vIGE6XnO4lQyZzWt81HJL+ZP5TSTK61n5z/xqPa35yVfqvPtcP5ufvp7zMOZudbh+jN3Mh/at8ZhoiBFDBA78J2R65Z4DSdagCKT7N2DX2VJDDK4JGWWXfKzC9kSebiNPS09jWUN8topcbioDC/gnf7ZBg8diKKKlPG4cIltkFS4WzbYttIfrZ+IHKV1OgrKD01FbqOqxYEcM8ppP5QAf3I2JZS5qMQxZWBvbcCosOVuU1n4yrMPpHFUVYU8bSFyzlQpJZydpjmm8n3DlKzSema+JCis+3s7uqo927Kwy5CS1qVO7MK1AC7MEUubDeFGXqlXJYsQ4kdUyvljiOy3hK6YrUGKKKRWz1K+hb/Ff91JttBNasniR5qR8ZjdTF+YvzaofcPhNfob6ZPvCZpO7XQiCFZVrootFGJFCLZpz1J0GQVBNIjmU1r+k/UU+/8AKaqZfWxeup50wPIt+cla+qwmslPaw1Ucl2vwkH4TAGelY6lt03T0lZfMETzYyRkIIYJRYYXsiTSHC9kSabR3UloBRtpWLWBJFRQM88hsy3OrjZfomINzYWxFE52BtuyyI9vIynp4mhsgNTqlgACRUUA2y3bMsBrERkGxg37sSBv/AFZplwsMPYgU6wNjYmqDY+GzK6WFXGUTc9FV2jc3NZT1jxI2JXyVYixHZbwldLHEdlvCV0xWoUMEIkV6DqpS2cNT71LfiYmabQo+ep/e+BMqNFUdikq+iqp+EAS71fW9ZTy2j+yR8Zk492pjlgjlEq1IohhQRQizMiqSUxjCaRzGZ/WtMqbffHut8ZoXEqNZKd6F/QdT59X/ADSVqMHU4zzzS9Do69VeG2SPBusPfPRawzmQ1ww1nSqNzDYPiMx7CfKSMs5BDBNCww3ZHhJpLgMAz01YNSAI3NUVTl3GTro1yL7VIdxqLfymjFjoivfqPWWjTSltBujVyT1RYDeTnf1S2XAkhv8AqGCFj9ixGeY4+zn3Xp6dLEKAofB2AAFzQY28SM4T8o3beD3X3Yf/AOZr36Zz+eztKVnpt0YrUqyugJNNVIF7goe/L2zPy9dMQQQauDsQQbdAD5hcpwjRTH+sw/EZ1Rwku/vpZP57VmI7LeBlbL7HaOZKbsalA2BNlqXY+AlDMVSndoah0mIpLw2to+C9b4e2cM02pmEuz1COVNfe3wkVs6S2QeFz65d6sp13bklvM5e4ymeaTVulamzek1h4KPzJmV4rcSRJGJMglKkWKOWCEWBgMcY0zSIKqzkxdHpKbp6SkDuNsj5zvcTmYSNSvNMWtjy7pU6awfTUXQdq11+8Mx+Xrmr1mwmxWYgZP1x69/tv7JRMJlLMrzEwS51lwHR1dsDqVbnwf6w+PnKaaRodFUAaaMamGGRGzUrIjDPkTcTqq4Zd/TYMWG5cRTJPtmUgm+qeD57NwMVRvc0tGnn+kEA5Abg+W7hznJVqUzURgcCoULdBWU022T9a7HMzJQR1fiY2lfEUWRlCaNQn661ztLu3Xfx85y4RkRtovgqgsV2alZbb9+RB4b++ZWKTq/DGj0uyMrurYROqfm6NUG57hcnj7JnIopLdWCoubDMnIDmZ6NoDBdFSReIGfexzaZTVfR/SVOkI6tM5d78PLf5TeUxsiZocTnNngaPR0kTiFF/vHM+0mZfQuG6Sqt9y9dvAcPO014kbnY9BJ0EjRZMolSniKICKEWBjTH2jTNIYZBVWdBjSIVndZcJt0dsdqldv1D2vcD6ph6i2M9Rqp5GYDTmj+hqlR2D1qZ+zy8Ru8uczWr8xntJ4Ja1NkbjuPosNxmBxNBqbsjizKbH8x3T0tllLp3RIrrtLYVVHVPBh6JiMMTJ0wpKB7jNgN/Am3neRVKZUlWBVgbEHeDGStcbJuzU7YbK+0Mhc78hYH4iOfC59rmN18xtbvwzmilZdQwR9Ib+R793lukVSiFHa9nGwNvaJGXNgL5DhGyBSfB4ZqrrTQZt5AcSe6MoUWdgiAsxyAE2+g9Eiiudi7dtv8o7oHdovBrSRUXco9ZPEnxnRiq+yBxJNgOJjyQoucrTnwWDbFVQguNsHPMdHRBsz+J3DvJ5TNuN8OPVcbPV/C7FLbIs1Sx8FG74n1iWyCR4eiFVUXJVAUeAyE6qaRFpyLJQIlEdKwQhitFAsDAY6CaQwiMMlIjSIELLeVOmdHCtTKHJhnTbk3I9x/jdLkiMdbyNS48sq0yrFWBBBIIO8EcJBVpzX606Lv86o625vtD85lb8/9jymV5cfudlFpbRKVxn1agyDgZ+BHETJY/RtWieup2eDjNT6+HrnotSnOd14S6w82gm4xGhsO+ZphTzQlPYMpz/ycw//AHPxf6S6MfO7AaKq1iNlbLxdsl9XOavD6IoJmtNSebXY+2WCrJo4tFaKSgOrmx7TnefyHdLamtszGoAN8kpozsFUEkmwA3mRZ8gtJqhCqLk7ha9+6a7QOihRUkj5yoQW+yALKg7gPbeP0JogUhdrGoRmeCj0RLunTtGOkvTLDadOShY4CIysUooY5VlQUWCTKsMI6IoIpQoCI6CAwiMIk1o0iBzVqQYFSLgzG6Y0EQxKZH2EcjNwVkGJwwcd8lmt8eWPLKtNkOywKnkdx8DxkNQTe4zAg3V0DA8xcGU2I1eQ/Ruydx66+3P2zHy1ePG9rjKMI2XtXV2sN3RMPvMp8rH3yMavYj+zX/2CXU/53/WKgSRTyEvcPqrXbtGkg7iznysPfLrA6rUUsahaqeTZL+Eb/XeE6PNZXR+jatc2Rbi+bHJB6/gJs9E6FSiPSc73Iz8ByEtKdJVACgADIACwEfC7J2NVLR0EUrOjFFaPVJUBFvJ1WFEjwIQgIoYpQ+KCKAYoLxQDFBDAForQxQIqtAMM5wVcHbwlpERIuqcURHCmJYVKAMgagZMXUIEN4TTPKDYPKDSvBHCmY9aJhEUeqEydKMkCyoiSnJQscBFAUUUEoMUEUB0UUUAxRRQFFDFAEMUUBRRRQBFFFABEaRFFAQEMUUAwRRQFFFFAEUUUARRRQr//2Q==">
            <a:extLst>
              <a:ext uri="{FF2B5EF4-FFF2-40B4-BE49-F238E27FC236}">
                <a16:creationId xmlns:a16="http://schemas.microsoft.com/office/drawing/2014/main" id="{9D00BB76-1F10-4BB5-8F24-E8F6CDB7DE9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1271" name="Picture 30">
            <a:extLst>
              <a:ext uri="{FF2B5EF4-FFF2-40B4-BE49-F238E27FC236}">
                <a16:creationId xmlns:a16="http://schemas.microsoft.com/office/drawing/2014/main" id="{8479BBD3-5614-4660-8312-CFD18E032E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975" y="2162175"/>
            <a:ext cx="1290638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8">
            <a:extLst>
              <a:ext uri="{FF2B5EF4-FFF2-40B4-BE49-F238E27FC236}">
                <a16:creationId xmlns:a16="http://schemas.microsoft.com/office/drawing/2014/main" id="{3C0C167F-6DE5-4882-8A57-19C7127DBC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625" y="3073400"/>
            <a:ext cx="1905000" cy="242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23F6C95-BFD0-47CF-8924-E5F5391F5F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0588" y="941388"/>
            <a:ext cx="4117975" cy="163036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dirty="0" err="1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Fluorometer</a:t>
            </a:r>
            <a:endParaRPr lang="en-GB" altLang="en-US" dirty="0"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GB" altLang="en-US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fluorescent dye that only binds to DNA</a:t>
            </a: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GB" altLang="en-US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more sensitive and accurate quantification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7386CDEA-E876-4376-8BD5-4F304E7FF0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PCR (Polymerase Chain Reaction)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BD6BF5-9352-4C74-AD42-146BC5F7AB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Method for amplifying very small amounts of DNA</a:t>
            </a:r>
          </a:p>
          <a:p>
            <a:pPr>
              <a:defRPr/>
            </a:pPr>
            <a:r>
              <a:rPr lang="en-US" dirty="0"/>
              <a:t>Key technique – </a:t>
            </a:r>
            <a:r>
              <a:rPr lang="en-US" dirty="0" err="1"/>
              <a:t>revolutionised</a:t>
            </a:r>
            <a:r>
              <a:rPr lang="en-US" dirty="0"/>
              <a:t> molecular biology</a:t>
            </a:r>
          </a:p>
          <a:p>
            <a:pPr>
              <a:defRPr/>
            </a:pPr>
            <a:r>
              <a:rPr lang="en-US" dirty="0"/>
              <a:t>Quick, inexpensive, simple and powerful</a:t>
            </a:r>
          </a:p>
          <a:p>
            <a:pPr>
              <a:defRPr/>
            </a:pPr>
            <a:r>
              <a:rPr lang="en-US" dirty="0"/>
              <a:t>Invented 1983 by </a:t>
            </a:r>
            <a:r>
              <a:rPr lang="en-US" dirty="0" err="1"/>
              <a:t>Kary</a:t>
            </a:r>
            <a:r>
              <a:rPr lang="en-US" dirty="0"/>
              <a:t> Mullis</a:t>
            </a:r>
          </a:p>
          <a:p>
            <a:pPr marL="0" indent="0">
              <a:buFontTx/>
              <a:buNone/>
              <a:defRPr/>
            </a:pPr>
            <a:r>
              <a:rPr lang="en-US" dirty="0"/>
              <a:t>	- </a:t>
            </a:r>
            <a:r>
              <a:rPr lang="en-US" dirty="0" err="1"/>
              <a:t>nobel</a:t>
            </a:r>
            <a:r>
              <a:rPr lang="en-US" dirty="0"/>
              <a:t> prize 1993</a:t>
            </a:r>
          </a:p>
          <a:p>
            <a:pPr>
              <a:defRPr/>
            </a:pPr>
            <a:r>
              <a:rPr lang="en-US" dirty="0"/>
              <a:t>"Beginning with a single molecule of the genetic material DNA, the PCR can generate 100 billion similar molecules in an afternoon. The reaction is easy to execute. It requires no more than a test tube, a few simple reagents, and a source of heat."</a:t>
            </a:r>
          </a:p>
          <a:p>
            <a:pPr>
              <a:defRPr/>
            </a:pPr>
            <a:r>
              <a:rPr lang="en-US" dirty="0"/>
              <a:t>Used to amplify specific region of DNA (100bp-1kb)</a:t>
            </a:r>
          </a:p>
          <a:p>
            <a:pPr>
              <a:defRPr/>
            </a:pPr>
            <a:r>
              <a:rPr lang="en-US" dirty="0"/>
              <a:t>DNA primers used to define region to be amplified</a:t>
            </a:r>
          </a:p>
          <a:p>
            <a:pPr marL="0" indent="0">
              <a:buFontTx/>
              <a:buNone/>
              <a:defRPr/>
            </a:pPr>
            <a:r>
              <a:rPr lang="en-US" dirty="0"/>
              <a:t>	- short single stranded pieces of DNA (18-30bp)</a:t>
            </a:r>
          </a:p>
          <a:p>
            <a:pPr marL="0" indent="0">
              <a:buFontTx/>
              <a:buNone/>
              <a:defRPr/>
            </a:pPr>
            <a:r>
              <a:rPr lang="en-US" dirty="0"/>
              <a:t>	- complementary to ends of region to be amplified</a:t>
            </a:r>
          </a:p>
          <a:p>
            <a:pPr>
              <a:defRPr/>
            </a:pPr>
            <a:endParaRPr lang="en-US" dirty="0"/>
          </a:p>
          <a:p>
            <a:pPr marL="0" indent="0">
              <a:buFontTx/>
              <a:buNone/>
              <a:defRPr/>
            </a:pPr>
            <a:endParaRPr lang="en-GB" dirty="0"/>
          </a:p>
        </p:txBody>
      </p:sp>
      <p:sp>
        <p:nvSpPr>
          <p:cNvPr id="12292" name="Footer Placeholder 3">
            <a:extLst>
              <a:ext uri="{FF2B5EF4-FFF2-40B4-BE49-F238E27FC236}">
                <a16:creationId xmlns:a16="http://schemas.microsoft.com/office/drawing/2014/main" id="{4062FE99-FA63-4B5B-8369-88D8F7B7209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284BAE"/>
                </a:solidFill>
              </a:rPr>
              <a:t>http://www.nbt.nhs.uk/genetics</a:t>
            </a:r>
          </a:p>
        </p:txBody>
      </p:sp>
      <p:pic>
        <p:nvPicPr>
          <p:cNvPr id="12293" name="Picture 1032" descr="kary">
            <a:extLst>
              <a:ext uri="{FF2B5EF4-FFF2-40B4-BE49-F238E27FC236}">
                <a16:creationId xmlns:a16="http://schemas.microsoft.com/office/drawing/2014/main" id="{6C424603-4014-43C0-AFB1-9F927625A4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25" y="1341438"/>
            <a:ext cx="1409700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A89AE217-54F1-481F-A516-442FF851E7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Setting up PCR</a:t>
            </a:r>
          </a:p>
        </p:txBody>
      </p:sp>
      <p:sp>
        <p:nvSpPr>
          <p:cNvPr id="13315" name="Footer Placeholder 3">
            <a:extLst>
              <a:ext uri="{FF2B5EF4-FFF2-40B4-BE49-F238E27FC236}">
                <a16:creationId xmlns:a16="http://schemas.microsoft.com/office/drawing/2014/main" id="{04908FD1-2571-4275-A5BA-AE780D9E36A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284BAE"/>
                </a:solidFill>
                <a:latin typeface="Calibri" panose="020F0502020204030204" pitchFamily="34" charset="0"/>
              </a:rPr>
              <a:t>http://www.nbt.nhs.uk/genetics</a:t>
            </a:r>
          </a:p>
        </p:txBody>
      </p:sp>
      <p:sp>
        <p:nvSpPr>
          <p:cNvPr id="12294" name="TextBox 11">
            <a:extLst>
              <a:ext uri="{FF2B5EF4-FFF2-40B4-BE49-F238E27FC236}">
                <a16:creationId xmlns:a16="http://schemas.microsoft.com/office/drawing/2014/main" id="{FC2C3D20-0B35-4D55-B715-1F0559D288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4076700"/>
            <a:ext cx="3816350" cy="2308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85850" indent="-3429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2400" b="1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Automation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GB" altLang="en-US" sz="240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High throughput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GB" altLang="en-US" sz="240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Faster turn around times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GB" altLang="en-US" sz="240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Minimising errors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GB" altLang="en-US" sz="240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Assay consistency</a:t>
            </a:r>
          </a:p>
        </p:txBody>
      </p:sp>
      <p:pic>
        <p:nvPicPr>
          <p:cNvPr id="13317" name="Picture 10">
            <a:extLst>
              <a:ext uri="{FF2B5EF4-FFF2-40B4-BE49-F238E27FC236}">
                <a16:creationId xmlns:a16="http://schemas.microsoft.com/office/drawing/2014/main" id="{1CB246AE-40DB-41F9-B984-3A62D03615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1116013"/>
            <a:ext cx="2376487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14">
            <a:extLst>
              <a:ext uri="{FF2B5EF4-FFF2-40B4-BE49-F238E27FC236}">
                <a16:creationId xmlns:a16="http://schemas.microsoft.com/office/drawing/2014/main" id="{2B2CBB69-D0C4-46F6-ACC6-7F3F6E8CF2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028700"/>
            <a:ext cx="3600450" cy="286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16">
            <a:extLst>
              <a:ext uri="{FF2B5EF4-FFF2-40B4-BE49-F238E27FC236}">
                <a16:creationId xmlns:a16="http://schemas.microsoft.com/office/drawing/2014/main" id="{7E0C4C24-BEAE-4A0B-843F-B15B178092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514725"/>
            <a:ext cx="3860800" cy="265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8" name="TextBox 11">
            <a:extLst>
              <a:ext uri="{FF2B5EF4-FFF2-40B4-BE49-F238E27FC236}">
                <a16:creationId xmlns:a16="http://schemas.microsoft.com/office/drawing/2014/main" id="{E9BD6EED-ACDF-4873-BCE4-F63DBE7C51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4025" y="1116013"/>
            <a:ext cx="14668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sz="2400" dirty="0">
                <a:latin typeface="+mn-lt"/>
                <a:cs typeface="Calibri" pitchFamily="34" charset="0"/>
              </a:rPr>
              <a:t>Liquid handling</a:t>
            </a:r>
          </a:p>
        </p:txBody>
      </p:sp>
      <p:sp>
        <p:nvSpPr>
          <p:cNvPr id="10249" name="TextBox 12">
            <a:extLst>
              <a:ext uri="{FF2B5EF4-FFF2-40B4-BE49-F238E27FC236}">
                <a16:creationId xmlns:a16="http://schemas.microsoft.com/office/drawing/2014/main" id="{13F80305-0344-4509-A612-81C735026F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0125" y="3098800"/>
            <a:ext cx="25701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sz="2400" dirty="0" err="1">
                <a:latin typeface="+mn-lt"/>
                <a:cs typeface="Calibri" pitchFamily="34" charset="0"/>
              </a:rPr>
              <a:t>Thermocycler</a:t>
            </a:r>
            <a:endParaRPr lang="en-GB" altLang="en-US" sz="2400" dirty="0">
              <a:latin typeface="+mn-lt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CAF2339B-4ABC-429B-843D-84080A945E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2800" b="1"/>
              <a:t>Considerations for solid tumour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04F70E-9693-47F5-A036-2B28D70E11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>
                <a:ea typeface="Calibri" panose="020F0502020204030204" pitchFamily="34" charset="0"/>
                <a:cs typeface="Calibri" panose="020F0502020204030204" pitchFamily="34" charset="0"/>
              </a:rPr>
              <a:t>FFPE (formalin-fixed paraffin embedded)</a:t>
            </a:r>
          </a:p>
          <a:p>
            <a:pPr>
              <a:buFontTx/>
              <a:buNone/>
            </a:pPr>
            <a:r>
              <a:rPr lang="en-GB" altLang="en-US">
                <a:ea typeface="Calibri" panose="020F0502020204030204" pitchFamily="34" charset="0"/>
                <a:cs typeface="Calibri" panose="020F0502020204030204" pitchFamily="34" charset="0"/>
              </a:rPr>
              <a:t>	- highly fragmented DNA</a:t>
            </a:r>
          </a:p>
          <a:p>
            <a:pPr>
              <a:buFontTx/>
              <a:buNone/>
            </a:pPr>
            <a:r>
              <a:rPr lang="en-GB" altLang="en-US">
                <a:ea typeface="Calibri" panose="020F0502020204030204" pitchFamily="34" charset="0"/>
                <a:cs typeface="Calibri" panose="020F0502020204030204" pitchFamily="34" charset="0"/>
              </a:rPr>
              <a:t>	- decalcification</a:t>
            </a:r>
          </a:p>
          <a:p>
            <a:pPr>
              <a:buFontTx/>
              <a:buNone/>
            </a:pPr>
            <a:r>
              <a:rPr lang="en-GB" altLang="en-US">
                <a:ea typeface="Calibri" panose="020F0502020204030204" pitchFamily="34" charset="0"/>
                <a:cs typeface="Calibri" panose="020F0502020204030204" pitchFamily="34" charset="0"/>
              </a:rPr>
              <a:t>	- artefacts: C&gt;T mutations</a:t>
            </a:r>
          </a:p>
          <a:p>
            <a:r>
              <a:rPr lang="en-GB" altLang="en-US">
                <a:ea typeface="Calibri" panose="020F0502020204030204" pitchFamily="34" charset="0"/>
                <a:cs typeface="Calibri" panose="020F0502020204030204" pitchFamily="34" charset="0"/>
              </a:rPr>
              <a:t>Tumour content (&gt;30% tumour)</a:t>
            </a:r>
          </a:p>
          <a:p>
            <a:r>
              <a:rPr lang="en-GB" altLang="en-US">
                <a:ea typeface="Calibri" panose="020F0502020204030204" pitchFamily="34" charset="0"/>
                <a:cs typeface="Calibri" panose="020F0502020204030204" pitchFamily="34" charset="0"/>
              </a:rPr>
              <a:t>Low DNA concentration (resections/biopsy/FNA/cytology)</a:t>
            </a:r>
          </a:p>
          <a:p>
            <a:r>
              <a:rPr lang="en-GB" altLang="en-US">
                <a:ea typeface="Calibri" panose="020F0502020204030204" pitchFamily="34" charset="0"/>
                <a:cs typeface="Calibri" panose="020F0502020204030204" pitchFamily="34" charset="0"/>
              </a:rPr>
              <a:t>Heterogeneity (which sample to test?)</a:t>
            </a:r>
          </a:p>
          <a:p>
            <a:r>
              <a:rPr lang="en-GB" altLang="en-US">
                <a:ea typeface="Calibri" panose="020F0502020204030204" pitchFamily="34" charset="0"/>
                <a:cs typeface="Calibri" panose="020F0502020204030204" pitchFamily="34" charset="0"/>
              </a:rPr>
              <a:t>Reporting times (&lt;2 weeks)</a:t>
            </a:r>
          </a:p>
          <a:p>
            <a:r>
              <a:rPr lang="en-GB" altLang="en-US">
                <a:ea typeface="Calibri" panose="020F0502020204030204" pitchFamily="34" charset="0"/>
                <a:cs typeface="Calibri" panose="020F0502020204030204" pitchFamily="34" charset="0"/>
              </a:rPr>
              <a:t>When/ who should request testing?</a:t>
            </a:r>
          </a:p>
          <a:p>
            <a:pPr>
              <a:buFontTx/>
              <a:buNone/>
            </a:pPr>
            <a:r>
              <a:rPr lang="en-GB" altLang="en-US">
                <a:ea typeface="Calibri" panose="020F0502020204030204" pitchFamily="34" charset="0"/>
                <a:cs typeface="Calibri" panose="020F0502020204030204" pitchFamily="34" charset="0"/>
              </a:rPr>
              <a:t>e.g. Reflex: </a:t>
            </a:r>
            <a:r>
              <a:rPr lang="en-GB" altLang="en-US" i="1">
                <a:ea typeface="Calibri" panose="020F0502020204030204" pitchFamily="34" charset="0"/>
                <a:cs typeface="Calibri" panose="020F0502020204030204" pitchFamily="34" charset="0"/>
              </a:rPr>
              <a:t>BRAF</a:t>
            </a:r>
            <a:r>
              <a:rPr lang="en-GB" altLang="en-US">
                <a:ea typeface="Calibri" panose="020F0502020204030204" pitchFamily="34" charset="0"/>
                <a:cs typeface="Calibri" panose="020F0502020204030204" pitchFamily="34" charset="0"/>
              </a:rPr>
              <a:t> testing for malignant melanoma stage pT3b +</a:t>
            </a:r>
          </a:p>
          <a:p>
            <a:pPr>
              <a:buFontTx/>
              <a:buNone/>
            </a:pPr>
            <a:r>
              <a:rPr lang="en-GB" altLang="en-US">
                <a:ea typeface="Calibri" panose="020F0502020204030204" pitchFamily="34" charset="0"/>
                <a:cs typeface="Calibri" panose="020F0502020204030204" pitchFamily="34" charset="0"/>
              </a:rPr>
              <a:t>       On-demand: </a:t>
            </a:r>
            <a:r>
              <a:rPr lang="en-GB" altLang="en-US" i="1">
                <a:ea typeface="Calibri" panose="020F0502020204030204" pitchFamily="34" charset="0"/>
                <a:cs typeface="Calibri" panose="020F0502020204030204" pitchFamily="34" charset="0"/>
              </a:rPr>
              <a:t>RAS</a:t>
            </a:r>
            <a:r>
              <a:rPr lang="en-GB" altLang="en-US">
                <a:ea typeface="Calibri" panose="020F0502020204030204" pitchFamily="34" charset="0"/>
                <a:cs typeface="Calibri" panose="020F0502020204030204" pitchFamily="34" charset="0"/>
              </a:rPr>
              <a:t> testing in metastatic CRC</a:t>
            </a:r>
          </a:p>
          <a:p>
            <a:pPr>
              <a:buFontTx/>
              <a:buNone/>
            </a:pPr>
            <a:endParaRPr lang="en-GB" altLang="en-US"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340" name="Footer Placeholder 3">
            <a:extLst>
              <a:ext uri="{FF2B5EF4-FFF2-40B4-BE49-F238E27FC236}">
                <a16:creationId xmlns:a16="http://schemas.microsoft.com/office/drawing/2014/main" id="{9B88ACA8-0909-44EB-9D3F-BAF0640A14A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284BA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http://www.nbt.nhs.uk/genetics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574F21EE459804898C26619F73BFFBD" ma:contentTypeVersion="11" ma:contentTypeDescription="Create a new document." ma:contentTypeScope="" ma:versionID="88e868854e61898b741bebfde99a7d9a">
  <xsd:schema xmlns:xsd="http://www.w3.org/2001/XMLSchema" xmlns:xs="http://www.w3.org/2001/XMLSchema" xmlns:p="http://schemas.microsoft.com/office/2006/metadata/properties" xmlns:ns3="ea475f6a-d5b8-4bf9-8b37-4787615644ac" xmlns:ns4="a513e81c-aa9f-4134-a2a7-faa122d73f4f" targetNamespace="http://schemas.microsoft.com/office/2006/metadata/properties" ma:root="true" ma:fieldsID="4ae09beaefce58db9c1ac28937040150" ns3:_="" ns4:_="">
    <xsd:import namespace="ea475f6a-d5b8-4bf9-8b37-4787615644ac"/>
    <xsd:import namespace="a513e81c-aa9f-4134-a2a7-faa122d73f4f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475f6a-d5b8-4bf9-8b37-4787615644a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13e81c-aa9f-4134-a2a7-faa122d73f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530F269-D085-4133-8832-6756327BA0E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BEF8672-010B-4D34-B282-95365693142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a475f6a-d5b8-4bf9-8b37-4787615644ac"/>
    <ds:schemaRef ds:uri="a513e81c-aa9f-4134-a2a7-faa122d73f4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22CAC1E-DFCD-466F-A027-27D4ABE237DC}">
  <ds:schemaRefs>
    <ds:schemaRef ds:uri="http://purl.org/dc/elements/1.1/"/>
    <ds:schemaRef ds:uri="http://purl.org/dc/terms/"/>
    <ds:schemaRef ds:uri="http://schemas.microsoft.com/office/2006/metadata/properties"/>
    <ds:schemaRef ds:uri="http://schemas.openxmlformats.org/package/2006/metadata/core-properties"/>
    <ds:schemaRef ds:uri="a513e81c-aa9f-4134-a2a7-faa122d73f4f"/>
    <ds:schemaRef ds:uri="http://purl.org/dc/dcmitype/"/>
    <ds:schemaRef ds:uri="http://schemas.microsoft.com/office/2006/documentManagement/types"/>
    <ds:schemaRef ds:uri="http://schemas.microsoft.com/office/infopath/2007/PartnerControls"/>
    <ds:schemaRef ds:uri="ea475f6a-d5b8-4bf9-8b37-4787615644ac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4796</TotalTime>
  <Words>2712</Words>
  <Application>Microsoft Office PowerPoint</Application>
  <PresentationFormat>On-screen Show (4:3)</PresentationFormat>
  <Paragraphs>474</Paragraphs>
  <Slides>43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43</vt:i4>
      </vt:variant>
    </vt:vector>
  </HeadingPairs>
  <TitlesOfParts>
    <vt:vector size="50" baseType="lpstr">
      <vt:lpstr>Arial</vt:lpstr>
      <vt:lpstr>Calibri</vt:lpstr>
      <vt:lpstr>Wingdings</vt:lpstr>
      <vt:lpstr>NJDMM J+ Gulliver BL</vt:lpstr>
      <vt:lpstr>Default Design</vt:lpstr>
      <vt:lpstr>Microsoft Excel Chart</vt:lpstr>
      <vt:lpstr>Bitmap Image</vt:lpstr>
      <vt:lpstr>PowerPoint Presentation</vt:lpstr>
      <vt:lpstr>Talk outline</vt:lpstr>
      <vt:lpstr>Service Provision</vt:lpstr>
      <vt:lpstr>Testing pathway</vt:lpstr>
      <vt:lpstr>DNA extraction</vt:lpstr>
      <vt:lpstr>DNA Quantification</vt:lpstr>
      <vt:lpstr>PCR (Polymerase Chain Reaction)</vt:lpstr>
      <vt:lpstr>Setting up PCR</vt:lpstr>
      <vt:lpstr>Considerations for solid tumour testing</vt:lpstr>
      <vt:lpstr>Molecular pathology testing methods</vt:lpstr>
      <vt:lpstr>Next Generation Sequencing (NGS)</vt:lpstr>
      <vt:lpstr>Next Generation Sequencing (NGS)</vt:lpstr>
      <vt:lpstr>Next Generation Sequencing (NGS)</vt:lpstr>
      <vt:lpstr>MAPK pathway, mutations &amp; targeted therapies</vt:lpstr>
      <vt:lpstr>BRAF mutations in melanoma</vt:lpstr>
      <vt:lpstr>BRAF mutations in melanoma</vt:lpstr>
      <vt:lpstr>BRAF in melanoma</vt:lpstr>
      <vt:lpstr>BRAF in melanoma</vt:lpstr>
      <vt:lpstr>BRAF in melanoma</vt:lpstr>
      <vt:lpstr>BRAF + MEK inhibition</vt:lpstr>
      <vt:lpstr>BRAF in melanoma: case study</vt:lpstr>
      <vt:lpstr>BRAF in melanoma: case study</vt:lpstr>
      <vt:lpstr>BRAF in melanoma</vt:lpstr>
      <vt:lpstr>BRAF in melanoma: resistance &amp; side-effects</vt:lpstr>
      <vt:lpstr>Lung adenocarcinoma</vt:lpstr>
      <vt:lpstr>EGFR testing in NSCLC</vt:lpstr>
      <vt:lpstr>EGFR testing in NSCLC</vt:lpstr>
      <vt:lpstr>Case Study  – 15 bp deletion</vt:lpstr>
      <vt:lpstr>Resistance to therapy (EGFR)</vt:lpstr>
      <vt:lpstr>ALK and ROS1 testing in NSCLC</vt:lpstr>
      <vt:lpstr>ALK and ROS1 testing in NSCLC</vt:lpstr>
      <vt:lpstr>ALK and ROS1 testing in NSCLC</vt:lpstr>
      <vt:lpstr>ALK positive</vt:lpstr>
      <vt:lpstr>ALK and ROS1 testing in NSCLC</vt:lpstr>
      <vt:lpstr>Resistance to therapy (ALK)</vt:lpstr>
      <vt:lpstr>RAS mutations in colorectal cancer</vt:lpstr>
      <vt:lpstr>RAS mutations in colorectal cancer</vt:lpstr>
      <vt:lpstr>HER2 testing in breast cancer</vt:lpstr>
      <vt:lpstr>HER2 testing in breast cancer</vt:lpstr>
      <vt:lpstr>HER2 testing in breast cancer</vt:lpstr>
      <vt:lpstr>HER2 testing in breast cancer</vt:lpstr>
      <vt:lpstr>Future Directions</vt:lpstr>
      <vt:lpstr>Conclusions</vt:lpstr>
    </vt:vector>
  </TitlesOfParts>
  <Company>North Bristol NHS Trust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Challenges and problems we have had and how we did (or didn’t yet!) overcome them</dc:title>
  <dc:creator>nba1822</dc:creator>
  <cp:lastModifiedBy>Muhammed Sohail</cp:lastModifiedBy>
  <cp:revision>352</cp:revision>
  <cp:lastPrinted>2017-09-14T15:13:57Z</cp:lastPrinted>
  <dcterms:created xsi:type="dcterms:W3CDTF">2011-11-28T13:04:04Z</dcterms:created>
  <dcterms:modified xsi:type="dcterms:W3CDTF">2019-09-09T10:33:26Z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0x010100B574F21EE459804898C26619F73BFFBD</vt:lpwstr>
  </property>
</Properties>
</file>