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99" r:id="rId5"/>
    <p:sldId id="284" r:id="rId6"/>
    <p:sldId id="285" r:id="rId7"/>
    <p:sldId id="256" r:id="rId8"/>
    <p:sldId id="269" r:id="rId9"/>
    <p:sldId id="257" r:id="rId10"/>
    <p:sldId id="287" r:id="rId11"/>
    <p:sldId id="274" r:id="rId12"/>
    <p:sldId id="275" r:id="rId13"/>
    <p:sldId id="276" r:id="rId14"/>
    <p:sldId id="277" r:id="rId15"/>
    <p:sldId id="278" r:id="rId16"/>
    <p:sldId id="272" r:id="rId17"/>
    <p:sldId id="294" r:id="rId18"/>
    <p:sldId id="273" r:id="rId19"/>
    <p:sldId id="258" r:id="rId20"/>
    <p:sldId id="259" r:id="rId21"/>
    <p:sldId id="298" r:id="rId22"/>
    <p:sldId id="271" r:id="rId23"/>
    <p:sldId id="279" r:id="rId24"/>
    <p:sldId id="288" r:id="rId25"/>
    <p:sldId id="289" r:id="rId26"/>
    <p:sldId id="290" r:id="rId27"/>
    <p:sldId id="293" r:id="rId28"/>
    <p:sldId id="260" r:id="rId29"/>
    <p:sldId id="266" r:id="rId30"/>
    <p:sldId id="261" r:id="rId31"/>
    <p:sldId id="262" r:id="rId32"/>
    <p:sldId id="295" r:id="rId33"/>
    <p:sldId id="296" r:id="rId34"/>
    <p:sldId id="300" r:id="rId35"/>
    <p:sldId id="301" r:id="rId36"/>
    <p:sldId id="303" r:id="rId37"/>
    <p:sldId id="317" r:id="rId38"/>
    <p:sldId id="305" r:id="rId39"/>
    <p:sldId id="306" r:id="rId40"/>
    <p:sldId id="307" r:id="rId41"/>
    <p:sldId id="308" r:id="rId42"/>
    <p:sldId id="309" r:id="rId43"/>
    <p:sldId id="310" r:id="rId44"/>
    <p:sldId id="314" r:id="rId45"/>
    <p:sldId id="316" r:id="rId46"/>
    <p:sldId id="311" r:id="rId47"/>
    <p:sldId id="312" r:id="rId48"/>
    <p:sldId id="313" r:id="rId49"/>
    <p:sldId id="297" r:id="rId50"/>
  </p:sldIdLst>
  <p:sldSz cx="9144000" cy="6858000" type="screen4x3"/>
  <p:notesSz cx="6669088" cy="99282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8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452065-38C4-4235-8D49-49EEDDE61931}"/>
              </a:ext>
            </a:extLst>
          </p:cNvPr>
          <p:cNvSpPr>
            <a:spLocks noGrp="1"/>
          </p:cNvSpPr>
          <p:nvPr>
            <p:ph type="hdr" sz="quarter"/>
          </p:nvPr>
        </p:nvSpPr>
        <p:spPr>
          <a:xfrm>
            <a:off x="0" y="0"/>
            <a:ext cx="2889250" cy="498475"/>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en-GB"/>
          </a:p>
        </p:txBody>
      </p:sp>
      <p:sp>
        <p:nvSpPr>
          <p:cNvPr id="3" name="Date Placeholder 2">
            <a:extLst>
              <a:ext uri="{FF2B5EF4-FFF2-40B4-BE49-F238E27FC236}">
                <a16:creationId xmlns:a16="http://schemas.microsoft.com/office/drawing/2014/main" id="{43882438-B3B3-456C-B2F4-E881BC79B4D5}"/>
              </a:ext>
            </a:extLst>
          </p:cNvPr>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AE2F2D91-3BA8-41AE-99C0-506053F5B3D0}" type="datetimeFigureOut">
              <a:rPr lang="en-GB"/>
              <a:pPr>
                <a:defRPr/>
              </a:pPr>
              <a:t>09/09/2019</a:t>
            </a:fld>
            <a:endParaRPr lang="en-GB"/>
          </a:p>
        </p:txBody>
      </p:sp>
      <p:sp>
        <p:nvSpPr>
          <p:cNvPr id="4" name="Footer Placeholder 3">
            <a:extLst>
              <a:ext uri="{FF2B5EF4-FFF2-40B4-BE49-F238E27FC236}">
                <a16:creationId xmlns:a16="http://schemas.microsoft.com/office/drawing/2014/main" id="{8DA5CD71-915D-4C84-9AD5-3A1B47B1328B}"/>
              </a:ext>
            </a:extLst>
          </p:cNvPr>
          <p:cNvSpPr>
            <a:spLocks noGrp="1"/>
          </p:cNvSpPr>
          <p:nvPr>
            <p:ph type="ftr" sz="quarter" idx="2"/>
          </p:nvPr>
        </p:nvSpPr>
        <p:spPr>
          <a:xfrm>
            <a:off x="0" y="9429750"/>
            <a:ext cx="2889250" cy="498475"/>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8031D8AB-7255-407E-A9A9-CCC5D7B807F5}"/>
              </a:ext>
            </a:extLst>
          </p:cNvPr>
          <p:cNvSpPr>
            <a:spLocks noGrp="1"/>
          </p:cNvSpPr>
          <p:nvPr>
            <p:ph type="sldNum" sz="quarter" idx="3"/>
          </p:nvPr>
        </p:nvSpPr>
        <p:spPr>
          <a:xfrm>
            <a:off x="3778250" y="9429750"/>
            <a:ext cx="288925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B280185-3688-46BC-AFF7-7ADD36CFA09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C06122-1B3A-4D2A-97E5-FFE11A34BC76}"/>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D7F2FB38-05A1-4F04-BB8D-CFF9BA358FD0}"/>
              </a:ext>
            </a:extLst>
          </p:cNvPr>
          <p:cNvSpPr>
            <a:spLocks noGrp="1"/>
          </p:cNvSpPr>
          <p:nvPr>
            <p:ph type="dt" idx="1"/>
          </p:nvPr>
        </p:nvSpPr>
        <p:spPr>
          <a:xfrm>
            <a:off x="3778250" y="0"/>
            <a:ext cx="288925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7320083C-DBF9-4E0F-B6B2-86ADA0C57720}" type="datetimeFigureOut">
              <a:rPr lang="en-GB"/>
              <a:pPr>
                <a:defRPr/>
              </a:pPr>
              <a:t>09/09/2019</a:t>
            </a:fld>
            <a:endParaRPr lang="en-GB" dirty="0"/>
          </a:p>
        </p:txBody>
      </p:sp>
      <p:sp>
        <p:nvSpPr>
          <p:cNvPr id="4" name="Slide Image Placeholder 3">
            <a:extLst>
              <a:ext uri="{FF2B5EF4-FFF2-40B4-BE49-F238E27FC236}">
                <a16:creationId xmlns:a16="http://schemas.microsoft.com/office/drawing/2014/main" id="{C5ABAB4D-BFE5-4ADE-9873-E1554B8F7FF9}"/>
              </a:ext>
            </a:extLst>
          </p:cNvPr>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71E936E2-C566-4B2D-A49B-5AA8652188AF}"/>
              </a:ext>
            </a:extLst>
          </p:cNvPr>
          <p:cNvSpPr>
            <a:spLocks noGrp="1"/>
          </p:cNvSpPr>
          <p:nvPr>
            <p:ph type="body" sz="quarter" idx="3"/>
          </p:nvPr>
        </p:nvSpPr>
        <p:spPr>
          <a:xfrm>
            <a:off x="666750" y="4716463"/>
            <a:ext cx="5335588"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19AD345-455C-4E6B-ACA2-ED3109405D58}"/>
              </a:ext>
            </a:extLst>
          </p:cNvPr>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B3CCAB08-5E55-4EE6-962B-19C98ED9DC9B}"/>
              </a:ext>
            </a:extLst>
          </p:cNvPr>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AA6ADBD-B27B-40C2-9188-F37AECBB2B9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27F560D-A737-4865-BCDD-B150E2A447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BA8B23A-7B64-4089-A087-E0239D6BCF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After ovulation in normal cycles, the granulosa and theca cells of the ovulated follicle differentiate into luteal cells. The main function of this transformation is to produce progesterone to prepare the reproductive tract for successful implantation and pregnancy </a:t>
            </a:r>
          </a:p>
        </p:txBody>
      </p:sp>
      <p:sp>
        <p:nvSpPr>
          <p:cNvPr id="46084" name="Slide Number Placeholder 3">
            <a:extLst>
              <a:ext uri="{FF2B5EF4-FFF2-40B4-BE49-F238E27FC236}">
                <a16:creationId xmlns:a16="http://schemas.microsoft.com/office/drawing/2014/main" id="{EF3C5251-54C4-4FC5-BC68-4361C0BA55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9A4CB2-5527-4BF9-A2B0-23AA8CCF6A77}" type="slidenum">
              <a:rPr lang="en-GB" altLang="en-US">
                <a:latin typeface="Arial" panose="020B0604020202020204" pitchFamily="34" charset="0"/>
              </a:rPr>
              <a:pPr>
                <a:spcBef>
                  <a:spcPct val="0"/>
                </a:spcBef>
              </a:pPr>
              <a:t>41</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45817AF-96CE-4D40-ADBB-533B7B81686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5D6A944-5C65-4D9D-AC33-65F338A91FE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C59F8EF-4A18-4AD8-9E7A-DBE70CCC530D}"/>
              </a:ext>
            </a:extLst>
          </p:cNvPr>
          <p:cNvSpPr>
            <a:spLocks noGrp="1" noChangeArrowheads="1"/>
          </p:cNvSpPr>
          <p:nvPr>
            <p:ph type="sldNum" sz="quarter" idx="12"/>
          </p:nvPr>
        </p:nvSpPr>
        <p:spPr>
          <a:ln/>
        </p:spPr>
        <p:txBody>
          <a:bodyPr/>
          <a:lstStyle>
            <a:lvl1pPr>
              <a:defRPr/>
            </a:lvl1pPr>
          </a:lstStyle>
          <a:p>
            <a:pPr>
              <a:defRPr/>
            </a:pPr>
            <a:fld id="{9B772AF0-B893-4E74-AED1-5DCEE8BFFBA7}" type="slidenum">
              <a:rPr lang="en-GB" altLang="en-US"/>
              <a:pPr>
                <a:defRPr/>
              </a:pPr>
              <a:t>‹#›</a:t>
            </a:fld>
            <a:endParaRPr lang="en-GB" altLang="en-US"/>
          </a:p>
        </p:txBody>
      </p:sp>
    </p:spTree>
    <p:extLst>
      <p:ext uri="{BB962C8B-B14F-4D97-AF65-F5344CB8AC3E}">
        <p14:creationId xmlns:p14="http://schemas.microsoft.com/office/powerpoint/2010/main" val="342630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C5F26AE-7D63-411F-926A-3746FA4559B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0D24960F-CCC8-400D-A44D-4A47D01FD1F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413BA41-997A-4944-B071-5B7B87AC23A1}"/>
              </a:ext>
            </a:extLst>
          </p:cNvPr>
          <p:cNvSpPr>
            <a:spLocks noGrp="1" noChangeArrowheads="1"/>
          </p:cNvSpPr>
          <p:nvPr>
            <p:ph type="sldNum" sz="quarter" idx="12"/>
          </p:nvPr>
        </p:nvSpPr>
        <p:spPr>
          <a:ln/>
        </p:spPr>
        <p:txBody>
          <a:bodyPr/>
          <a:lstStyle>
            <a:lvl1pPr>
              <a:defRPr/>
            </a:lvl1pPr>
          </a:lstStyle>
          <a:p>
            <a:pPr>
              <a:defRPr/>
            </a:pPr>
            <a:fld id="{DB70B609-FF83-4688-9C96-BDCFA178ADCE}" type="slidenum">
              <a:rPr lang="en-GB" altLang="en-US"/>
              <a:pPr>
                <a:defRPr/>
              </a:pPr>
              <a:t>‹#›</a:t>
            </a:fld>
            <a:endParaRPr lang="en-GB" altLang="en-US"/>
          </a:p>
        </p:txBody>
      </p:sp>
    </p:spTree>
    <p:extLst>
      <p:ext uri="{BB962C8B-B14F-4D97-AF65-F5344CB8AC3E}">
        <p14:creationId xmlns:p14="http://schemas.microsoft.com/office/powerpoint/2010/main" val="310039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8CAFD6-A4EA-4018-AC91-00585134C15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C5D5BA5-B866-4620-BDC6-00988C34F93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AA1A35E-B450-4AF4-907E-DBE2225D3A24}"/>
              </a:ext>
            </a:extLst>
          </p:cNvPr>
          <p:cNvSpPr>
            <a:spLocks noGrp="1" noChangeArrowheads="1"/>
          </p:cNvSpPr>
          <p:nvPr>
            <p:ph type="sldNum" sz="quarter" idx="12"/>
          </p:nvPr>
        </p:nvSpPr>
        <p:spPr>
          <a:ln/>
        </p:spPr>
        <p:txBody>
          <a:bodyPr/>
          <a:lstStyle>
            <a:lvl1pPr>
              <a:defRPr/>
            </a:lvl1pPr>
          </a:lstStyle>
          <a:p>
            <a:pPr>
              <a:defRPr/>
            </a:pPr>
            <a:fld id="{CEAD26D6-FBBA-488A-ADBA-B8369C96754A}" type="slidenum">
              <a:rPr lang="en-GB" altLang="en-US"/>
              <a:pPr>
                <a:defRPr/>
              </a:pPr>
              <a:t>‹#›</a:t>
            </a:fld>
            <a:endParaRPr lang="en-GB" altLang="en-US"/>
          </a:p>
        </p:txBody>
      </p:sp>
    </p:spTree>
    <p:extLst>
      <p:ext uri="{BB962C8B-B14F-4D97-AF65-F5344CB8AC3E}">
        <p14:creationId xmlns:p14="http://schemas.microsoft.com/office/powerpoint/2010/main" val="3902362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70B3D24-8EAB-416A-9884-32E68F385EF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317BDF3C-F611-4ACD-A5AD-8AB06F65E78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E4CECDC7-6489-4D2E-A326-61817DAA92ED}"/>
              </a:ext>
            </a:extLst>
          </p:cNvPr>
          <p:cNvSpPr>
            <a:spLocks noGrp="1" noChangeArrowheads="1"/>
          </p:cNvSpPr>
          <p:nvPr>
            <p:ph type="sldNum" sz="quarter" idx="12"/>
          </p:nvPr>
        </p:nvSpPr>
        <p:spPr>
          <a:ln/>
        </p:spPr>
        <p:txBody>
          <a:bodyPr/>
          <a:lstStyle>
            <a:lvl1pPr>
              <a:defRPr/>
            </a:lvl1pPr>
          </a:lstStyle>
          <a:p>
            <a:pPr>
              <a:defRPr/>
            </a:pPr>
            <a:fld id="{3F92FDC8-E4DF-484B-A736-BFD6BB93EDFF}" type="slidenum">
              <a:rPr lang="en-GB" altLang="en-US"/>
              <a:pPr>
                <a:defRPr/>
              </a:pPr>
              <a:t>‹#›</a:t>
            </a:fld>
            <a:endParaRPr lang="en-GB" altLang="en-US"/>
          </a:p>
        </p:txBody>
      </p:sp>
    </p:spTree>
    <p:extLst>
      <p:ext uri="{BB962C8B-B14F-4D97-AF65-F5344CB8AC3E}">
        <p14:creationId xmlns:p14="http://schemas.microsoft.com/office/powerpoint/2010/main" val="2341091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600200"/>
            <a:ext cx="4038600" cy="4525963"/>
          </a:xfrm>
        </p:spPr>
        <p:txBody>
          <a:bodyPr/>
          <a:lstStyle/>
          <a:p>
            <a:pPr lvl="0"/>
            <a:endParaRPr lang="en-GB" noProof="0" dirty="0"/>
          </a:p>
        </p:txBody>
      </p:sp>
      <p:sp>
        <p:nvSpPr>
          <p:cNvPr id="5" name="Rectangle 4">
            <a:extLst>
              <a:ext uri="{FF2B5EF4-FFF2-40B4-BE49-F238E27FC236}">
                <a16:creationId xmlns:a16="http://schemas.microsoft.com/office/drawing/2014/main" id="{99A43AF6-A4E5-497B-BC4B-20255477F5B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E88DCED-32D0-421C-BA61-FBBE2DF5664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A5A41034-9F4F-4530-AFCF-15077126CB7D}"/>
              </a:ext>
            </a:extLst>
          </p:cNvPr>
          <p:cNvSpPr>
            <a:spLocks noGrp="1" noChangeArrowheads="1"/>
          </p:cNvSpPr>
          <p:nvPr>
            <p:ph type="sldNum" sz="quarter" idx="12"/>
          </p:nvPr>
        </p:nvSpPr>
        <p:spPr>
          <a:ln/>
        </p:spPr>
        <p:txBody>
          <a:bodyPr/>
          <a:lstStyle>
            <a:lvl1pPr>
              <a:defRPr/>
            </a:lvl1pPr>
          </a:lstStyle>
          <a:p>
            <a:pPr>
              <a:defRPr/>
            </a:pPr>
            <a:fld id="{40DA31F4-B57A-4F5E-9D27-986C2BFF68F5}" type="slidenum">
              <a:rPr lang="en-GB" altLang="en-US"/>
              <a:pPr>
                <a:defRPr/>
              </a:pPr>
              <a:t>‹#›</a:t>
            </a:fld>
            <a:endParaRPr lang="en-GB" altLang="en-US"/>
          </a:p>
        </p:txBody>
      </p:sp>
    </p:spTree>
    <p:extLst>
      <p:ext uri="{BB962C8B-B14F-4D97-AF65-F5344CB8AC3E}">
        <p14:creationId xmlns:p14="http://schemas.microsoft.com/office/powerpoint/2010/main" val="1197259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DC9870CE-E766-4EFC-91D1-59B2DDADFEE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a:extLst>
              <a:ext uri="{FF2B5EF4-FFF2-40B4-BE49-F238E27FC236}">
                <a16:creationId xmlns:a16="http://schemas.microsoft.com/office/drawing/2014/main" id="{F1F61460-970E-4996-B93A-41F4FFEC11A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FC7C0BD3-D95C-437F-8FCC-45C66E6828C5}"/>
              </a:ext>
            </a:extLst>
          </p:cNvPr>
          <p:cNvSpPr>
            <a:spLocks noGrp="1" noChangeArrowheads="1"/>
          </p:cNvSpPr>
          <p:nvPr>
            <p:ph type="sldNum" sz="quarter" idx="12"/>
          </p:nvPr>
        </p:nvSpPr>
        <p:spPr>
          <a:ln/>
        </p:spPr>
        <p:txBody>
          <a:bodyPr/>
          <a:lstStyle>
            <a:lvl1pPr>
              <a:defRPr/>
            </a:lvl1pPr>
          </a:lstStyle>
          <a:p>
            <a:pPr>
              <a:defRPr/>
            </a:pPr>
            <a:fld id="{65C1D265-E2B4-4D22-A90B-BFAD4378389C}" type="slidenum">
              <a:rPr lang="en-GB" altLang="en-US"/>
              <a:pPr>
                <a:defRPr/>
              </a:pPr>
              <a:t>‹#›</a:t>
            </a:fld>
            <a:endParaRPr lang="en-GB" altLang="en-US"/>
          </a:p>
        </p:txBody>
      </p:sp>
    </p:spTree>
    <p:extLst>
      <p:ext uri="{BB962C8B-B14F-4D97-AF65-F5344CB8AC3E}">
        <p14:creationId xmlns:p14="http://schemas.microsoft.com/office/powerpoint/2010/main" val="98234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189255C-FB4E-4235-88D9-32427A35B40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2E16AE4-A7E6-4581-BE40-F165C131841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FC67A87-E9A5-4D52-9537-E0B07B4FB8D5}"/>
              </a:ext>
            </a:extLst>
          </p:cNvPr>
          <p:cNvSpPr>
            <a:spLocks noGrp="1" noChangeArrowheads="1"/>
          </p:cNvSpPr>
          <p:nvPr>
            <p:ph type="sldNum" sz="quarter" idx="12"/>
          </p:nvPr>
        </p:nvSpPr>
        <p:spPr>
          <a:ln/>
        </p:spPr>
        <p:txBody>
          <a:bodyPr/>
          <a:lstStyle>
            <a:lvl1pPr>
              <a:defRPr/>
            </a:lvl1pPr>
          </a:lstStyle>
          <a:p>
            <a:pPr>
              <a:defRPr/>
            </a:pPr>
            <a:fld id="{6F7821FE-5957-468A-A08A-77058B833F3F}" type="slidenum">
              <a:rPr lang="en-GB" altLang="en-US"/>
              <a:pPr>
                <a:defRPr/>
              </a:pPr>
              <a:t>‹#›</a:t>
            </a:fld>
            <a:endParaRPr lang="en-GB" altLang="en-US"/>
          </a:p>
        </p:txBody>
      </p:sp>
    </p:spTree>
    <p:extLst>
      <p:ext uri="{BB962C8B-B14F-4D97-AF65-F5344CB8AC3E}">
        <p14:creationId xmlns:p14="http://schemas.microsoft.com/office/powerpoint/2010/main" val="260056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B5426B4-1163-42D9-B716-7ABAB4FF3FF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6C26F75-7AC9-4DA5-9BA1-C00C1622F2E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300C74D-1C16-451C-BF84-F1B225737282}"/>
              </a:ext>
            </a:extLst>
          </p:cNvPr>
          <p:cNvSpPr>
            <a:spLocks noGrp="1" noChangeArrowheads="1"/>
          </p:cNvSpPr>
          <p:nvPr>
            <p:ph type="sldNum" sz="quarter" idx="12"/>
          </p:nvPr>
        </p:nvSpPr>
        <p:spPr>
          <a:ln/>
        </p:spPr>
        <p:txBody>
          <a:bodyPr/>
          <a:lstStyle>
            <a:lvl1pPr>
              <a:defRPr/>
            </a:lvl1pPr>
          </a:lstStyle>
          <a:p>
            <a:pPr>
              <a:defRPr/>
            </a:pPr>
            <a:fld id="{734872A2-0A56-430D-9DCD-26B9EBEC6BC7}" type="slidenum">
              <a:rPr lang="en-GB" altLang="en-US"/>
              <a:pPr>
                <a:defRPr/>
              </a:pPr>
              <a:t>‹#›</a:t>
            </a:fld>
            <a:endParaRPr lang="en-GB" altLang="en-US"/>
          </a:p>
        </p:txBody>
      </p:sp>
    </p:spTree>
    <p:extLst>
      <p:ext uri="{BB962C8B-B14F-4D97-AF65-F5344CB8AC3E}">
        <p14:creationId xmlns:p14="http://schemas.microsoft.com/office/powerpoint/2010/main" val="237014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8A81D513-C55B-4ECB-A141-9BCDC7E8E5D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CACF580-8217-4403-ABC8-C7CA3C23575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0BE032A-5504-44C4-BF63-E2B6E8F73D97}"/>
              </a:ext>
            </a:extLst>
          </p:cNvPr>
          <p:cNvSpPr>
            <a:spLocks noGrp="1" noChangeArrowheads="1"/>
          </p:cNvSpPr>
          <p:nvPr>
            <p:ph type="sldNum" sz="quarter" idx="12"/>
          </p:nvPr>
        </p:nvSpPr>
        <p:spPr>
          <a:ln/>
        </p:spPr>
        <p:txBody>
          <a:bodyPr/>
          <a:lstStyle>
            <a:lvl1pPr>
              <a:defRPr/>
            </a:lvl1pPr>
          </a:lstStyle>
          <a:p>
            <a:pPr>
              <a:defRPr/>
            </a:pPr>
            <a:fld id="{BA258EB6-BB52-47E9-B1DE-36CD14C1ED41}" type="slidenum">
              <a:rPr lang="en-GB" altLang="en-US"/>
              <a:pPr>
                <a:defRPr/>
              </a:pPr>
              <a:t>‹#›</a:t>
            </a:fld>
            <a:endParaRPr lang="en-GB" altLang="en-US"/>
          </a:p>
        </p:txBody>
      </p:sp>
    </p:spTree>
    <p:extLst>
      <p:ext uri="{BB962C8B-B14F-4D97-AF65-F5344CB8AC3E}">
        <p14:creationId xmlns:p14="http://schemas.microsoft.com/office/powerpoint/2010/main" val="46995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4B122A6-758E-4640-AF49-5AB42AFA7D1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8C3A97DD-30AF-4100-8510-7366DD5C879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E711C574-8BEA-4BEF-B51D-27839CA709E8}"/>
              </a:ext>
            </a:extLst>
          </p:cNvPr>
          <p:cNvSpPr>
            <a:spLocks noGrp="1" noChangeArrowheads="1"/>
          </p:cNvSpPr>
          <p:nvPr>
            <p:ph type="sldNum" sz="quarter" idx="12"/>
          </p:nvPr>
        </p:nvSpPr>
        <p:spPr>
          <a:ln/>
        </p:spPr>
        <p:txBody>
          <a:bodyPr/>
          <a:lstStyle>
            <a:lvl1pPr>
              <a:defRPr/>
            </a:lvl1pPr>
          </a:lstStyle>
          <a:p>
            <a:pPr>
              <a:defRPr/>
            </a:pPr>
            <a:fld id="{0558CA45-82B4-4136-A4C9-6A5B0CEF213C}" type="slidenum">
              <a:rPr lang="en-GB" altLang="en-US"/>
              <a:pPr>
                <a:defRPr/>
              </a:pPr>
              <a:t>‹#›</a:t>
            </a:fld>
            <a:endParaRPr lang="en-GB" altLang="en-US"/>
          </a:p>
        </p:txBody>
      </p:sp>
    </p:spTree>
    <p:extLst>
      <p:ext uri="{BB962C8B-B14F-4D97-AF65-F5344CB8AC3E}">
        <p14:creationId xmlns:p14="http://schemas.microsoft.com/office/powerpoint/2010/main" val="415819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C9632238-7468-4B1E-BB29-B92F1381EA4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28D0B061-A286-4254-8A23-E5DC08517D6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8B299946-434B-4D78-8914-3CE8A15DCC54}"/>
              </a:ext>
            </a:extLst>
          </p:cNvPr>
          <p:cNvSpPr>
            <a:spLocks noGrp="1" noChangeArrowheads="1"/>
          </p:cNvSpPr>
          <p:nvPr>
            <p:ph type="sldNum" sz="quarter" idx="12"/>
          </p:nvPr>
        </p:nvSpPr>
        <p:spPr>
          <a:ln/>
        </p:spPr>
        <p:txBody>
          <a:bodyPr/>
          <a:lstStyle>
            <a:lvl1pPr>
              <a:defRPr/>
            </a:lvl1pPr>
          </a:lstStyle>
          <a:p>
            <a:pPr>
              <a:defRPr/>
            </a:pPr>
            <a:fld id="{1CCA19CE-3AE1-4FA7-824E-525839451412}" type="slidenum">
              <a:rPr lang="en-GB" altLang="en-US"/>
              <a:pPr>
                <a:defRPr/>
              </a:pPr>
              <a:t>‹#›</a:t>
            </a:fld>
            <a:endParaRPr lang="en-GB" altLang="en-US"/>
          </a:p>
        </p:txBody>
      </p:sp>
    </p:spTree>
    <p:extLst>
      <p:ext uri="{BB962C8B-B14F-4D97-AF65-F5344CB8AC3E}">
        <p14:creationId xmlns:p14="http://schemas.microsoft.com/office/powerpoint/2010/main" val="129802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3887F75-F2A2-4BC9-BF2F-1D119E1B4EC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C2E5158E-FD08-49F2-8422-D13A9D4C058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82B3FB12-7A42-449A-98FC-5E264CA5E682}"/>
              </a:ext>
            </a:extLst>
          </p:cNvPr>
          <p:cNvSpPr>
            <a:spLocks noGrp="1" noChangeArrowheads="1"/>
          </p:cNvSpPr>
          <p:nvPr>
            <p:ph type="sldNum" sz="quarter" idx="12"/>
          </p:nvPr>
        </p:nvSpPr>
        <p:spPr>
          <a:ln/>
        </p:spPr>
        <p:txBody>
          <a:bodyPr/>
          <a:lstStyle>
            <a:lvl1pPr>
              <a:defRPr/>
            </a:lvl1pPr>
          </a:lstStyle>
          <a:p>
            <a:pPr>
              <a:defRPr/>
            </a:pPr>
            <a:fld id="{92E18E43-B1DF-4645-8229-81BB7EE8E774}" type="slidenum">
              <a:rPr lang="en-GB" altLang="en-US"/>
              <a:pPr>
                <a:defRPr/>
              </a:pPr>
              <a:t>‹#›</a:t>
            </a:fld>
            <a:endParaRPr lang="en-GB" altLang="en-US"/>
          </a:p>
        </p:txBody>
      </p:sp>
    </p:spTree>
    <p:extLst>
      <p:ext uri="{BB962C8B-B14F-4D97-AF65-F5344CB8AC3E}">
        <p14:creationId xmlns:p14="http://schemas.microsoft.com/office/powerpoint/2010/main" val="215113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7A08BC-5A0D-478C-851C-94DA39A81CB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92BF3F3C-660B-4B42-BEEF-2704CE65477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CAD29DA8-731D-45F9-8E3F-0A065B59F19F}"/>
              </a:ext>
            </a:extLst>
          </p:cNvPr>
          <p:cNvSpPr>
            <a:spLocks noGrp="1" noChangeArrowheads="1"/>
          </p:cNvSpPr>
          <p:nvPr>
            <p:ph type="sldNum" sz="quarter" idx="12"/>
          </p:nvPr>
        </p:nvSpPr>
        <p:spPr>
          <a:ln/>
        </p:spPr>
        <p:txBody>
          <a:bodyPr/>
          <a:lstStyle>
            <a:lvl1pPr>
              <a:defRPr/>
            </a:lvl1pPr>
          </a:lstStyle>
          <a:p>
            <a:pPr>
              <a:defRPr/>
            </a:pPr>
            <a:fld id="{7F7D6FC2-2CBB-4CDC-B012-4295499E95B0}" type="slidenum">
              <a:rPr lang="en-GB" altLang="en-US"/>
              <a:pPr>
                <a:defRPr/>
              </a:pPr>
              <a:t>‹#›</a:t>
            </a:fld>
            <a:endParaRPr lang="en-GB" altLang="en-US"/>
          </a:p>
        </p:txBody>
      </p:sp>
    </p:spTree>
    <p:extLst>
      <p:ext uri="{BB962C8B-B14F-4D97-AF65-F5344CB8AC3E}">
        <p14:creationId xmlns:p14="http://schemas.microsoft.com/office/powerpoint/2010/main" val="99259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656C87C-7051-4C54-8486-D273FC0BC8A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AF0A304E-6652-4C6F-BA5C-F41B0FADF6D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87157E65-E397-4142-8B36-F23C7B95CEC5}"/>
              </a:ext>
            </a:extLst>
          </p:cNvPr>
          <p:cNvSpPr>
            <a:spLocks noGrp="1" noChangeArrowheads="1"/>
          </p:cNvSpPr>
          <p:nvPr>
            <p:ph type="sldNum" sz="quarter" idx="12"/>
          </p:nvPr>
        </p:nvSpPr>
        <p:spPr>
          <a:ln/>
        </p:spPr>
        <p:txBody>
          <a:bodyPr/>
          <a:lstStyle>
            <a:lvl1pPr>
              <a:defRPr/>
            </a:lvl1pPr>
          </a:lstStyle>
          <a:p>
            <a:pPr>
              <a:defRPr/>
            </a:pPr>
            <a:fld id="{91800DD6-23FC-43E8-982F-997A32EDA3C2}" type="slidenum">
              <a:rPr lang="en-GB" altLang="en-US"/>
              <a:pPr>
                <a:defRPr/>
              </a:pPr>
              <a:t>‹#›</a:t>
            </a:fld>
            <a:endParaRPr lang="en-GB" altLang="en-US"/>
          </a:p>
        </p:txBody>
      </p:sp>
    </p:spTree>
    <p:extLst>
      <p:ext uri="{BB962C8B-B14F-4D97-AF65-F5344CB8AC3E}">
        <p14:creationId xmlns:p14="http://schemas.microsoft.com/office/powerpoint/2010/main" val="288390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2B97882-8DE4-46AB-9EED-AF284B717DF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3F42BBEC-348F-4BB4-BA5B-835A1CDC757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B7F9AAAC-DA9A-4617-9D05-884ADA138ED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6A1836C4-0A27-421F-9072-97B4809081B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C2133AE2-A9FB-4103-9009-6C52032BC16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2CDE90E-C9B7-4F39-9F34-92DF5684C36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34C47-3228-41AF-B1A8-5CAA6CC4C9C8}"/>
              </a:ext>
            </a:extLst>
          </p:cNvPr>
          <p:cNvSpPr>
            <a:spLocks noGrp="1"/>
          </p:cNvSpPr>
          <p:nvPr>
            <p:ph type="title"/>
          </p:nvPr>
        </p:nvSpPr>
        <p:spPr/>
        <p:txBody>
          <a:bodyPr/>
          <a:lstStyle/>
          <a:p>
            <a:pPr>
              <a:defRPr/>
            </a:pPr>
            <a:r>
              <a:rPr lang="en-GB" dirty="0"/>
              <a:t>Gynaecological pathology</a:t>
            </a:r>
          </a:p>
        </p:txBody>
      </p:sp>
      <p:sp>
        <p:nvSpPr>
          <p:cNvPr id="4099" name="Text Placeholder 5">
            <a:extLst>
              <a:ext uri="{FF2B5EF4-FFF2-40B4-BE49-F238E27FC236}">
                <a16:creationId xmlns:a16="http://schemas.microsoft.com/office/drawing/2014/main" id="{CC99CAC1-C199-42C8-AC05-AE6F114C33F8}"/>
              </a:ext>
            </a:extLst>
          </p:cNvPr>
          <p:cNvSpPr>
            <a:spLocks noGrp="1" noChangeArrowheads="1"/>
          </p:cNvSpPr>
          <p:nvPr>
            <p:ph type="body" idx="1"/>
          </p:nvPr>
        </p:nvSpPr>
        <p:spPr/>
        <p:txBody>
          <a:bodyPr/>
          <a:lstStyle/>
          <a:p>
            <a:r>
              <a:rPr lang="en-GB" altLang="en-US"/>
              <a:t>September 2019                                                Bristol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7A490FA-04E5-4EE7-998F-C749A9480184}"/>
              </a:ext>
            </a:extLst>
          </p:cNvPr>
          <p:cNvSpPr>
            <a:spLocks noGrp="1" noChangeArrowheads="1"/>
          </p:cNvSpPr>
          <p:nvPr>
            <p:ph type="title"/>
          </p:nvPr>
        </p:nvSpPr>
        <p:spPr/>
        <p:txBody>
          <a:bodyPr/>
          <a:lstStyle/>
          <a:p>
            <a:pPr eaLnBrk="1" hangingPunct="1"/>
            <a:r>
              <a:rPr lang="en-GB" altLang="en-US"/>
              <a:t>Secretory Endometrium</a:t>
            </a:r>
          </a:p>
        </p:txBody>
      </p:sp>
      <p:sp>
        <p:nvSpPr>
          <p:cNvPr id="13315" name="Rectangle 3">
            <a:extLst>
              <a:ext uri="{FF2B5EF4-FFF2-40B4-BE49-F238E27FC236}">
                <a16:creationId xmlns:a16="http://schemas.microsoft.com/office/drawing/2014/main" id="{33B5F9B3-19EE-4918-8F37-36B9108584B6}"/>
              </a:ext>
            </a:extLst>
          </p:cNvPr>
          <p:cNvSpPr>
            <a:spLocks noGrp="1" noChangeArrowheads="1"/>
          </p:cNvSpPr>
          <p:nvPr>
            <p:ph type="body" sz="half" idx="1"/>
          </p:nvPr>
        </p:nvSpPr>
        <p:spPr/>
        <p:txBody>
          <a:bodyPr/>
          <a:lstStyle/>
          <a:p>
            <a:pPr eaLnBrk="1" hangingPunct="1">
              <a:lnSpc>
                <a:spcPct val="90000"/>
              </a:lnSpc>
            </a:pPr>
            <a:r>
              <a:rPr lang="en-GB" altLang="en-US" sz="2400"/>
              <a:t>Thickness up to 7 to 8 mm</a:t>
            </a:r>
          </a:p>
          <a:p>
            <a:pPr eaLnBrk="1" hangingPunct="1">
              <a:lnSpc>
                <a:spcPct val="90000"/>
              </a:lnSpc>
            </a:pPr>
            <a:r>
              <a:rPr lang="en-GB" altLang="en-US" sz="2400"/>
              <a:t>Day 16 to day 28 orderly sequence of changes in glands (first half) and stroma(second half)</a:t>
            </a:r>
          </a:p>
          <a:p>
            <a:pPr eaLnBrk="1" hangingPunct="1">
              <a:lnSpc>
                <a:spcPct val="90000"/>
              </a:lnSpc>
            </a:pPr>
            <a:r>
              <a:rPr lang="en-GB" altLang="en-US" sz="2400"/>
              <a:t>36 to 48 hours after ovulation</a:t>
            </a:r>
          </a:p>
          <a:p>
            <a:pPr eaLnBrk="1" hangingPunct="1">
              <a:lnSpc>
                <a:spcPct val="90000"/>
              </a:lnSpc>
            </a:pPr>
            <a:r>
              <a:rPr lang="en-GB" altLang="en-US" sz="2400"/>
              <a:t>Ovarian luteal phase</a:t>
            </a:r>
          </a:p>
          <a:p>
            <a:pPr eaLnBrk="1" hangingPunct="1">
              <a:lnSpc>
                <a:spcPct val="90000"/>
              </a:lnSpc>
            </a:pPr>
            <a:r>
              <a:rPr lang="en-GB" altLang="en-US" sz="2400"/>
              <a:t>At least 50% cells and gland should show vacuolation</a:t>
            </a:r>
          </a:p>
        </p:txBody>
      </p:sp>
      <p:pic>
        <p:nvPicPr>
          <p:cNvPr id="13316" name="Picture 5" descr="secre endo">
            <a:extLst>
              <a:ext uri="{FF2B5EF4-FFF2-40B4-BE49-F238E27FC236}">
                <a16:creationId xmlns:a16="http://schemas.microsoft.com/office/drawing/2014/main" id="{95B886CF-B3D2-4A63-9AF5-A53F298BD96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30800" y="1600200"/>
            <a:ext cx="3073400" cy="4525963"/>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C6F6148-A6E6-4E18-AD98-1F4B18078AB2}"/>
              </a:ext>
            </a:extLst>
          </p:cNvPr>
          <p:cNvSpPr>
            <a:spLocks noGrp="1" noChangeArrowheads="1"/>
          </p:cNvSpPr>
          <p:nvPr>
            <p:ph type="title"/>
          </p:nvPr>
        </p:nvSpPr>
        <p:spPr/>
        <p:txBody>
          <a:bodyPr/>
          <a:lstStyle/>
          <a:p>
            <a:pPr eaLnBrk="1" hangingPunct="1"/>
            <a:r>
              <a:rPr lang="en-GB" altLang="en-US"/>
              <a:t>Secretory endometrium</a:t>
            </a:r>
            <a:br>
              <a:rPr lang="en-GB" altLang="en-US"/>
            </a:br>
            <a:endParaRPr lang="en-GB" altLang="en-US"/>
          </a:p>
        </p:txBody>
      </p:sp>
      <p:sp>
        <p:nvSpPr>
          <p:cNvPr id="14339" name="Rectangle 3">
            <a:extLst>
              <a:ext uri="{FF2B5EF4-FFF2-40B4-BE49-F238E27FC236}">
                <a16:creationId xmlns:a16="http://schemas.microsoft.com/office/drawing/2014/main" id="{E8359245-7C2B-4643-B953-AD14E021EFA5}"/>
              </a:ext>
            </a:extLst>
          </p:cNvPr>
          <p:cNvSpPr>
            <a:spLocks noGrp="1" noChangeArrowheads="1"/>
          </p:cNvSpPr>
          <p:nvPr>
            <p:ph type="body" sz="half" idx="1"/>
          </p:nvPr>
        </p:nvSpPr>
        <p:spPr/>
        <p:txBody>
          <a:bodyPr/>
          <a:lstStyle/>
          <a:p>
            <a:pPr eaLnBrk="1" hangingPunct="1"/>
            <a:r>
              <a:rPr lang="en-GB" altLang="en-US" sz="2400"/>
              <a:t>Stromal changes are characterised by predecidualisation, days 23 to 28</a:t>
            </a:r>
          </a:p>
          <a:p>
            <a:pPr eaLnBrk="1" hangingPunct="1"/>
            <a:r>
              <a:rPr lang="en-GB" altLang="en-US" sz="2400"/>
              <a:t>Granular lymphocytes or NK cells, CD56 positive</a:t>
            </a:r>
          </a:p>
          <a:p>
            <a:pPr eaLnBrk="1" hangingPunct="1"/>
            <a:r>
              <a:rPr lang="en-GB" altLang="en-US" sz="2400"/>
              <a:t>Apoptosis and nuclear dust appears at the base of glands</a:t>
            </a:r>
          </a:p>
          <a:p>
            <a:pPr eaLnBrk="1" hangingPunct="1"/>
            <a:r>
              <a:rPr lang="en-GB" altLang="en-US" sz="2400"/>
              <a:t>Fibrin thrombi in blood vessels</a:t>
            </a:r>
          </a:p>
          <a:p>
            <a:pPr eaLnBrk="1" hangingPunct="1"/>
            <a:endParaRPr lang="en-GB" altLang="en-US" sz="2400"/>
          </a:p>
          <a:p>
            <a:pPr eaLnBrk="1" hangingPunct="1"/>
            <a:endParaRPr lang="en-GB" altLang="en-US" sz="2400"/>
          </a:p>
        </p:txBody>
      </p:sp>
      <p:pic>
        <p:nvPicPr>
          <p:cNvPr id="14340" name="Picture 5" descr="2">
            <a:extLst>
              <a:ext uri="{FF2B5EF4-FFF2-40B4-BE49-F238E27FC236}">
                <a16:creationId xmlns:a16="http://schemas.microsoft.com/office/drawing/2014/main" id="{EF43AD92-B7CB-4241-A6C2-A9A6ED767435}"/>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45075" y="1600200"/>
            <a:ext cx="3244850" cy="4525963"/>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AD4D98F-6C36-4877-A73E-5E785AC87CE8}"/>
              </a:ext>
            </a:extLst>
          </p:cNvPr>
          <p:cNvSpPr>
            <a:spLocks noGrp="1" noChangeArrowheads="1"/>
          </p:cNvSpPr>
          <p:nvPr>
            <p:ph type="title"/>
          </p:nvPr>
        </p:nvSpPr>
        <p:spPr/>
        <p:txBody>
          <a:bodyPr/>
          <a:lstStyle/>
          <a:p>
            <a:pPr eaLnBrk="1" hangingPunct="1"/>
            <a:r>
              <a:rPr lang="en-GB" altLang="en-US"/>
              <a:t>Menstrual Endometrium</a:t>
            </a:r>
          </a:p>
        </p:txBody>
      </p:sp>
      <p:sp>
        <p:nvSpPr>
          <p:cNvPr id="15363" name="Rectangle 3">
            <a:extLst>
              <a:ext uri="{FF2B5EF4-FFF2-40B4-BE49-F238E27FC236}">
                <a16:creationId xmlns:a16="http://schemas.microsoft.com/office/drawing/2014/main" id="{88DF1DB2-69E9-4719-90D6-40DD040395DC}"/>
              </a:ext>
            </a:extLst>
          </p:cNvPr>
          <p:cNvSpPr>
            <a:spLocks noGrp="1" noChangeArrowheads="1"/>
          </p:cNvSpPr>
          <p:nvPr>
            <p:ph type="body" sz="half" idx="1"/>
          </p:nvPr>
        </p:nvSpPr>
        <p:spPr/>
        <p:txBody>
          <a:bodyPr/>
          <a:lstStyle/>
          <a:p>
            <a:pPr eaLnBrk="1" hangingPunct="1"/>
            <a:r>
              <a:rPr lang="en-GB" altLang="en-US" sz="2800"/>
              <a:t>Fibrin thrombi in small vessels</a:t>
            </a:r>
          </a:p>
          <a:p>
            <a:pPr eaLnBrk="1" hangingPunct="1"/>
            <a:r>
              <a:rPr lang="en-GB" altLang="en-US" sz="2800"/>
              <a:t>Glandular and stromal breakdown</a:t>
            </a:r>
          </a:p>
          <a:p>
            <a:pPr eaLnBrk="1" hangingPunct="1"/>
            <a:r>
              <a:rPr lang="en-GB" altLang="en-US" sz="2800"/>
              <a:t>Stromal Crumbling</a:t>
            </a:r>
          </a:p>
          <a:p>
            <a:pPr eaLnBrk="1" hangingPunct="1"/>
            <a:r>
              <a:rPr lang="en-GB" altLang="en-US" sz="2800"/>
              <a:t>Haemorrhagic background </a:t>
            </a:r>
          </a:p>
        </p:txBody>
      </p:sp>
      <p:pic>
        <p:nvPicPr>
          <p:cNvPr id="15364" name="Picture 5" descr="menstrual endo1">
            <a:extLst>
              <a:ext uri="{FF2B5EF4-FFF2-40B4-BE49-F238E27FC236}">
                <a16:creationId xmlns:a16="http://schemas.microsoft.com/office/drawing/2014/main" id="{8A890625-5E0E-4385-AB28-1CB0E3B8D746}"/>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92675" y="1600200"/>
            <a:ext cx="3549650" cy="4525963"/>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8A27902-734E-4A73-9314-C3C052AAF3E1}"/>
              </a:ext>
            </a:extLst>
          </p:cNvPr>
          <p:cNvSpPr>
            <a:spLocks noGrp="1" noChangeArrowheads="1"/>
          </p:cNvSpPr>
          <p:nvPr>
            <p:ph type="title"/>
          </p:nvPr>
        </p:nvSpPr>
        <p:spPr/>
        <p:txBody>
          <a:bodyPr/>
          <a:lstStyle/>
          <a:p>
            <a:pPr eaLnBrk="1" hangingPunct="1"/>
            <a:r>
              <a:rPr lang="en-GB" altLang="en-US"/>
              <a:t>Indications for Biopsy</a:t>
            </a:r>
          </a:p>
        </p:txBody>
      </p:sp>
      <p:sp>
        <p:nvSpPr>
          <p:cNvPr id="16387" name="Rectangle 3">
            <a:extLst>
              <a:ext uri="{FF2B5EF4-FFF2-40B4-BE49-F238E27FC236}">
                <a16:creationId xmlns:a16="http://schemas.microsoft.com/office/drawing/2014/main" id="{8C8440B8-DA18-49C2-9036-A0ACDC683159}"/>
              </a:ext>
            </a:extLst>
          </p:cNvPr>
          <p:cNvSpPr>
            <a:spLocks noGrp="1" noChangeArrowheads="1"/>
          </p:cNvSpPr>
          <p:nvPr>
            <p:ph idx="1"/>
          </p:nvPr>
        </p:nvSpPr>
        <p:spPr/>
        <p:txBody>
          <a:bodyPr/>
          <a:lstStyle/>
          <a:p>
            <a:pPr eaLnBrk="1" hangingPunct="1"/>
            <a:r>
              <a:rPr lang="en-GB" altLang="en-US"/>
              <a:t>Determining the cause of abnormal bleeding, intermenstrual bleeding and post menopausal bleeding</a:t>
            </a:r>
          </a:p>
          <a:p>
            <a:pPr eaLnBrk="1" hangingPunct="1"/>
            <a:r>
              <a:rPr lang="en-GB" altLang="en-US"/>
              <a:t>Status of endometrium in infertility analysis</a:t>
            </a:r>
          </a:p>
          <a:p>
            <a:pPr eaLnBrk="1" hangingPunct="1"/>
            <a:r>
              <a:rPr lang="en-GB" altLang="en-US"/>
              <a:t>Products of conception</a:t>
            </a:r>
          </a:p>
          <a:p>
            <a:pPr eaLnBrk="1" hangingPunct="1"/>
            <a:r>
              <a:rPr lang="en-GB" altLang="en-US"/>
              <a:t>Assessment of response to hormonal treatment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D586218-E935-4519-A2E5-9C9C7D481D38}"/>
              </a:ext>
            </a:extLst>
          </p:cNvPr>
          <p:cNvSpPr>
            <a:spLocks noGrp="1" noChangeArrowheads="1"/>
          </p:cNvSpPr>
          <p:nvPr>
            <p:ph type="title"/>
          </p:nvPr>
        </p:nvSpPr>
        <p:spPr/>
        <p:txBody>
          <a:bodyPr/>
          <a:lstStyle/>
          <a:p>
            <a:pPr eaLnBrk="1" hangingPunct="1"/>
            <a:r>
              <a:rPr lang="en-GB" altLang="en-US"/>
              <a:t>Variations- Physiological</a:t>
            </a:r>
          </a:p>
        </p:txBody>
      </p:sp>
      <p:sp>
        <p:nvSpPr>
          <p:cNvPr id="17411" name="Rectangle 3">
            <a:extLst>
              <a:ext uri="{FF2B5EF4-FFF2-40B4-BE49-F238E27FC236}">
                <a16:creationId xmlns:a16="http://schemas.microsoft.com/office/drawing/2014/main" id="{576DB300-D699-4AB4-AB70-749773E31EE3}"/>
              </a:ext>
            </a:extLst>
          </p:cNvPr>
          <p:cNvSpPr>
            <a:spLocks noGrp="1" noChangeArrowheads="1"/>
          </p:cNvSpPr>
          <p:nvPr>
            <p:ph idx="1"/>
          </p:nvPr>
        </p:nvSpPr>
        <p:spPr/>
        <p:txBody>
          <a:bodyPr/>
          <a:lstStyle/>
          <a:p>
            <a:pPr eaLnBrk="1" hangingPunct="1"/>
            <a:r>
              <a:rPr lang="en-GB" altLang="en-US"/>
              <a:t>Regional variations between Isthmic and corpus and functionalis and basalis</a:t>
            </a:r>
          </a:p>
          <a:p>
            <a:pPr eaLnBrk="1" hangingPunct="1"/>
            <a:r>
              <a:rPr lang="en-GB" altLang="en-US"/>
              <a:t>Recognition of metaplastic epithelium such as ciliated cells, pink cells , papillary and squamous cells</a:t>
            </a:r>
          </a:p>
          <a:p>
            <a:pPr eaLnBrk="1" hangingPunct="1"/>
            <a:r>
              <a:rPr lang="en-GB" altLang="en-US"/>
              <a:t>Cyclical</a:t>
            </a:r>
          </a:p>
          <a:p>
            <a:pPr eaLnBrk="1" hangingPunct="1"/>
            <a:r>
              <a:rPr lang="en-GB" altLang="en-US"/>
              <a:t>Age related changes such as atrophic or inactive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0B7D788-6145-4F20-8BCA-4C4FF4635130}"/>
              </a:ext>
            </a:extLst>
          </p:cNvPr>
          <p:cNvSpPr>
            <a:spLocks noGrp="1" noChangeArrowheads="1"/>
          </p:cNvSpPr>
          <p:nvPr>
            <p:ph type="title"/>
          </p:nvPr>
        </p:nvSpPr>
        <p:spPr/>
        <p:txBody>
          <a:bodyPr/>
          <a:lstStyle/>
          <a:p>
            <a:pPr eaLnBrk="1" hangingPunct="1"/>
            <a:r>
              <a:rPr lang="en-GB" altLang="en-US"/>
              <a:t>Clinical history</a:t>
            </a:r>
          </a:p>
        </p:txBody>
      </p:sp>
      <p:sp>
        <p:nvSpPr>
          <p:cNvPr id="18435" name="Rectangle 3">
            <a:extLst>
              <a:ext uri="{FF2B5EF4-FFF2-40B4-BE49-F238E27FC236}">
                <a16:creationId xmlns:a16="http://schemas.microsoft.com/office/drawing/2014/main" id="{D8564B76-6BD3-4B2D-A254-E5E2C20039D2}"/>
              </a:ext>
            </a:extLst>
          </p:cNvPr>
          <p:cNvSpPr>
            <a:spLocks noGrp="1" noChangeArrowheads="1"/>
          </p:cNvSpPr>
          <p:nvPr>
            <p:ph idx="1"/>
          </p:nvPr>
        </p:nvSpPr>
        <p:spPr/>
        <p:txBody>
          <a:bodyPr/>
          <a:lstStyle/>
          <a:p>
            <a:pPr eaLnBrk="1" hangingPunct="1">
              <a:lnSpc>
                <a:spcPct val="90000"/>
              </a:lnSpc>
            </a:pPr>
            <a:r>
              <a:rPr lang="en-GB" altLang="en-US" sz="2800"/>
              <a:t>Any nonphysiological uterine bleeding</a:t>
            </a:r>
          </a:p>
          <a:p>
            <a:pPr lvl="1" eaLnBrk="1" hangingPunct="1">
              <a:lnSpc>
                <a:spcPct val="90000"/>
              </a:lnSpc>
            </a:pPr>
            <a:r>
              <a:rPr lang="en-GB" altLang="en-US" sz="2400"/>
              <a:t>Dysfunctional/nonorganic abnormality</a:t>
            </a:r>
          </a:p>
          <a:p>
            <a:pPr lvl="1" eaLnBrk="1" hangingPunct="1">
              <a:lnSpc>
                <a:spcPct val="90000"/>
              </a:lnSpc>
            </a:pPr>
            <a:r>
              <a:rPr lang="en-GB" altLang="en-US" sz="2400"/>
              <a:t>Pregnancy related </a:t>
            </a:r>
          </a:p>
          <a:p>
            <a:pPr lvl="1" eaLnBrk="1" hangingPunct="1">
              <a:lnSpc>
                <a:spcPct val="90000"/>
              </a:lnSpc>
            </a:pPr>
            <a:r>
              <a:rPr lang="en-GB" altLang="en-US" sz="2400"/>
              <a:t>Organic lesion</a:t>
            </a:r>
          </a:p>
          <a:p>
            <a:pPr eaLnBrk="1" hangingPunct="1">
              <a:lnSpc>
                <a:spcPct val="90000"/>
              </a:lnSpc>
            </a:pPr>
            <a:r>
              <a:rPr lang="en-GB" altLang="en-US" sz="2800"/>
              <a:t>Age and menstrual/menopausal status important for interpretation</a:t>
            </a:r>
          </a:p>
          <a:p>
            <a:pPr lvl="1" eaLnBrk="1" hangingPunct="1">
              <a:lnSpc>
                <a:spcPct val="90000"/>
              </a:lnSpc>
            </a:pPr>
            <a:r>
              <a:rPr lang="en-GB" altLang="en-US" sz="2400"/>
              <a:t>Dysfunctional disorders seen in young patients</a:t>
            </a:r>
          </a:p>
          <a:p>
            <a:pPr lvl="1" eaLnBrk="1" hangingPunct="1">
              <a:lnSpc>
                <a:spcPct val="90000"/>
              </a:lnSpc>
            </a:pPr>
            <a:r>
              <a:rPr lang="en-GB" altLang="en-US" sz="2400"/>
              <a:t>Polyp- 2 to 24%, in our study of PMB polyps accounted for  25%.</a:t>
            </a:r>
          </a:p>
          <a:p>
            <a:pPr lvl="1" eaLnBrk="1" hangingPunct="1">
              <a:lnSpc>
                <a:spcPct val="90000"/>
              </a:lnSpc>
            </a:pPr>
            <a:r>
              <a:rPr lang="en-GB" altLang="en-US" sz="2400"/>
              <a:t>Hyperplasia- in peri or post menopausal patients up to 16% .</a:t>
            </a:r>
          </a:p>
          <a:p>
            <a:pPr lvl="1" eaLnBrk="1" hangingPunct="1">
              <a:lnSpc>
                <a:spcPct val="90000"/>
              </a:lnSpc>
            </a:pPr>
            <a:r>
              <a:rPr lang="en-GB" altLang="en-US" sz="2400"/>
              <a:t>Malignancy in 10% of women</a:t>
            </a:r>
          </a:p>
          <a:p>
            <a:pPr eaLnBrk="1" hangingPunct="1">
              <a:lnSpc>
                <a:spcPct val="90000"/>
              </a:lnSpc>
            </a:pPr>
            <a:endParaRPr lang="en-GB" alt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F148553-21A8-4396-9919-71ACDCBD2546}"/>
              </a:ext>
            </a:extLst>
          </p:cNvPr>
          <p:cNvSpPr>
            <a:spLocks noGrp="1" noChangeArrowheads="1"/>
          </p:cNvSpPr>
          <p:nvPr>
            <p:ph type="title"/>
          </p:nvPr>
        </p:nvSpPr>
        <p:spPr>
          <a:xfrm>
            <a:off x="457200" y="0"/>
            <a:ext cx="8229600" cy="1143000"/>
          </a:xfrm>
        </p:spPr>
        <p:txBody>
          <a:bodyPr/>
          <a:lstStyle/>
          <a:p>
            <a:pPr eaLnBrk="1" hangingPunct="1"/>
            <a:r>
              <a:rPr lang="en-GB" altLang="en-US"/>
              <a:t>Endometritis</a:t>
            </a:r>
          </a:p>
        </p:txBody>
      </p:sp>
      <p:sp>
        <p:nvSpPr>
          <p:cNvPr id="19459" name="Rectangle 7">
            <a:extLst>
              <a:ext uri="{FF2B5EF4-FFF2-40B4-BE49-F238E27FC236}">
                <a16:creationId xmlns:a16="http://schemas.microsoft.com/office/drawing/2014/main" id="{451D1812-E581-41F9-B408-2452986A652B}"/>
              </a:ext>
            </a:extLst>
          </p:cNvPr>
          <p:cNvSpPr>
            <a:spLocks noGrp="1" noChangeArrowheads="1"/>
          </p:cNvSpPr>
          <p:nvPr>
            <p:ph type="body" sz="half" idx="1"/>
          </p:nvPr>
        </p:nvSpPr>
        <p:spPr>
          <a:xfrm>
            <a:off x="457200" y="1066800"/>
            <a:ext cx="4038600" cy="5059363"/>
          </a:xfrm>
        </p:spPr>
        <p:txBody>
          <a:bodyPr/>
          <a:lstStyle/>
          <a:p>
            <a:pPr eaLnBrk="1" hangingPunct="1">
              <a:lnSpc>
                <a:spcPct val="90000"/>
              </a:lnSpc>
            </a:pPr>
            <a:r>
              <a:rPr lang="en-GB" altLang="en-US" sz="2400"/>
              <a:t>Disorder of reproductive years</a:t>
            </a:r>
          </a:p>
          <a:p>
            <a:pPr eaLnBrk="1" hangingPunct="1">
              <a:lnSpc>
                <a:spcPct val="90000"/>
              </a:lnSpc>
            </a:pPr>
            <a:r>
              <a:rPr lang="en-GB" altLang="en-US" sz="2400"/>
              <a:t>Features include Presence of plasma cells and eosinophils, lymphoid cells, neutrophil and lack of normal  glandular development</a:t>
            </a:r>
          </a:p>
          <a:p>
            <a:pPr eaLnBrk="1" hangingPunct="1">
              <a:lnSpc>
                <a:spcPct val="90000"/>
              </a:lnSpc>
            </a:pPr>
            <a:r>
              <a:rPr lang="en-GB" altLang="en-US" sz="2400"/>
              <a:t>Infective aetiology includes Chlamydia and gonococcus infection</a:t>
            </a:r>
          </a:p>
          <a:p>
            <a:pPr eaLnBrk="1" hangingPunct="1">
              <a:lnSpc>
                <a:spcPct val="90000"/>
              </a:lnSpc>
            </a:pPr>
            <a:r>
              <a:rPr lang="en-GB" altLang="en-US" sz="2400"/>
              <a:t>Follows pelvic inflammatory disease, recent gestation, instrumentation</a:t>
            </a:r>
          </a:p>
          <a:p>
            <a:pPr eaLnBrk="1" hangingPunct="1">
              <a:lnSpc>
                <a:spcPct val="90000"/>
              </a:lnSpc>
            </a:pPr>
            <a:endParaRPr lang="en-GB" altLang="en-US" sz="2400"/>
          </a:p>
        </p:txBody>
      </p:sp>
      <p:pic>
        <p:nvPicPr>
          <p:cNvPr id="19460" name="Picture 6" descr="endometrites">
            <a:extLst>
              <a:ext uri="{FF2B5EF4-FFF2-40B4-BE49-F238E27FC236}">
                <a16:creationId xmlns:a16="http://schemas.microsoft.com/office/drawing/2014/main" id="{B59BB81E-7DA3-488F-91D1-B9541724451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473325"/>
            <a:ext cx="4038600" cy="2779713"/>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55D9BED-DD5A-47B8-A7F4-2A4AEBCB9A66}"/>
              </a:ext>
            </a:extLst>
          </p:cNvPr>
          <p:cNvSpPr>
            <a:spLocks noGrp="1" noChangeArrowheads="1"/>
          </p:cNvSpPr>
          <p:nvPr>
            <p:ph type="title"/>
          </p:nvPr>
        </p:nvSpPr>
        <p:spPr/>
        <p:txBody>
          <a:bodyPr/>
          <a:lstStyle/>
          <a:p>
            <a:pPr eaLnBrk="1" hangingPunct="1"/>
            <a:r>
              <a:rPr lang="en-GB" altLang="en-US"/>
              <a:t>Endometrial Polyp</a:t>
            </a:r>
          </a:p>
        </p:txBody>
      </p:sp>
      <p:sp>
        <p:nvSpPr>
          <p:cNvPr id="20483" name="Rectangle 7">
            <a:extLst>
              <a:ext uri="{FF2B5EF4-FFF2-40B4-BE49-F238E27FC236}">
                <a16:creationId xmlns:a16="http://schemas.microsoft.com/office/drawing/2014/main" id="{E0FBF4B0-16D0-4184-B026-16C64E1CCA7B}"/>
              </a:ext>
            </a:extLst>
          </p:cNvPr>
          <p:cNvSpPr>
            <a:spLocks noGrp="1" noChangeArrowheads="1"/>
          </p:cNvSpPr>
          <p:nvPr>
            <p:ph type="body" sz="half" idx="1"/>
          </p:nvPr>
        </p:nvSpPr>
        <p:spPr/>
        <p:txBody>
          <a:bodyPr/>
          <a:lstStyle/>
          <a:p>
            <a:pPr eaLnBrk="1" hangingPunct="1">
              <a:lnSpc>
                <a:spcPct val="90000"/>
              </a:lnSpc>
            </a:pPr>
            <a:r>
              <a:rPr lang="en-GB" altLang="en-US" sz="2400"/>
              <a:t>Common cause of post menopausal bleeding</a:t>
            </a:r>
          </a:p>
          <a:p>
            <a:pPr eaLnBrk="1" hangingPunct="1">
              <a:lnSpc>
                <a:spcPct val="90000"/>
              </a:lnSpc>
            </a:pPr>
            <a:endParaRPr lang="en-GB" altLang="en-US" sz="2400"/>
          </a:p>
          <a:p>
            <a:pPr eaLnBrk="1" hangingPunct="1">
              <a:lnSpc>
                <a:spcPct val="90000"/>
              </a:lnSpc>
            </a:pPr>
            <a:r>
              <a:rPr lang="en-GB" altLang="en-US" sz="2400"/>
              <a:t>Focus of hyperplasia/ true neoplasia/focus lacking in hormonal receptors </a:t>
            </a:r>
          </a:p>
          <a:p>
            <a:pPr eaLnBrk="1" hangingPunct="1">
              <a:lnSpc>
                <a:spcPct val="90000"/>
              </a:lnSpc>
            </a:pPr>
            <a:r>
              <a:rPr lang="en-GB" altLang="en-US" sz="2400"/>
              <a:t>Low proliferative potential</a:t>
            </a:r>
          </a:p>
          <a:p>
            <a:pPr eaLnBrk="1" hangingPunct="1">
              <a:lnSpc>
                <a:spcPct val="90000"/>
              </a:lnSpc>
            </a:pPr>
            <a:r>
              <a:rPr lang="en-GB" altLang="en-US" sz="2400"/>
              <a:t>Cystic glands, Fibrous stroma incorporating blood vessels</a:t>
            </a:r>
          </a:p>
          <a:p>
            <a:pPr eaLnBrk="1" hangingPunct="1">
              <a:lnSpc>
                <a:spcPct val="90000"/>
              </a:lnSpc>
            </a:pPr>
            <a:r>
              <a:rPr lang="en-GB" altLang="en-US" sz="2400"/>
              <a:t>Increased incidence following HRT usage</a:t>
            </a:r>
          </a:p>
        </p:txBody>
      </p:sp>
      <p:pic>
        <p:nvPicPr>
          <p:cNvPr id="20484" name="Picture 6" descr="endo polyp1">
            <a:extLst>
              <a:ext uri="{FF2B5EF4-FFF2-40B4-BE49-F238E27FC236}">
                <a16:creationId xmlns:a16="http://schemas.microsoft.com/office/drawing/2014/main" id="{A57514EE-DF80-4273-A86A-49BBBA375B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530475"/>
            <a:ext cx="4038600" cy="2665413"/>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79AC2F5-AA0A-4AA6-A1E3-F81AEF7F2D66}"/>
              </a:ext>
            </a:extLst>
          </p:cNvPr>
          <p:cNvSpPr>
            <a:spLocks noGrp="1" noChangeArrowheads="1"/>
          </p:cNvSpPr>
          <p:nvPr>
            <p:ph type="title"/>
          </p:nvPr>
        </p:nvSpPr>
        <p:spPr/>
        <p:txBody>
          <a:bodyPr/>
          <a:lstStyle/>
          <a:p>
            <a:pPr eaLnBrk="1" hangingPunct="1"/>
            <a:endParaRPr lang="en-US" altLang="en-US"/>
          </a:p>
        </p:txBody>
      </p:sp>
      <p:sp>
        <p:nvSpPr>
          <p:cNvPr id="21507" name="Rectangle 3">
            <a:extLst>
              <a:ext uri="{FF2B5EF4-FFF2-40B4-BE49-F238E27FC236}">
                <a16:creationId xmlns:a16="http://schemas.microsoft.com/office/drawing/2014/main" id="{D02D2F1B-3E19-40C8-8FB4-8EF15A21820C}"/>
              </a:ext>
            </a:extLst>
          </p:cNvPr>
          <p:cNvSpPr>
            <a:spLocks noGrp="1" noChangeArrowheads="1"/>
          </p:cNvSpPr>
          <p:nvPr>
            <p:ph idx="1"/>
          </p:nvPr>
        </p:nvSpPr>
        <p:spPr/>
        <p:txBody>
          <a:bodyPr/>
          <a:lstStyle/>
          <a:p>
            <a:pPr eaLnBrk="1" hangingPunct="1"/>
            <a:endParaRPr lang="en-US" altLang="en-US"/>
          </a:p>
        </p:txBody>
      </p:sp>
      <p:pic>
        <p:nvPicPr>
          <p:cNvPr id="21508" name="Picture 4" descr="DSCN2370">
            <a:extLst>
              <a:ext uri="{FF2B5EF4-FFF2-40B4-BE49-F238E27FC236}">
                <a16:creationId xmlns:a16="http://schemas.microsoft.com/office/drawing/2014/main" id="{01E11D69-8E06-4BC5-8798-26C10B67A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A2BC8BC-C921-4312-BB3C-02FA42210B76}"/>
              </a:ext>
            </a:extLst>
          </p:cNvPr>
          <p:cNvSpPr>
            <a:spLocks noGrp="1" noChangeArrowheads="1"/>
          </p:cNvSpPr>
          <p:nvPr>
            <p:ph type="title"/>
          </p:nvPr>
        </p:nvSpPr>
        <p:spPr/>
        <p:txBody>
          <a:bodyPr/>
          <a:lstStyle/>
          <a:p>
            <a:pPr eaLnBrk="1" hangingPunct="1"/>
            <a:r>
              <a:rPr lang="en-GB" altLang="en-US"/>
              <a:t>Endometrial Polyp</a:t>
            </a:r>
          </a:p>
        </p:txBody>
      </p:sp>
      <p:sp>
        <p:nvSpPr>
          <p:cNvPr id="22531" name="Rectangle 4">
            <a:extLst>
              <a:ext uri="{FF2B5EF4-FFF2-40B4-BE49-F238E27FC236}">
                <a16:creationId xmlns:a16="http://schemas.microsoft.com/office/drawing/2014/main" id="{E4F2656C-D1BF-4923-B38A-C15503A7B486}"/>
              </a:ext>
            </a:extLst>
          </p:cNvPr>
          <p:cNvSpPr>
            <a:spLocks noGrp="1" noChangeArrowheads="1"/>
          </p:cNvSpPr>
          <p:nvPr>
            <p:ph idx="1"/>
          </p:nvPr>
        </p:nvSpPr>
        <p:spPr/>
        <p:txBody>
          <a:bodyPr/>
          <a:lstStyle/>
          <a:p>
            <a:pPr eaLnBrk="1" hangingPunct="1"/>
            <a:r>
              <a:rPr lang="en-GB" altLang="en-US"/>
              <a:t>Histological features</a:t>
            </a:r>
          </a:p>
          <a:p>
            <a:pPr lvl="1" eaLnBrk="1" hangingPunct="1"/>
            <a:r>
              <a:rPr lang="en-GB" altLang="en-US"/>
              <a:t>Glands- tubular /cystic and metaplastic</a:t>
            </a:r>
          </a:p>
          <a:p>
            <a:pPr lvl="1" eaLnBrk="1" hangingPunct="1"/>
            <a:r>
              <a:rPr lang="en-GB" altLang="en-US"/>
              <a:t>Stroma- fibrous </a:t>
            </a:r>
          </a:p>
          <a:p>
            <a:pPr lvl="1" eaLnBrk="1" hangingPunct="1"/>
            <a:r>
              <a:rPr lang="en-GB" altLang="en-US"/>
              <a:t>Proliferative activity, mostly low</a:t>
            </a:r>
          </a:p>
          <a:p>
            <a:pPr lvl="1" eaLnBrk="1" hangingPunct="1"/>
            <a:r>
              <a:rPr lang="en-GB" altLang="en-US"/>
              <a:t>Inflammatory component</a:t>
            </a:r>
          </a:p>
          <a:p>
            <a:pPr lvl="1" eaLnBrk="1" hangingPunct="1"/>
            <a:r>
              <a:rPr lang="en-GB" altLang="en-US"/>
              <a:t>Architectural abnormality</a:t>
            </a:r>
          </a:p>
          <a:p>
            <a:pPr lvl="1" eaLnBrk="1" hangingPunct="1"/>
            <a:r>
              <a:rPr lang="en-GB" altLang="en-US"/>
              <a:t>Cytological abnormality</a:t>
            </a:r>
          </a:p>
          <a:p>
            <a:pPr lvl="1" eaLnBrk="1" hangingPunct="1"/>
            <a:r>
              <a:rPr lang="en-GB" altLang="en-US"/>
              <a:t>Therapy related features i.e. Tamoxifen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6B2076F-90EE-40A7-97E8-98223110E596}"/>
              </a:ext>
            </a:extLst>
          </p:cNvPr>
          <p:cNvSpPr>
            <a:spLocks noGrp="1" noChangeArrowheads="1"/>
          </p:cNvSpPr>
          <p:nvPr>
            <p:ph type="title"/>
          </p:nvPr>
        </p:nvSpPr>
        <p:spPr>
          <a:xfrm>
            <a:off x="304800" y="685800"/>
            <a:ext cx="8458200" cy="4724400"/>
          </a:xfrm>
        </p:spPr>
        <p:txBody>
          <a:bodyPr/>
          <a:lstStyle/>
          <a:p>
            <a:pPr algn="l" eaLnBrk="1" hangingPunct="1"/>
            <a:r>
              <a:rPr lang="en-GB" altLang="en-US" sz="3600" b="1"/>
              <a:t>Female genital tract Development</a:t>
            </a:r>
            <a:br>
              <a:rPr lang="en-GB" altLang="en-US" sz="3600" b="1"/>
            </a:br>
            <a:r>
              <a:rPr lang="en-GB" altLang="en-US" sz="3200"/>
              <a:t>1 Ovary- Indifferent stage- Germ cells from yolk sac at 4</a:t>
            </a:r>
            <a:r>
              <a:rPr lang="en-GB" altLang="en-US" sz="3200" baseline="30000"/>
              <a:t>th</a:t>
            </a:r>
            <a:r>
              <a:rPr lang="en-GB" altLang="en-US" sz="3200"/>
              <a:t> week of gestation </a:t>
            </a:r>
            <a:br>
              <a:rPr lang="en-GB" altLang="en-US" sz="3200"/>
            </a:br>
            <a:r>
              <a:rPr lang="en-GB" altLang="en-US" sz="3200"/>
              <a:t>2 Uterus and fallopian tubes from Mullerian ducts at 6</a:t>
            </a:r>
            <a:r>
              <a:rPr lang="en-GB" altLang="en-US" sz="3200" baseline="30000"/>
              <a:t>th</a:t>
            </a:r>
            <a:r>
              <a:rPr lang="en-GB" altLang="en-US" sz="3200"/>
              <a:t> week of gestation</a:t>
            </a:r>
            <a:br>
              <a:rPr lang="en-GB" altLang="en-US" sz="3200"/>
            </a:br>
            <a:r>
              <a:rPr lang="en-GB" altLang="en-US" sz="3200"/>
              <a:t>in absence of Mullerian Inhibiting substances.</a:t>
            </a:r>
            <a:br>
              <a:rPr lang="en-GB" altLang="en-US" sz="3200"/>
            </a:br>
            <a:r>
              <a:rPr lang="en-GB" altLang="en-US" sz="3200"/>
              <a:t>3 Lower genital tract from urogenital sinus</a:t>
            </a:r>
            <a:br>
              <a:rPr lang="en-GB" altLang="en-US" sz="3200"/>
            </a:br>
            <a:endParaRPr lang="en-GB" altLang="en-US"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899A0-D7E4-42E5-A4DF-9C2CFED30824}"/>
              </a:ext>
            </a:extLst>
          </p:cNvPr>
          <p:cNvSpPr>
            <a:spLocks noGrp="1" noChangeArrowheads="1"/>
          </p:cNvSpPr>
          <p:nvPr>
            <p:ph type="title"/>
          </p:nvPr>
        </p:nvSpPr>
        <p:spPr/>
        <p:txBody>
          <a:bodyPr/>
          <a:lstStyle/>
          <a:p>
            <a:pPr eaLnBrk="1" hangingPunct="1"/>
            <a:r>
              <a:rPr lang="en-GB" altLang="en-US"/>
              <a:t>Pregnancy related changes</a:t>
            </a:r>
          </a:p>
        </p:txBody>
      </p:sp>
      <p:sp>
        <p:nvSpPr>
          <p:cNvPr id="23555" name="Rectangle 3">
            <a:extLst>
              <a:ext uri="{FF2B5EF4-FFF2-40B4-BE49-F238E27FC236}">
                <a16:creationId xmlns:a16="http://schemas.microsoft.com/office/drawing/2014/main" id="{8B07D8A9-5748-4ECE-B238-9695DDD9F2F2}"/>
              </a:ext>
            </a:extLst>
          </p:cNvPr>
          <p:cNvSpPr>
            <a:spLocks noGrp="1" noChangeArrowheads="1"/>
          </p:cNvSpPr>
          <p:nvPr>
            <p:ph idx="1"/>
          </p:nvPr>
        </p:nvSpPr>
        <p:spPr/>
        <p:txBody>
          <a:bodyPr/>
          <a:lstStyle/>
          <a:p>
            <a:pPr eaLnBrk="1" hangingPunct="1">
              <a:lnSpc>
                <a:spcPct val="90000"/>
              </a:lnSpc>
            </a:pPr>
            <a:r>
              <a:rPr lang="en-GB" altLang="en-US"/>
              <a:t>Miscarriage before 16</a:t>
            </a:r>
            <a:r>
              <a:rPr lang="en-GB" altLang="en-US" baseline="30000"/>
              <a:t>th</a:t>
            </a:r>
            <a:r>
              <a:rPr lang="en-GB" altLang="en-US"/>
              <a:t> week of gestation</a:t>
            </a:r>
          </a:p>
          <a:p>
            <a:pPr eaLnBrk="1" hangingPunct="1">
              <a:lnSpc>
                <a:spcPct val="90000"/>
              </a:lnSpc>
            </a:pPr>
            <a:r>
              <a:rPr lang="en-GB" altLang="en-US"/>
              <a:t>Approximately 15% to 20% early pregnancies result in loss</a:t>
            </a:r>
          </a:p>
          <a:p>
            <a:pPr lvl="1" eaLnBrk="1" hangingPunct="1">
              <a:lnSpc>
                <a:spcPct val="90000"/>
              </a:lnSpc>
            </a:pPr>
            <a:r>
              <a:rPr lang="en-GB" altLang="en-US"/>
              <a:t>Spontaneous abortion before 12 weeks and at least half are due to chromosomal abnormalities</a:t>
            </a:r>
          </a:p>
          <a:p>
            <a:pPr lvl="1" eaLnBrk="1" hangingPunct="1">
              <a:lnSpc>
                <a:spcPct val="90000"/>
              </a:lnSpc>
            </a:pPr>
            <a:r>
              <a:rPr lang="en-GB" altLang="en-US"/>
              <a:t>Incomplete abortion- conceptus is incompletely passed</a:t>
            </a:r>
          </a:p>
          <a:p>
            <a:pPr lvl="1" eaLnBrk="1" hangingPunct="1">
              <a:lnSpc>
                <a:spcPct val="90000"/>
              </a:lnSpc>
            </a:pPr>
            <a:r>
              <a:rPr lang="en-GB" altLang="en-US"/>
              <a:t>Missed abortion- retained products without bleeding after death of foetus</a:t>
            </a:r>
          </a:p>
          <a:p>
            <a:pPr lvl="1" eaLnBrk="1" hangingPunct="1">
              <a:lnSpc>
                <a:spcPct val="90000"/>
              </a:lnSpc>
            </a:pPr>
            <a:endParaRPr lang="en-GB" altLang="en-US"/>
          </a:p>
          <a:p>
            <a:pPr eaLnBrk="1" hangingPunct="1">
              <a:lnSpc>
                <a:spcPct val="90000"/>
              </a:lnSpc>
              <a:buFontTx/>
              <a:buNone/>
            </a:pPr>
            <a:endParaRPr lang="en-GB"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ypersecr x4">
            <a:extLst>
              <a:ext uri="{FF2B5EF4-FFF2-40B4-BE49-F238E27FC236}">
                <a16:creationId xmlns:a16="http://schemas.microsoft.com/office/drawing/2014/main" id="{7E7FB669-94A3-434B-9E74-48C3328D2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0"/>
            <a:ext cx="9237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villi 4x">
            <a:extLst>
              <a:ext uri="{FF2B5EF4-FFF2-40B4-BE49-F238E27FC236}">
                <a16:creationId xmlns:a16="http://schemas.microsoft.com/office/drawing/2014/main" id="{A3AC537C-BC1A-408F-9B5B-39E2C6778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23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villo x10">
            <a:extLst>
              <a:ext uri="{FF2B5EF4-FFF2-40B4-BE49-F238E27FC236}">
                <a16:creationId xmlns:a16="http://schemas.microsoft.com/office/drawing/2014/main" id="{9A153B89-1CF9-4EFB-AB39-CC88857EF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588"/>
            <a:ext cx="923925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50EEF1A9-83DE-4B16-90BF-08BEC0AA0EB6}"/>
              </a:ext>
            </a:extLst>
          </p:cNvPr>
          <p:cNvSpPr>
            <a:spLocks noGrp="1" noChangeArrowheads="1"/>
          </p:cNvSpPr>
          <p:nvPr>
            <p:ph type="title"/>
          </p:nvPr>
        </p:nvSpPr>
        <p:spPr/>
        <p:txBody>
          <a:bodyPr/>
          <a:lstStyle/>
          <a:p>
            <a:pPr eaLnBrk="1" hangingPunct="1"/>
            <a:r>
              <a:rPr lang="en-GB" altLang="en-US"/>
              <a:t>Abnormal uterine bleeding</a:t>
            </a:r>
            <a:br>
              <a:rPr lang="en-GB" altLang="en-US"/>
            </a:br>
            <a:endParaRPr lang="en-GB" altLang="en-US"/>
          </a:p>
        </p:txBody>
      </p:sp>
      <p:sp>
        <p:nvSpPr>
          <p:cNvPr id="5" name="Content Placeholder 4">
            <a:extLst>
              <a:ext uri="{FF2B5EF4-FFF2-40B4-BE49-F238E27FC236}">
                <a16:creationId xmlns:a16="http://schemas.microsoft.com/office/drawing/2014/main" id="{B2D22CE6-BF8F-4743-885C-F24C639CFCF1}"/>
              </a:ext>
            </a:extLst>
          </p:cNvPr>
          <p:cNvSpPr>
            <a:spLocks noGrp="1"/>
          </p:cNvSpPr>
          <p:nvPr>
            <p:ph idx="1"/>
          </p:nvPr>
        </p:nvSpPr>
        <p:spPr/>
        <p:txBody>
          <a:bodyPr/>
          <a:lstStyle/>
          <a:p>
            <a:pPr eaLnBrk="1" hangingPunct="1">
              <a:defRPr/>
            </a:pPr>
            <a:r>
              <a:rPr lang="en-GB" dirty="0"/>
              <a:t>Atrophy</a:t>
            </a:r>
          </a:p>
          <a:p>
            <a:pPr eaLnBrk="1" hangingPunct="1">
              <a:defRPr/>
            </a:pPr>
            <a:r>
              <a:rPr lang="en-GB" dirty="0"/>
              <a:t>Deficient proliferation</a:t>
            </a:r>
          </a:p>
          <a:p>
            <a:pPr eaLnBrk="1" hangingPunct="1">
              <a:defRPr/>
            </a:pPr>
            <a:r>
              <a:rPr lang="en-GB" dirty="0"/>
              <a:t>Follicular phase defect</a:t>
            </a:r>
          </a:p>
          <a:p>
            <a:pPr eaLnBrk="1" hangingPunct="1">
              <a:defRPr/>
            </a:pPr>
            <a:r>
              <a:rPr lang="en-GB" dirty="0"/>
              <a:t>      Disordered proliferation</a:t>
            </a:r>
          </a:p>
          <a:p>
            <a:pPr eaLnBrk="1" hangingPunct="1">
              <a:defRPr/>
            </a:pPr>
            <a:r>
              <a:rPr lang="en-GB" dirty="0"/>
              <a:t>      prolonged proliferation</a:t>
            </a:r>
          </a:p>
          <a:p>
            <a:pPr marL="0" indent="0" eaLnBrk="1" hangingPunct="1">
              <a:buFontTx/>
              <a:buNone/>
              <a:defRPr/>
            </a:pPr>
            <a:r>
              <a:rPr lang="en-GB" dirty="0"/>
              <a:t>Luteal phase defect</a:t>
            </a:r>
          </a:p>
          <a:p>
            <a:pPr marL="0" indent="0" eaLnBrk="1" hangingPunct="1">
              <a:buFontTx/>
              <a:buNone/>
              <a:defRPr/>
            </a:pPr>
            <a:r>
              <a:rPr lang="en-GB" dirty="0"/>
              <a:t>Anovulatory cycles</a:t>
            </a:r>
          </a:p>
          <a:p>
            <a:pPr eaLnBrk="1" hangingPunct="1">
              <a:defRPr/>
            </a:pPr>
            <a:endParaRPr lang="en-GB" dirty="0"/>
          </a:p>
          <a:p>
            <a:pPr eaLnBrk="1" hangingPunct="1">
              <a:defRPr/>
            </a:pP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1E702A5-CF89-4B2B-BEAB-9961AA097751}"/>
              </a:ext>
            </a:extLst>
          </p:cNvPr>
          <p:cNvSpPr>
            <a:spLocks noGrp="1" noChangeArrowheads="1"/>
          </p:cNvSpPr>
          <p:nvPr>
            <p:ph type="title"/>
          </p:nvPr>
        </p:nvSpPr>
        <p:spPr/>
        <p:txBody>
          <a:bodyPr/>
          <a:lstStyle/>
          <a:p>
            <a:pPr eaLnBrk="1" hangingPunct="1"/>
            <a:r>
              <a:rPr lang="en-GB" altLang="en-US"/>
              <a:t>Endometrial Hyperplasia</a:t>
            </a:r>
          </a:p>
        </p:txBody>
      </p:sp>
      <p:sp>
        <p:nvSpPr>
          <p:cNvPr id="28675" name="Rectangle 3">
            <a:extLst>
              <a:ext uri="{FF2B5EF4-FFF2-40B4-BE49-F238E27FC236}">
                <a16:creationId xmlns:a16="http://schemas.microsoft.com/office/drawing/2014/main" id="{11C72004-B633-4EF4-AD03-5965449D5B20}"/>
              </a:ext>
            </a:extLst>
          </p:cNvPr>
          <p:cNvSpPr>
            <a:spLocks noGrp="1" noChangeArrowheads="1"/>
          </p:cNvSpPr>
          <p:nvPr>
            <p:ph idx="1"/>
          </p:nvPr>
        </p:nvSpPr>
        <p:spPr/>
        <p:txBody>
          <a:bodyPr/>
          <a:lstStyle/>
          <a:p>
            <a:pPr eaLnBrk="1" hangingPunct="1">
              <a:lnSpc>
                <a:spcPct val="90000"/>
              </a:lnSpc>
            </a:pPr>
            <a:r>
              <a:rPr lang="en-GB" altLang="en-US"/>
              <a:t>Disease of perimenopausal women</a:t>
            </a:r>
          </a:p>
          <a:p>
            <a:pPr eaLnBrk="1" hangingPunct="1">
              <a:lnSpc>
                <a:spcPct val="90000"/>
              </a:lnSpc>
            </a:pPr>
            <a:r>
              <a:rPr lang="en-GB" altLang="en-US"/>
              <a:t>Reflection of Anovulatory cycle</a:t>
            </a:r>
          </a:p>
          <a:p>
            <a:pPr eaLnBrk="1" hangingPunct="1">
              <a:lnSpc>
                <a:spcPct val="90000"/>
              </a:lnSpc>
            </a:pPr>
            <a:r>
              <a:rPr lang="en-GB" altLang="en-US"/>
              <a:t>May result in menorrhagia</a:t>
            </a:r>
          </a:p>
          <a:p>
            <a:pPr eaLnBrk="1" hangingPunct="1">
              <a:lnSpc>
                <a:spcPct val="90000"/>
              </a:lnSpc>
            </a:pPr>
            <a:r>
              <a:rPr lang="en-GB" altLang="en-US"/>
              <a:t>Ultra sound examination shows thickened endometrium</a:t>
            </a:r>
          </a:p>
          <a:p>
            <a:pPr lvl="1" eaLnBrk="1" hangingPunct="1">
              <a:lnSpc>
                <a:spcPct val="90000"/>
              </a:lnSpc>
              <a:buFontTx/>
              <a:buNone/>
            </a:pPr>
            <a:r>
              <a:rPr lang="en-GB" altLang="en-US" b="1"/>
              <a:t>Subtypes </a:t>
            </a:r>
          </a:p>
          <a:p>
            <a:pPr lvl="1" eaLnBrk="1" hangingPunct="1">
              <a:lnSpc>
                <a:spcPct val="90000"/>
              </a:lnSpc>
              <a:buFontTx/>
              <a:buNone/>
            </a:pPr>
            <a:r>
              <a:rPr lang="en-GB" altLang="en-US"/>
              <a:t>Simple- Cystic Hyperplasia</a:t>
            </a:r>
          </a:p>
          <a:p>
            <a:pPr lvl="1" eaLnBrk="1" hangingPunct="1">
              <a:lnSpc>
                <a:spcPct val="90000"/>
              </a:lnSpc>
              <a:buFontTx/>
              <a:buNone/>
            </a:pPr>
            <a:r>
              <a:rPr lang="en-GB" altLang="en-US"/>
              <a:t>Complex Hyperplasia</a:t>
            </a:r>
          </a:p>
          <a:p>
            <a:pPr lvl="1" eaLnBrk="1" hangingPunct="1">
              <a:lnSpc>
                <a:spcPct val="90000"/>
              </a:lnSpc>
              <a:buFontTx/>
              <a:buNone/>
            </a:pPr>
            <a:r>
              <a:rPr lang="en-GB" altLang="en-US"/>
              <a:t>Atypical Hyperplasia- EIN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FA28FA7-B75E-42C6-AAC0-F9A6F39A48E6}"/>
              </a:ext>
            </a:extLst>
          </p:cNvPr>
          <p:cNvSpPr>
            <a:spLocks noGrp="1" noChangeArrowheads="1"/>
          </p:cNvSpPr>
          <p:nvPr>
            <p:ph type="title"/>
          </p:nvPr>
        </p:nvSpPr>
        <p:spPr/>
        <p:txBody>
          <a:bodyPr/>
          <a:lstStyle/>
          <a:p>
            <a:pPr eaLnBrk="1" hangingPunct="1"/>
            <a:r>
              <a:rPr lang="en-GB" altLang="en-US"/>
              <a:t>Endometrial hyperplasia</a:t>
            </a:r>
          </a:p>
        </p:txBody>
      </p:sp>
      <p:sp>
        <p:nvSpPr>
          <p:cNvPr id="29699" name="Rectangle 3">
            <a:extLst>
              <a:ext uri="{FF2B5EF4-FFF2-40B4-BE49-F238E27FC236}">
                <a16:creationId xmlns:a16="http://schemas.microsoft.com/office/drawing/2014/main" id="{9A860EEB-3FF4-4F0B-9729-32BEE1A66550}"/>
              </a:ext>
            </a:extLst>
          </p:cNvPr>
          <p:cNvSpPr>
            <a:spLocks noGrp="1" noChangeArrowheads="1"/>
          </p:cNvSpPr>
          <p:nvPr>
            <p:ph type="body" sz="half" idx="1"/>
          </p:nvPr>
        </p:nvSpPr>
        <p:spPr/>
        <p:txBody>
          <a:bodyPr/>
          <a:lstStyle/>
          <a:p>
            <a:pPr eaLnBrk="1" hangingPunct="1"/>
            <a:r>
              <a:rPr lang="en-GB" altLang="en-US" sz="2800" u="sng"/>
              <a:t>Causes of Hyperplasia</a:t>
            </a:r>
          </a:p>
          <a:p>
            <a:pPr lvl="1" eaLnBrk="1" hangingPunct="1"/>
            <a:r>
              <a:rPr lang="en-GB" altLang="en-US" sz="2400"/>
              <a:t>Anovulatory cycles</a:t>
            </a:r>
          </a:p>
          <a:p>
            <a:pPr lvl="1" eaLnBrk="1" hangingPunct="1"/>
            <a:r>
              <a:rPr lang="en-GB" altLang="en-US" sz="2400"/>
              <a:t>Prolonged exposure to oestrogen</a:t>
            </a:r>
          </a:p>
          <a:p>
            <a:pPr lvl="1" eaLnBrk="1" hangingPunct="1"/>
            <a:r>
              <a:rPr lang="en-GB" altLang="en-US" sz="2400"/>
              <a:t>Polycystic ovary disease</a:t>
            </a:r>
          </a:p>
          <a:p>
            <a:pPr lvl="1" eaLnBrk="1" hangingPunct="1"/>
            <a:r>
              <a:rPr lang="en-GB" altLang="en-US" sz="2400"/>
              <a:t>Functioning ovarian or adrenal tumours</a:t>
            </a:r>
          </a:p>
          <a:p>
            <a:pPr lvl="1" eaLnBrk="1" hangingPunct="1"/>
            <a:endParaRPr lang="en-GB" altLang="en-US" sz="2400"/>
          </a:p>
        </p:txBody>
      </p:sp>
      <p:pic>
        <p:nvPicPr>
          <p:cNvPr id="29700" name="Picture 4" descr="complex hyperplasia">
            <a:extLst>
              <a:ext uri="{FF2B5EF4-FFF2-40B4-BE49-F238E27FC236}">
                <a16:creationId xmlns:a16="http://schemas.microsoft.com/office/drawing/2014/main" id="{632CA193-069E-42B4-9FFD-0EDC8F934CE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4005263"/>
            <a:ext cx="4038600" cy="2568575"/>
          </a:xfrm>
          <a:noFill/>
        </p:spPr>
      </p:pic>
      <p:pic>
        <p:nvPicPr>
          <p:cNvPr id="29701" name="Picture 5" descr="simple hypreplasia">
            <a:extLst>
              <a:ext uri="{FF2B5EF4-FFF2-40B4-BE49-F238E27FC236}">
                <a16:creationId xmlns:a16="http://schemas.microsoft.com/office/drawing/2014/main" id="{D94613BE-6D36-4C44-8370-4916905D2BEE}"/>
              </a:ext>
            </a:extLst>
          </p:cNvPr>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111750" y="1268413"/>
            <a:ext cx="4032250" cy="2579687"/>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405B94E-3017-447A-9D3B-8666AB27951D}"/>
              </a:ext>
            </a:extLst>
          </p:cNvPr>
          <p:cNvSpPr>
            <a:spLocks noGrp="1" noChangeArrowheads="1"/>
          </p:cNvSpPr>
          <p:nvPr>
            <p:ph type="title"/>
          </p:nvPr>
        </p:nvSpPr>
        <p:spPr/>
        <p:txBody>
          <a:bodyPr/>
          <a:lstStyle/>
          <a:p>
            <a:pPr eaLnBrk="1" hangingPunct="1"/>
            <a:r>
              <a:rPr lang="en-GB" altLang="en-US"/>
              <a:t>Simple Cystic Hyperplasia</a:t>
            </a:r>
          </a:p>
        </p:txBody>
      </p:sp>
      <p:sp>
        <p:nvSpPr>
          <p:cNvPr id="30723" name="Rectangle 4">
            <a:extLst>
              <a:ext uri="{FF2B5EF4-FFF2-40B4-BE49-F238E27FC236}">
                <a16:creationId xmlns:a16="http://schemas.microsoft.com/office/drawing/2014/main" id="{6C1CC778-20E4-4C33-BFA0-1DBE9196A854}"/>
              </a:ext>
            </a:extLst>
          </p:cNvPr>
          <p:cNvSpPr>
            <a:spLocks noGrp="1" noChangeArrowheads="1"/>
          </p:cNvSpPr>
          <p:nvPr>
            <p:ph type="body" sz="half" idx="1"/>
          </p:nvPr>
        </p:nvSpPr>
        <p:spPr/>
        <p:txBody>
          <a:bodyPr/>
          <a:lstStyle/>
          <a:p>
            <a:pPr eaLnBrk="1" hangingPunct="1"/>
            <a:r>
              <a:rPr lang="en-GB" altLang="en-US" sz="2800"/>
              <a:t>Increased number of glands</a:t>
            </a:r>
          </a:p>
          <a:p>
            <a:pPr eaLnBrk="1" hangingPunct="1"/>
            <a:r>
              <a:rPr lang="en-GB" altLang="en-US" sz="2800"/>
              <a:t>Increased amount of stroma</a:t>
            </a:r>
          </a:p>
          <a:p>
            <a:pPr eaLnBrk="1" hangingPunct="1"/>
            <a:r>
              <a:rPr lang="en-GB" altLang="en-US" sz="2800"/>
              <a:t>Anovulatory cycles</a:t>
            </a:r>
          </a:p>
          <a:p>
            <a:pPr eaLnBrk="1" hangingPunct="1"/>
            <a:r>
              <a:rPr lang="en-GB" altLang="en-US" sz="2800"/>
              <a:t>Causes irregular bleeding</a:t>
            </a:r>
          </a:p>
          <a:p>
            <a:pPr eaLnBrk="1" hangingPunct="1"/>
            <a:r>
              <a:rPr lang="en-GB" altLang="en-US" sz="2800"/>
              <a:t>High levels of oestrogens</a:t>
            </a:r>
          </a:p>
        </p:txBody>
      </p:sp>
      <p:pic>
        <p:nvPicPr>
          <p:cNvPr id="30724" name="Picture 6" descr="simple hypreplasia">
            <a:extLst>
              <a:ext uri="{FF2B5EF4-FFF2-40B4-BE49-F238E27FC236}">
                <a16:creationId xmlns:a16="http://schemas.microsoft.com/office/drawing/2014/main" id="{802249CA-741C-4847-AF8C-C9E15C3AF92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570163"/>
            <a:ext cx="4038600" cy="2586037"/>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167CAC8-B2BB-4D86-BD72-B1AD7296F81A}"/>
              </a:ext>
            </a:extLst>
          </p:cNvPr>
          <p:cNvSpPr>
            <a:spLocks noGrp="1" noChangeArrowheads="1"/>
          </p:cNvSpPr>
          <p:nvPr>
            <p:ph type="title"/>
          </p:nvPr>
        </p:nvSpPr>
        <p:spPr/>
        <p:txBody>
          <a:bodyPr/>
          <a:lstStyle/>
          <a:p>
            <a:pPr eaLnBrk="1" hangingPunct="1"/>
            <a:r>
              <a:rPr lang="en-GB" altLang="en-US"/>
              <a:t>Atypical Hyperplasia</a:t>
            </a:r>
          </a:p>
        </p:txBody>
      </p:sp>
      <p:sp>
        <p:nvSpPr>
          <p:cNvPr id="31747" name="Rectangle 3">
            <a:extLst>
              <a:ext uri="{FF2B5EF4-FFF2-40B4-BE49-F238E27FC236}">
                <a16:creationId xmlns:a16="http://schemas.microsoft.com/office/drawing/2014/main" id="{99ADEC36-5E4D-4EC4-8586-CB43B0EF3A5A}"/>
              </a:ext>
            </a:extLst>
          </p:cNvPr>
          <p:cNvSpPr>
            <a:spLocks noGrp="1" noChangeArrowheads="1"/>
          </p:cNvSpPr>
          <p:nvPr>
            <p:ph idx="1"/>
          </p:nvPr>
        </p:nvSpPr>
        <p:spPr/>
        <p:txBody>
          <a:bodyPr/>
          <a:lstStyle/>
          <a:p>
            <a:pPr eaLnBrk="1" hangingPunct="1"/>
            <a:r>
              <a:rPr lang="en-GB" altLang="en-US"/>
              <a:t>EIN- Endometrial Intraepithelial Neoplasia</a:t>
            </a:r>
          </a:p>
          <a:p>
            <a:pPr eaLnBrk="1" hangingPunct="1"/>
            <a:r>
              <a:rPr lang="en-GB" altLang="en-US"/>
              <a:t>Presence of cytological abnormality </a:t>
            </a:r>
          </a:p>
          <a:p>
            <a:pPr eaLnBrk="1" hangingPunct="1"/>
            <a:r>
              <a:rPr lang="en-GB" altLang="en-US"/>
              <a:t>Risk of progression to Adenocarcinoma is 25 %</a:t>
            </a:r>
          </a:p>
          <a:p>
            <a:pPr eaLnBrk="1" hangingPunct="1"/>
            <a:r>
              <a:rPr lang="en-GB" altLang="en-US"/>
              <a:t>May regress in a proportion of patients with Progesterone therapy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79EAFAA-8DCB-4422-BC1D-463C15CF09E4}"/>
              </a:ext>
            </a:extLst>
          </p:cNvPr>
          <p:cNvSpPr>
            <a:spLocks noGrp="1" noChangeArrowheads="1"/>
          </p:cNvSpPr>
          <p:nvPr>
            <p:ph type="title"/>
          </p:nvPr>
        </p:nvSpPr>
        <p:spPr/>
        <p:txBody>
          <a:bodyPr/>
          <a:lstStyle/>
          <a:p>
            <a:pPr eaLnBrk="1" hangingPunct="1"/>
            <a:r>
              <a:rPr lang="en-GB" altLang="en-US"/>
              <a:t>Myometrium</a:t>
            </a:r>
          </a:p>
        </p:txBody>
      </p:sp>
      <p:sp>
        <p:nvSpPr>
          <p:cNvPr id="32771" name="Rectangle 3">
            <a:extLst>
              <a:ext uri="{FF2B5EF4-FFF2-40B4-BE49-F238E27FC236}">
                <a16:creationId xmlns:a16="http://schemas.microsoft.com/office/drawing/2014/main" id="{AA429790-81DF-4B8D-913F-14F57B6E60A3}"/>
              </a:ext>
            </a:extLst>
          </p:cNvPr>
          <p:cNvSpPr>
            <a:spLocks noGrp="1" noChangeArrowheads="1"/>
          </p:cNvSpPr>
          <p:nvPr>
            <p:ph idx="1"/>
          </p:nvPr>
        </p:nvSpPr>
        <p:spPr/>
        <p:txBody>
          <a:bodyPr/>
          <a:lstStyle/>
          <a:p>
            <a:pPr eaLnBrk="1" hangingPunct="1"/>
            <a:r>
              <a:rPr lang="en-GB" altLang="en-US"/>
              <a:t>Smooth muscle cells supported by collagen</a:t>
            </a:r>
          </a:p>
          <a:p>
            <a:pPr eaLnBrk="1" hangingPunct="1"/>
            <a:r>
              <a:rPr lang="en-GB" altLang="en-US"/>
              <a:t>Respond to progesterone </a:t>
            </a:r>
          </a:p>
          <a:p>
            <a:pPr eaLnBrk="1" hangingPunct="1"/>
            <a:r>
              <a:rPr lang="en-GB" altLang="en-US"/>
              <a:t>Undergoes hypertrophy in pregnancy</a:t>
            </a:r>
          </a:p>
          <a:p>
            <a:pPr eaLnBrk="1" hangingPunct="1"/>
            <a:endParaRPr lang="en-GB"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C4EA39C-2919-4441-9B40-20BC3B91E027}"/>
              </a:ext>
            </a:extLst>
          </p:cNvPr>
          <p:cNvSpPr>
            <a:spLocks noGrp="1" noChangeArrowheads="1"/>
          </p:cNvSpPr>
          <p:nvPr>
            <p:ph type="title"/>
          </p:nvPr>
        </p:nvSpPr>
        <p:spPr/>
        <p:txBody>
          <a:bodyPr/>
          <a:lstStyle/>
          <a:p>
            <a:pPr eaLnBrk="1" hangingPunct="1"/>
            <a:endParaRPr lang="en-US" altLang="en-US"/>
          </a:p>
        </p:txBody>
      </p:sp>
      <p:pic>
        <p:nvPicPr>
          <p:cNvPr id="6147" name="Picture 3" descr="fgtract2">
            <a:extLst>
              <a:ext uri="{FF2B5EF4-FFF2-40B4-BE49-F238E27FC236}">
                <a16:creationId xmlns:a16="http://schemas.microsoft.com/office/drawing/2014/main" id="{E34C79FB-CC35-480A-A088-2623AD510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8450"/>
            <a:ext cx="7620000"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4C054B0-448D-4C1B-A2CA-56F73BFDC9B3}"/>
              </a:ext>
            </a:extLst>
          </p:cNvPr>
          <p:cNvSpPr>
            <a:spLocks noGrp="1" noChangeArrowheads="1"/>
          </p:cNvSpPr>
          <p:nvPr>
            <p:ph type="title"/>
          </p:nvPr>
        </p:nvSpPr>
        <p:spPr/>
        <p:txBody>
          <a:bodyPr/>
          <a:lstStyle/>
          <a:p>
            <a:pPr eaLnBrk="1" hangingPunct="1"/>
            <a:r>
              <a:rPr lang="en-GB" altLang="en-US"/>
              <a:t>Myometrial pathology</a:t>
            </a:r>
          </a:p>
        </p:txBody>
      </p:sp>
      <p:sp>
        <p:nvSpPr>
          <p:cNvPr id="33795" name="Rectangle 3">
            <a:extLst>
              <a:ext uri="{FF2B5EF4-FFF2-40B4-BE49-F238E27FC236}">
                <a16:creationId xmlns:a16="http://schemas.microsoft.com/office/drawing/2014/main" id="{E386FF92-0A49-4983-9E2F-3D2CEA3EC122}"/>
              </a:ext>
            </a:extLst>
          </p:cNvPr>
          <p:cNvSpPr>
            <a:spLocks noGrp="1" noChangeArrowheads="1"/>
          </p:cNvSpPr>
          <p:nvPr>
            <p:ph idx="1"/>
          </p:nvPr>
        </p:nvSpPr>
        <p:spPr/>
        <p:txBody>
          <a:bodyPr/>
          <a:lstStyle/>
          <a:p>
            <a:pPr eaLnBrk="1" hangingPunct="1"/>
            <a:r>
              <a:rPr lang="en-GB" altLang="en-US"/>
              <a:t>Leiomyoma</a:t>
            </a:r>
          </a:p>
          <a:p>
            <a:pPr eaLnBrk="1" hangingPunct="1"/>
            <a:r>
              <a:rPr lang="en-GB" altLang="en-US"/>
              <a:t>Adenomyosis</a:t>
            </a:r>
          </a:p>
          <a:p>
            <a:pPr eaLnBrk="1" hangingPunct="1"/>
            <a:r>
              <a:rPr lang="en-GB" altLang="en-US"/>
              <a:t>Stromal tumours</a:t>
            </a:r>
          </a:p>
          <a:p>
            <a:pPr eaLnBrk="1" hangingPunct="1"/>
            <a:r>
              <a:rPr lang="en-GB" altLang="en-US"/>
              <a:t>Leiomyosarcoma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7370262-6651-4BFA-800C-FD113F56242B}"/>
              </a:ext>
            </a:extLst>
          </p:cNvPr>
          <p:cNvSpPr>
            <a:spLocks noGrp="1" noChangeArrowheads="1"/>
          </p:cNvSpPr>
          <p:nvPr>
            <p:ph type="title"/>
          </p:nvPr>
        </p:nvSpPr>
        <p:spPr/>
        <p:txBody>
          <a:bodyPr/>
          <a:lstStyle/>
          <a:p>
            <a:r>
              <a:rPr lang="en-GB" altLang="en-US"/>
              <a:t>Cervix</a:t>
            </a:r>
          </a:p>
        </p:txBody>
      </p:sp>
      <p:sp>
        <p:nvSpPr>
          <p:cNvPr id="34819" name="Content Placeholder 2">
            <a:extLst>
              <a:ext uri="{FF2B5EF4-FFF2-40B4-BE49-F238E27FC236}">
                <a16:creationId xmlns:a16="http://schemas.microsoft.com/office/drawing/2014/main" id="{33D81977-E41D-4478-923B-02D466607FF8}"/>
              </a:ext>
            </a:extLst>
          </p:cNvPr>
          <p:cNvSpPr>
            <a:spLocks noGrp="1" noChangeArrowheads="1"/>
          </p:cNvSpPr>
          <p:nvPr>
            <p:ph idx="1"/>
          </p:nvPr>
        </p:nvSpPr>
        <p:spPr/>
        <p:txBody>
          <a:bodyPr/>
          <a:lstStyle/>
          <a:p>
            <a:r>
              <a:rPr lang="en-GB" altLang="en-US"/>
              <a:t>Transformation Zone </a:t>
            </a:r>
          </a:p>
          <a:p>
            <a:r>
              <a:rPr lang="en-GB" altLang="en-US"/>
              <a:t>HPV</a:t>
            </a:r>
          </a:p>
          <a:p>
            <a:r>
              <a:rPr lang="en-GB" altLang="en-US"/>
              <a:t>Definitions</a:t>
            </a:r>
          </a:p>
          <a:p>
            <a:r>
              <a:rPr lang="en-GB" altLang="en-US"/>
              <a:t>Concepts of early invasive carcinoma </a:t>
            </a:r>
          </a:p>
          <a:p>
            <a:r>
              <a:rPr lang="en-GB" altLang="en-US"/>
              <a:t>Screening programme</a:t>
            </a:r>
          </a:p>
          <a:p>
            <a:r>
              <a:rPr lang="en-GB" altLang="en-US"/>
              <a:t>Vaccination programme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BD1FCB6-FC28-45CD-A0B2-7A6C1C99EC60}"/>
              </a:ext>
            </a:extLst>
          </p:cNvPr>
          <p:cNvSpPr>
            <a:spLocks noGrp="1" noChangeArrowheads="1"/>
          </p:cNvSpPr>
          <p:nvPr>
            <p:ph type="title"/>
          </p:nvPr>
        </p:nvSpPr>
        <p:spPr/>
        <p:txBody>
          <a:bodyPr/>
          <a:lstStyle/>
          <a:p>
            <a:r>
              <a:rPr lang="en-GB" altLang="en-US"/>
              <a:t>Transformation Zone</a:t>
            </a:r>
          </a:p>
        </p:txBody>
      </p:sp>
      <p:sp>
        <p:nvSpPr>
          <p:cNvPr id="35843" name="Content Placeholder 2">
            <a:extLst>
              <a:ext uri="{FF2B5EF4-FFF2-40B4-BE49-F238E27FC236}">
                <a16:creationId xmlns:a16="http://schemas.microsoft.com/office/drawing/2014/main" id="{28A90149-65C3-4E59-8A3E-72C5E326FBED}"/>
              </a:ext>
            </a:extLst>
          </p:cNvPr>
          <p:cNvSpPr>
            <a:spLocks noGrp="1" noChangeArrowheads="1"/>
          </p:cNvSpPr>
          <p:nvPr>
            <p:ph idx="1"/>
          </p:nvPr>
        </p:nvSpPr>
        <p:spPr/>
        <p:txBody>
          <a:bodyPr anchor="ctr"/>
          <a:lstStyle/>
          <a:p>
            <a:r>
              <a:rPr lang="en-US" altLang="en-US"/>
              <a:t>Site of active remodeling, proliferation and metaplasia of epithelium with reserve cells</a:t>
            </a:r>
          </a:p>
          <a:p>
            <a:r>
              <a:rPr lang="en-US" altLang="en-US"/>
              <a:t>  Cells are vulnerable and a target for latent or active infections</a:t>
            </a:r>
          </a:p>
          <a:p>
            <a:r>
              <a:rPr lang="en-US" altLang="en-US"/>
              <a:t>Secondary factors contribute to progression of infection to neoplasia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7193B16-06CF-4EC7-9307-6465F21EF714}"/>
              </a:ext>
            </a:extLst>
          </p:cNvPr>
          <p:cNvSpPr>
            <a:spLocks noGrp="1" noChangeArrowheads="1"/>
          </p:cNvSpPr>
          <p:nvPr>
            <p:ph type="title"/>
          </p:nvPr>
        </p:nvSpPr>
        <p:spPr>
          <a:xfrm>
            <a:off x="395288" y="-387350"/>
            <a:ext cx="8291512" cy="1417638"/>
          </a:xfrm>
        </p:spPr>
        <p:txBody>
          <a:bodyPr/>
          <a:lstStyle/>
          <a:p>
            <a:pPr eaLnBrk="1" hangingPunct="1"/>
            <a:r>
              <a:rPr lang="en-GB" altLang="en-US" sz="3600"/>
              <a:t>Structure of Cervix</a:t>
            </a:r>
          </a:p>
        </p:txBody>
      </p:sp>
      <p:sp>
        <p:nvSpPr>
          <p:cNvPr id="36867" name="Rectangle 3">
            <a:extLst>
              <a:ext uri="{FF2B5EF4-FFF2-40B4-BE49-F238E27FC236}">
                <a16:creationId xmlns:a16="http://schemas.microsoft.com/office/drawing/2014/main" id="{F262FDDA-7093-4996-8471-7F0C32AE5270}"/>
              </a:ext>
            </a:extLst>
          </p:cNvPr>
          <p:cNvSpPr>
            <a:spLocks noGrp="1" noChangeArrowheads="1"/>
          </p:cNvSpPr>
          <p:nvPr>
            <p:ph type="body" sz="half" idx="1"/>
          </p:nvPr>
        </p:nvSpPr>
        <p:spPr/>
        <p:txBody>
          <a:bodyPr/>
          <a:lstStyle/>
          <a:p>
            <a:pPr eaLnBrk="1" hangingPunct="1">
              <a:lnSpc>
                <a:spcPct val="90000"/>
              </a:lnSpc>
            </a:pPr>
            <a:r>
              <a:rPr lang="en-GB" altLang="en-US" sz="2800"/>
              <a:t>Composed of 2 parts</a:t>
            </a:r>
          </a:p>
          <a:p>
            <a:pPr lvl="1" eaLnBrk="1" hangingPunct="1">
              <a:lnSpc>
                <a:spcPct val="90000"/>
              </a:lnSpc>
            </a:pPr>
            <a:r>
              <a:rPr lang="en-GB" altLang="en-US" sz="2400"/>
              <a:t>Ectocervix – Squamous epithelium </a:t>
            </a:r>
          </a:p>
          <a:p>
            <a:pPr lvl="1" eaLnBrk="1" hangingPunct="1">
              <a:lnSpc>
                <a:spcPct val="90000"/>
              </a:lnSpc>
            </a:pPr>
            <a:r>
              <a:rPr lang="en-GB" altLang="en-US" sz="2400"/>
              <a:t>Endocervix – Mucin secreting glandular epithelium</a:t>
            </a:r>
          </a:p>
          <a:p>
            <a:pPr eaLnBrk="1" hangingPunct="1">
              <a:lnSpc>
                <a:spcPct val="90000"/>
              </a:lnSpc>
            </a:pPr>
            <a:r>
              <a:rPr lang="en-GB" altLang="en-US" sz="2800"/>
              <a:t>Transformation zone </a:t>
            </a:r>
          </a:p>
          <a:p>
            <a:pPr lvl="1" eaLnBrk="1" hangingPunct="1">
              <a:lnSpc>
                <a:spcPct val="90000"/>
              </a:lnSpc>
            </a:pPr>
            <a:r>
              <a:rPr lang="en-GB" altLang="en-US" sz="2400"/>
              <a:t>Zone between original and functional Squamo- columnar junction</a:t>
            </a:r>
          </a:p>
          <a:p>
            <a:pPr lvl="1" eaLnBrk="1" hangingPunct="1">
              <a:lnSpc>
                <a:spcPct val="90000"/>
              </a:lnSpc>
            </a:pPr>
            <a:r>
              <a:rPr lang="en-GB" altLang="en-US" sz="2400"/>
              <a:t>Reserve cells</a:t>
            </a:r>
          </a:p>
          <a:p>
            <a:pPr lvl="1" eaLnBrk="1" hangingPunct="1">
              <a:lnSpc>
                <a:spcPct val="90000"/>
              </a:lnSpc>
            </a:pPr>
            <a:endParaRPr lang="en-GB" altLang="en-US" sz="2400"/>
          </a:p>
        </p:txBody>
      </p:sp>
      <p:pic>
        <p:nvPicPr>
          <p:cNvPr id="36868" name="Picture 4" descr="A1">
            <a:extLst>
              <a:ext uri="{FF2B5EF4-FFF2-40B4-BE49-F238E27FC236}">
                <a16:creationId xmlns:a16="http://schemas.microsoft.com/office/drawing/2014/main" id="{749A546A-D8D3-40E3-9B0C-523C16164E43}"/>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43438" y="692150"/>
            <a:ext cx="3351212" cy="1889125"/>
          </a:xfrm>
          <a:noFill/>
        </p:spPr>
      </p:pic>
      <p:pic>
        <p:nvPicPr>
          <p:cNvPr id="36869" name="Picture 5" descr="A2">
            <a:extLst>
              <a:ext uri="{FF2B5EF4-FFF2-40B4-BE49-F238E27FC236}">
                <a16:creationId xmlns:a16="http://schemas.microsoft.com/office/drawing/2014/main" id="{CAC2F5A7-73DC-464B-9B12-925FBB24C611}"/>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16463" y="2492375"/>
            <a:ext cx="3351212" cy="1927225"/>
          </a:xfrm>
          <a:noFill/>
        </p:spPr>
      </p:pic>
      <p:pic>
        <p:nvPicPr>
          <p:cNvPr id="36870" name="Picture 6" descr="A3">
            <a:extLst>
              <a:ext uri="{FF2B5EF4-FFF2-40B4-BE49-F238E27FC236}">
                <a16:creationId xmlns:a16="http://schemas.microsoft.com/office/drawing/2014/main" id="{965A2854-8E50-4009-B7FF-D4047B60A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4365625"/>
            <a:ext cx="3351212"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0586A71-A183-405F-B6FC-5CCF99A17B7D}"/>
              </a:ext>
            </a:extLst>
          </p:cNvPr>
          <p:cNvSpPr>
            <a:spLocks noGrp="1" noChangeArrowheads="1"/>
          </p:cNvSpPr>
          <p:nvPr>
            <p:ph type="title"/>
          </p:nvPr>
        </p:nvSpPr>
        <p:spPr/>
        <p:txBody>
          <a:bodyPr/>
          <a:lstStyle/>
          <a:p>
            <a:r>
              <a:rPr lang="en-GB" altLang="en-US"/>
              <a:t>Human Papilloma Virus </a:t>
            </a:r>
          </a:p>
        </p:txBody>
      </p:sp>
      <p:sp>
        <p:nvSpPr>
          <p:cNvPr id="3" name="Text Placeholder 2">
            <a:extLst>
              <a:ext uri="{FF2B5EF4-FFF2-40B4-BE49-F238E27FC236}">
                <a16:creationId xmlns:a16="http://schemas.microsoft.com/office/drawing/2014/main" id="{AABDF5A6-55E5-4378-AAA8-46319AD0BDA9}"/>
              </a:ext>
            </a:extLst>
          </p:cNvPr>
          <p:cNvSpPr>
            <a:spLocks noGrp="1"/>
          </p:cNvSpPr>
          <p:nvPr>
            <p:ph type="body" sz="half" idx="1"/>
          </p:nvPr>
        </p:nvSpPr>
        <p:spPr>
          <a:xfrm>
            <a:off x="468313" y="1557338"/>
            <a:ext cx="8218487" cy="2303462"/>
          </a:xfrm>
        </p:spPr>
        <p:txBody>
          <a:bodyPr/>
          <a:lstStyle/>
          <a:p>
            <a:pPr marL="609600" indent="-609600" eaLnBrk="1" hangingPunct="1">
              <a:defRPr/>
            </a:pPr>
            <a:r>
              <a:rPr lang="en-GB" altLang="en-US" sz="2800" dirty="0"/>
              <a:t>Non enveloped Double stranded DNA virus</a:t>
            </a:r>
          </a:p>
          <a:p>
            <a:pPr marL="609600" indent="-609600" eaLnBrk="1" hangingPunct="1">
              <a:defRPr/>
            </a:pPr>
            <a:r>
              <a:rPr lang="en-GB" altLang="en-US" sz="2800" dirty="0"/>
              <a:t>8 kb circular genome</a:t>
            </a:r>
          </a:p>
          <a:p>
            <a:pPr marL="609600" indent="-609600" eaLnBrk="1" hangingPunct="1">
              <a:defRPr/>
            </a:pPr>
            <a:r>
              <a:rPr lang="en-GB" altLang="en-US" sz="2800" dirty="0"/>
              <a:t>118 different genotypes </a:t>
            </a:r>
          </a:p>
          <a:p>
            <a:pPr marL="990600" lvl="1" indent="-533400" eaLnBrk="1" hangingPunct="1">
              <a:buFontTx/>
              <a:buNone/>
              <a:defRPr/>
            </a:pPr>
            <a:r>
              <a:rPr lang="en-GB" altLang="en-US" dirty="0"/>
              <a:t>Epitheliotropic</a:t>
            </a:r>
          </a:p>
          <a:p>
            <a:pPr marL="990600" lvl="1" indent="-533400" eaLnBrk="1" hangingPunct="1">
              <a:buFontTx/>
              <a:buNone/>
              <a:defRPr/>
            </a:pPr>
            <a:endParaRPr lang="en-GB" altLang="en-US" dirty="0"/>
          </a:p>
          <a:p>
            <a:pPr marL="990600" lvl="1" indent="-533400" eaLnBrk="1" hangingPunct="1">
              <a:buFontTx/>
              <a:buNone/>
              <a:defRPr/>
            </a:pPr>
            <a:endParaRPr lang="en-GB" altLang="en-US" dirty="0"/>
          </a:p>
          <a:p>
            <a:pPr marL="990600" lvl="1" indent="-533400" eaLnBrk="1" hangingPunct="1">
              <a:buFontTx/>
              <a:buNone/>
              <a:defRPr/>
            </a:pPr>
            <a:endParaRPr lang="en-GB" altLang="en-US" dirty="0"/>
          </a:p>
          <a:p>
            <a:pPr>
              <a:defRPr/>
            </a:pPr>
            <a:endParaRPr lang="en-GB" dirty="0"/>
          </a:p>
        </p:txBody>
      </p:sp>
      <p:pic>
        <p:nvPicPr>
          <p:cNvPr id="37892" name="Picture 5">
            <a:extLst>
              <a:ext uri="{FF2B5EF4-FFF2-40B4-BE49-F238E27FC236}">
                <a16:creationId xmlns:a16="http://schemas.microsoft.com/office/drawing/2014/main" id="{B042A003-CE1B-4DDA-8A34-9F2F104E9C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 y="4149725"/>
            <a:ext cx="82359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1D3C590-9EAC-49B6-B318-0DBE6AF78D9E}"/>
              </a:ext>
            </a:extLst>
          </p:cNvPr>
          <p:cNvSpPr>
            <a:spLocks noGrp="1" noChangeArrowheads="1"/>
          </p:cNvSpPr>
          <p:nvPr>
            <p:ph type="title"/>
          </p:nvPr>
        </p:nvSpPr>
        <p:spPr>
          <a:xfrm>
            <a:off x="539750" y="333375"/>
            <a:ext cx="8229600" cy="1143000"/>
          </a:xfrm>
        </p:spPr>
        <p:txBody>
          <a:bodyPr/>
          <a:lstStyle/>
          <a:p>
            <a:pPr algn="l"/>
            <a:r>
              <a:rPr lang="en-GB" altLang="en-US"/>
              <a:t>Precursor lesions of cervical malignancy</a:t>
            </a:r>
          </a:p>
        </p:txBody>
      </p:sp>
      <p:sp>
        <p:nvSpPr>
          <p:cNvPr id="38915" name="Text Placeholder 3">
            <a:extLst>
              <a:ext uri="{FF2B5EF4-FFF2-40B4-BE49-F238E27FC236}">
                <a16:creationId xmlns:a16="http://schemas.microsoft.com/office/drawing/2014/main" id="{C420D514-5EB0-48D8-A86E-A38F942A0C9F}"/>
              </a:ext>
            </a:extLst>
          </p:cNvPr>
          <p:cNvSpPr>
            <a:spLocks noGrp="1" noChangeArrowheads="1"/>
          </p:cNvSpPr>
          <p:nvPr>
            <p:ph type="body" idx="1"/>
          </p:nvPr>
        </p:nvSpPr>
        <p:spPr/>
        <p:txBody>
          <a:bodyPr/>
          <a:lstStyle/>
          <a:p>
            <a:r>
              <a:rPr lang="en-GB" altLang="en-US"/>
              <a:t>CIN</a:t>
            </a:r>
          </a:p>
        </p:txBody>
      </p:sp>
      <p:sp>
        <p:nvSpPr>
          <p:cNvPr id="38916" name="Content Placeholder 2">
            <a:extLst>
              <a:ext uri="{FF2B5EF4-FFF2-40B4-BE49-F238E27FC236}">
                <a16:creationId xmlns:a16="http://schemas.microsoft.com/office/drawing/2014/main" id="{505C24A1-BFFC-4595-93B0-4E59C423116B}"/>
              </a:ext>
            </a:extLst>
          </p:cNvPr>
          <p:cNvSpPr>
            <a:spLocks noGrp="1" noChangeArrowheads="1"/>
          </p:cNvSpPr>
          <p:nvPr>
            <p:ph sz="half" idx="2"/>
          </p:nvPr>
        </p:nvSpPr>
        <p:spPr/>
        <p:txBody>
          <a:bodyPr/>
          <a:lstStyle/>
          <a:p>
            <a:r>
              <a:rPr lang="en-GB" altLang="en-US"/>
              <a:t>Cervical intra epithelial neoplasia CIN I, II          and III</a:t>
            </a:r>
          </a:p>
          <a:p>
            <a:pPr marL="457200" lvl="1" indent="0">
              <a:buFontTx/>
              <a:buNone/>
            </a:pPr>
            <a:r>
              <a:rPr lang="en-GB" altLang="en-US"/>
              <a:t>   </a:t>
            </a:r>
          </a:p>
        </p:txBody>
      </p:sp>
      <p:sp>
        <p:nvSpPr>
          <p:cNvPr id="38917" name="Text Placeholder 4">
            <a:extLst>
              <a:ext uri="{FF2B5EF4-FFF2-40B4-BE49-F238E27FC236}">
                <a16:creationId xmlns:a16="http://schemas.microsoft.com/office/drawing/2014/main" id="{7B8FAFD4-6F39-4C6B-A5BE-056E30B45775}"/>
              </a:ext>
            </a:extLst>
          </p:cNvPr>
          <p:cNvSpPr>
            <a:spLocks noGrp="1" noChangeArrowheads="1"/>
          </p:cNvSpPr>
          <p:nvPr>
            <p:ph type="body" sz="quarter" idx="3"/>
          </p:nvPr>
        </p:nvSpPr>
        <p:spPr/>
        <p:txBody>
          <a:bodyPr/>
          <a:lstStyle/>
          <a:p>
            <a:r>
              <a:rPr lang="en-GB" altLang="en-US"/>
              <a:t>SIL</a:t>
            </a:r>
          </a:p>
        </p:txBody>
      </p:sp>
      <p:sp>
        <p:nvSpPr>
          <p:cNvPr id="38918" name="Content Placeholder 5">
            <a:extLst>
              <a:ext uri="{FF2B5EF4-FFF2-40B4-BE49-F238E27FC236}">
                <a16:creationId xmlns:a16="http://schemas.microsoft.com/office/drawing/2014/main" id="{43DC81AB-32BB-4C19-9B38-F8EC4CA2E684}"/>
              </a:ext>
            </a:extLst>
          </p:cNvPr>
          <p:cNvSpPr>
            <a:spLocks noGrp="1" noChangeArrowheads="1"/>
          </p:cNvSpPr>
          <p:nvPr>
            <p:ph sz="quarter" idx="4"/>
          </p:nvPr>
        </p:nvSpPr>
        <p:spPr/>
        <p:txBody>
          <a:bodyPr/>
          <a:lstStyle/>
          <a:p>
            <a:pPr marL="457200" lvl="1" indent="0">
              <a:buFontTx/>
              <a:buNone/>
            </a:pPr>
            <a:r>
              <a:rPr lang="en-GB" altLang="en-US"/>
              <a:t>Squamous intraepithelial lesions, low and high grade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0BD9071-6576-4DA0-9C58-929BB2C87E0C}"/>
              </a:ext>
            </a:extLst>
          </p:cNvPr>
          <p:cNvSpPr>
            <a:spLocks noGrp="1" noChangeArrowheads="1"/>
          </p:cNvSpPr>
          <p:nvPr>
            <p:ph type="title"/>
          </p:nvPr>
        </p:nvSpPr>
        <p:spPr/>
        <p:txBody>
          <a:bodyPr/>
          <a:lstStyle/>
          <a:p>
            <a:r>
              <a:rPr lang="en-GB" altLang="en-US"/>
              <a:t>Glandular precursor lesion</a:t>
            </a:r>
          </a:p>
        </p:txBody>
      </p:sp>
      <p:sp>
        <p:nvSpPr>
          <p:cNvPr id="39939" name="Content Placeholder 6">
            <a:extLst>
              <a:ext uri="{FF2B5EF4-FFF2-40B4-BE49-F238E27FC236}">
                <a16:creationId xmlns:a16="http://schemas.microsoft.com/office/drawing/2014/main" id="{F511704C-3364-470F-9F65-0619879172FE}"/>
              </a:ext>
            </a:extLst>
          </p:cNvPr>
          <p:cNvSpPr>
            <a:spLocks noGrp="1" noChangeArrowheads="1"/>
          </p:cNvSpPr>
          <p:nvPr>
            <p:ph idx="1"/>
          </p:nvPr>
        </p:nvSpPr>
        <p:spPr/>
        <p:txBody>
          <a:bodyPr/>
          <a:lstStyle/>
          <a:p>
            <a:r>
              <a:rPr lang="en-GB" altLang="en-US"/>
              <a:t>High grade Cervical glandular intra epithelial neoplasia</a:t>
            </a:r>
          </a:p>
          <a:p>
            <a:r>
              <a:rPr lang="en-GB" altLang="en-US"/>
              <a:t>Adenocarcinoma in situ</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a:extLst>
              <a:ext uri="{FF2B5EF4-FFF2-40B4-BE49-F238E27FC236}">
                <a16:creationId xmlns:a16="http://schemas.microsoft.com/office/drawing/2014/main" id="{4AFA4FB5-2983-4FF7-9C91-F33FACA51963}"/>
              </a:ext>
            </a:extLst>
          </p:cNvPr>
          <p:cNvSpPr>
            <a:spLocks noGrp="1" noChangeArrowheads="1"/>
          </p:cNvSpPr>
          <p:nvPr>
            <p:ph type="title"/>
          </p:nvPr>
        </p:nvSpPr>
        <p:spPr/>
        <p:txBody>
          <a:bodyPr/>
          <a:lstStyle/>
          <a:p>
            <a:r>
              <a:rPr lang="en-GB" altLang="en-US"/>
              <a:t>Cervical smear</a:t>
            </a:r>
          </a:p>
        </p:txBody>
      </p:sp>
      <p:pic>
        <p:nvPicPr>
          <p:cNvPr id="40963" name="Picture 2">
            <a:extLst>
              <a:ext uri="{FF2B5EF4-FFF2-40B4-BE49-F238E27FC236}">
                <a16:creationId xmlns:a16="http://schemas.microsoft.com/office/drawing/2014/main" id="{A81D0BFD-18E8-4399-8666-9D293114D9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60525"/>
            <a:ext cx="8229600" cy="4405313"/>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C487D20-5721-4000-9D09-40C07FD39E86}"/>
              </a:ext>
            </a:extLst>
          </p:cNvPr>
          <p:cNvSpPr>
            <a:spLocks noGrp="1" noChangeArrowheads="1"/>
          </p:cNvSpPr>
          <p:nvPr>
            <p:ph type="title"/>
          </p:nvPr>
        </p:nvSpPr>
        <p:spPr/>
        <p:txBody>
          <a:bodyPr/>
          <a:lstStyle/>
          <a:p>
            <a:r>
              <a:rPr lang="en-GB" altLang="en-US"/>
              <a:t>Cervical carcinoma</a:t>
            </a:r>
          </a:p>
        </p:txBody>
      </p:sp>
      <p:sp>
        <p:nvSpPr>
          <p:cNvPr id="41987" name="Content Placeholder 2">
            <a:extLst>
              <a:ext uri="{FF2B5EF4-FFF2-40B4-BE49-F238E27FC236}">
                <a16:creationId xmlns:a16="http://schemas.microsoft.com/office/drawing/2014/main" id="{1F89CEF6-4419-462A-A1E8-A7A215FC375D}"/>
              </a:ext>
            </a:extLst>
          </p:cNvPr>
          <p:cNvSpPr>
            <a:spLocks noGrp="1" noChangeArrowheads="1"/>
          </p:cNvSpPr>
          <p:nvPr>
            <p:ph idx="1"/>
          </p:nvPr>
        </p:nvSpPr>
        <p:spPr/>
        <p:txBody>
          <a:bodyPr/>
          <a:lstStyle/>
          <a:p>
            <a:r>
              <a:rPr lang="en-US" altLang="en-US"/>
              <a:t>Squamous cell carcinoma</a:t>
            </a:r>
          </a:p>
          <a:p>
            <a:r>
              <a:rPr lang="en-US" altLang="en-US"/>
              <a:t>Adenocarcinoma</a:t>
            </a:r>
          </a:p>
          <a:p>
            <a:r>
              <a:rPr lang="en-US" altLang="en-US"/>
              <a:t>Neuroendocrine carcinoma</a:t>
            </a:r>
          </a:p>
          <a:p>
            <a:r>
              <a:rPr lang="en-US" altLang="en-US"/>
              <a:t>Adenosquamous carcinoma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BB94EE0-E85E-480D-B193-EC1E9912FB3D}"/>
              </a:ext>
            </a:extLst>
          </p:cNvPr>
          <p:cNvSpPr>
            <a:spLocks noGrp="1" noChangeArrowheads="1"/>
          </p:cNvSpPr>
          <p:nvPr>
            <p:ph type="title"/>
          </p:nvPr>
        </p:nvSpPr>
        <p:spPr/>
        <p:txBody>
          <a:bodyPr/>
          <a:lstStyle/>
          <a:p>
            <a:r>
              <a:rPr lang="en-GB" altLang="en-US"/>
              <a:t>Ovary</a:t>
            </a:r>
          </a:p>
        </p:txBody>
      </p:sp>
      <p:sp>
        <p:nvSpPr>
          <p:cNvPr id="43011" name="Content Placeholder 2">
            <a:extLst>
              <a:ext uri="{FF2B5EF4-FFF2-40B4-BE49-F238E27FC236}">
                <a16:creationId xmlns:a16="http://schemas.microsoft.com/office/drawing/2014/main" id="{8FD04D73-7FC7-4702-9B88-E8BFEAB06151}"/>
              </a:ext>
            </a:extLst>
          </p:cNvPr>
          <p:cNvSpPr>
            <a:spLocks noGrp="1" noChangeArrowheads="1"/>
          </p:cNvSpPr>
          <p:nvPr>
            <p:ph idx="1"/>
          </p:nvPr>
        </p:nvSpPr>
        <p:spPr/>
        <p:txBody>
          <a:bodyPr/>
          <a:lstStyle/>
          <a:p>
            <a:r>
              <a:rPr lang="en-GB" altLang="en-US"/>
              <a:t>Normal structure</a:t>
            </a:r>
          </a:p>
          <a:p>
            <a:r>
              <a:rPr lang="en-GB" altLang="en-US"/>
              <a:t>Endometriosis</a:t>
            </a:r>
          </a:p>
          <a:p>
            <a:r>
              <a:rPr lang="en-GB" altLang="en-US"/>
              <a:t>Neoplasms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F838EEAD-280F-4B3A-ABDE-D88E39B1094E}"/>
              </a:ext>
            </a:extLst>
          </p:cNvPr>
          <p:cNvSpPr>
            <a:spLocks noGrp="1" noChangeArrowheads="1"/>
          </p:cNvSpPr>
          <p:nvPr>
            <p:ph type="title"/>
          </p:nvPr>
        </p:nvSpPr>
        <p:spPr/>
        <p:txBody>
          <a:bodyPr/>
          <a:lstStyle/>
          <a:p>
            <a:pPr eaLnBrk="1" hangingPunct="1"/>
            <a:r>
              <a:rPr lang="en-GB" altLang="en-US"/>
              <a:t>Endometrium</a:t>
            </a:r>
          </a:p>
        </p:txBody>
      </p:sp>
      <p:sp>
        <p:nvSpPr>
          <p:cNvPr id="7171" name="Rectangle 5">
            <a:extLst>
              <a:ext uri="{FF2B5EF4-FFF2-40B4-BE49-F238E27FC236}">
                <a16:creationId xmlns:a16="http://schemas.microsoft.com/office/drawing/2014/main" id="{DCDA65AE-D97C-4FF2-91AA-F9D5D1263B9C}"/>
              </a:ext>
            </a:extLst>
          </p:cNvPr>
          <p:cNvSpPr>
            <a:spLocks noGrp="1" noChangeArrowheads="1"/>
          </p:cNvSpPr>
          <p:nvPr>
            <p:ph sz="half" idx="1"/>
          </p:nvPr>
        </p:nvSpPr>
        <p:spPr>
          <a:xfrm>
            <a:off x="468313" y="1484313"/>
            <a:ext cx="4038600" cy="4525962"/>
          </a:xfrm>
        </p:spPr>
        <p:txBody>
          <a:bodyPr/>
          <a:lstStyle/>
          <a:p>
            <a:pPr eaLnBrk="1" hangingPunct="1"/>
            <a:r>
              <a:rPr lang="en-GB" altLang="en-US"/>
              <a:t>Normal Structure</a:t>
            </a:r>
          </a:p>
          <a:p>
            <a:pPr eaLnBrk="1" hangingPunct="1"/>
            <a:r>
              <a:rPr lang="en-GB" altLang="en-US"/>
              <a:t>Surface epithelium</a:t>
            </a:r>
          </a:p>
          <a:p>
            <a:pPr eaLnBrk="1" hangingPunct="1"/>
            <a:r>
              <a:rPr lang="en-GB" altLang="en-US"/>
              <a:t>Glands</a:t>
            </a:r>
          </a:p>
          <a:p>
            <a:pPr eaLnBrk="1" hangingPunct="1"/>
            <a:r>
              <a:rPr lang="en-GB" altLang="en-US"/>
              <a:t>Stroma and blood vessels</a:t>
            </a:r>
          </a:p>
          <a:p>
            <a:pPr eaLnBrk="1" hangingPunct="1"/>
            <a:r>
              <a:rPr lang="en-GB" altLang="en-US"/>
              <a:t>Inflammatory cells</a:t>
            </a:r>
          </a:p>
        </p:txBody>
      </p:sp>
      <p:sp>
        <p:nvSpPr>
          <p:cNvPr id="7172" name="Rectangle 6">
            <a:extLst>
              <a:ext uri="{FF2B5EF4-FFF2-40B4-BE49-F238E27FC236}">
                <a16:creationId xmlns:a16="http://schemas.microsoft.com/office/drawing/2014/main" id="{93CC35F8-C5CF-4A18-8B37-1491E02637FA}"/>
              </a:ext>
            </a:extLst>
          </p:cNvPr>
          <p:cNvSpPr>
            <a:spLocks noGrp="1" noChangeArrowheads="1"/>
          </p:cNvSpPr>
          <p:nvPr>
            <p:ph sz="half" idx="2"/>
          </p:nvPr>
        </p:nvSpPr>
        <p:spPr/>
        <p:txBody>
          <a:bodyPr/>
          <a:lstStyle/>
          <a:p>
            <a:pPr eaLnBrk="1" hangingPunct="1"/>
            <a:r>
              <a:rPr lang="en-GB" altLang="en-US"/>
              <a:t>Endometrioid Epithelium</a:t>
            </a:r>
          </a:p>
        </p:txBody>
      </p:sp>
      <p:pic>
        <p:nvPicPr>
          <p:cNvPr id="7173" name="Picture 7" descr="pro endo2">
            <a:extLst>
              <a:ext uri="{FF2B5EF4-FFF2-40B4-BE49-F238E27FC236}">
                <a16:creationId xmlns:a16="http://schemas.microsoft.com/office/drawing/2014/main" id="{F32B654D-5EF0-4BE2-BC9C-23B6DBCBE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81125"/>
            <a:ext cx="38100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53EBF11-7E98-4B9C-8015-0911DED479BB}"/>
              </a:ext>
            </a:extLst>
          </p:cNvPr>
          <p:cNvSpPr>
            <a:spLocks noGrp="1" noChangeArrowheads="1"/>
          </p:cNvSpPr>
          <p:nvPr>
            <p:ph type="title"/>
          </p:nvPr>
        </p:nvSpPr>
        <p:spPr/>
        <p:txBody>
          <a:bodyPr/>
          <a:lstStyle/>
          <a:p>
            <a:r>
              <a:rPr lang="en-GB" altLang="en-US"/>
              <a:t>Normal structure</a:t>
            </a:r>
          </a:p>
        </p:txBody>
      </p:sp>
      <p:pic>
        <p:nvPicPr>
          <p:cNvPr id="44035" name="Picture 2">
            <a:extLst>
              <a:ext uri="{FF2B5EF4-FFF2-40B4-BE49-F238E27FC236}">
                <a16:creationId xmlns:a16="http://schemas.microsoft.com/office/drawing/2014/main" id="{3EDBFD22-92EC-4413-8007-AA2D620305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981075"/>
            <a:ext cx="8785225" cy="5616575"/>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4F69701-E518-47CA-93EB-9846402A0C0B}"/>
              </a:ext>
            </a:extLst>
          </p:cNvPr>
          <p:cNvSpPr>
            <a:spLocks noGrp="1" noChangeArrowheads="1"/>
          </p:cNvSpPr>
          <p:nvPr>
            <p:ph type="title"/>
          </p:nvPr>
        </p:nvSpPr>
        <p:spPr/>
        <p:txBody>
          <a:bodyPr/>
          <a:lstStyle/>
          <a:p>
            <a:r>
              <a:rPr lang="en-GB" altLang="en-US"/>
              <a:t>Normal Folliculogenesis</a:t>
            </a:r>
          </a:p>
        </p:txBody>
      </p:sp>
      <p:sp>
        <p:nvSpPr>
          <p:cNvPr id="45059" name="Content Placeholder 2">
            <a:extLst>
              <a:ext uri="{FF2B5EF4-FFF2-40B4-BE49-F238E27FC236}">
                <a16:creationId xmlns:a16="http://schemas.microsoft.com/office/drawing/2014/main" id="{BF530D6D-EDB8-448E-8F5E-4ED78A8ECC6E}"/>
              </a:ext>
            </a:extLst>
          </p:cNvPr>
          <p:cNvSpPr>
            <a:spLocks noGrp="1" noChangeArrowheads="1"/>
          </p:cNvSpPr>
          <p:nvPr>
            <p:ph idx="1"/>
          </p:nvPr>
        </p:nvSpPr>
        <p:spPr/>
        <p:txBody>
          <a:bodyPr/>
          <a:lstStyle/>
          <a:p>
            <a:r>
              <a:rPr lang="en-GB" altLang="en-US"/>
              <a:t>When FSH causes follicles to grow and develop and produce estradiol, activin and inhibin</a:t>
            </a:r>
          </a:p>
          <a:p>
            <a:r>
              <a:rPr lang="en-GB" altLang="en-US"/>
              <a:t>provide a feedback mechanism to control the hypothalamus-pituitary-ovarian axis.</a:t>
            </a:r>
          </a:p>
          <a:p>
            <a:r>
              <a:rPr lang="en-GB" altLang="en-US"/>
              <a:t> follicular cells develop LH receptors, which prepare the follicle for ovulation </a:t>
            </a:r>
          </a:p>
          <a:p>
            <a:r>
              <a:rPr lang="en-GB" altLang="en-US"/>
              <a:t>After ovulation the granulosa and theca cells differentiate into luteal cells to produce progesterone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pituitary">
            <a:extLst>
              <a:ext uri="{FF2B5EF4-FFF2-40B4-BE49-F238E27FC236}">
                <a16:creationId xmlns:a16="http://schemas.microsoft.com/office/drawing/2014/main" id="{8AD65EA9-27A0-4AAB-9669-95AB5026A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r-ovarian">
            <a:extLst>
              <a:ext uri="{FF2B5EF4-FFF2-40B4-BE49-F238E27FC236}">
                <a16:creationId xmlns:a16="http://schemas.microsoft.com/office/drawing/2014/main" id="{18F916B8-5D40-4BD1-AAB3-51766DA9D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76962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B984D81-28B9-4F30-8815-B14F1EAFE201}"/>
              </a:ext>
            </a:extLst>
          </p:cNvPr>
          <p:cNvSpPr>
            <a:spLocks noGrp="1" noChangeArrowheads="1"/>
          </p:cNvSpPr>
          <p:nvPr>
            <p:ph type="title"/>
          </p:nvPr>
        </p:nvSpPr>
        <p:spPr/>
        <p:txBody>
          <a:bodyPr/>
          <a:lstStyle/>
          <a:p>
            <a:r>
              <a:rPr lang="en-GB" altLang="en-US"/>
              <a:t>Ovarian neoplasms</a:t>
            </a:r>
          </a:p>
        </p:txBody>
      </p:sp>
      <p:sp>
        <p:nvSpPr>
          <p:cNvPr id="48131" name="Content Placeholder 2">
            <a:extLst>
              <a:ext uri="{FF2B5EF4-FFF2-40B4-BE49-F238E27FC236}">
                <a16:creationId xmlns:a16="http://schemas.microsoft.com/office/drawing/2014/main" id="{CE89996F-E95B-4829-842E-B816BB9DD06F}"/>
              </a:ext>
            </a:extLst>
          </p:cNvPr>
          <p:cNvSpPr>
            <a:spLocks noGrp="1" noChangeArrowheads="1"/>
          </p:cNvSpPr>
          <p:nvPr>
            <p:ph idx="1"/>
          </p:nvPr>
        </p:nvSpPr>
        <p:spPr/>
        <p:txBody>
          <a:bodyPr/>
          <a:lstStyle/>
          <a:p>
            <a:r>
              <a:rPr lang="en-GB" altLang="en-US"/>
              <a:t>Epithelial neoplasm</a:t>
            </a:r>
          </a:p>
          <a:p>
            <a:r>
              <a:rPr lang="en-GB" altLang="en-US"/>
              <a:t>Germ cell neoplasm</a:t>
            </a:r>
          </a:p>
          <a:p>
            <a:r>
              <a:rPr lang="en-GB" altLang="en-US"/>
              <a:t>Sex cord stromal neoplasm</a:t>
            </a:r>
          </a:p>
          <a:p>
            <a:r>
              <a:rPr lang="en-GB" altLang="en-US"/>
              <a:t>Secondary neoplasm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B765845-F67B-4BDC-8CF1-B007F5FFFAC8}"/>
              </a:ext>
            </a:extLst>
          </p:cNvPr>
          <p:cNvSpPr>
            <a:spLocks noGrp="1" noChangeArrowheads="1"/>
          </p:cNvSpPr>
          <p:nvPr>
            <p:ph type="title"/>
          </p:nvPr>
        </p:nvSpPr>
        <p:spPr/>
        <p:txBody>
          <a:bodyPr/>
          <a:lstStyle/>
          <a:p>
            <a:r>
              <a:rPr lang="en-GB" altLang="en-US"/>
              <a:t>Epithelial neoplasm</a:t>
            </a:r>
          </a:p>
        </p:txBody>
      </p:sp>
      <p:sp>
        <p:nvSpPr>
          <p:cNvPr id="49155" name="Text Placeholder 5">
            <a:extLst>
              <a:ext uri="{FF2B5EF4-FFF2-40B4-BE49-F238E27FC236}">
                <a16:creationId xmlns:a16="http://schemas.microsoft.com/office/drawing/2014/main" id="{0443C275-EC1F-4851-AD55-05CD7301A77C}"/>
              </a:ext>
            </a:extLst>
          </p:cNvPr>
          <p:cNvSpPr>
            <a:spLocks noGrp="1" noChangeArrowheads="1"/>
          </p:cNvSpPr>
          <p:nvPr>
            <p:ph type="body" idx="1"/>
          </p:nvPr>
        </p:nvSpPr>
        <p:spPr/>
        <p:txBody>
          <a:bodyPr/>
          <a:lstStyle/>
          <a:p>
            <a:r>
              <a:rPr lang="en-GB" altLang="en-US"/>
              <a:t>Nature of epithelium</a:t>
            </a:r>
          </a:p>
          <a:p>
            <a:endParaRPr lang="en-GB" altLang="en-US"/>
          </a:p>
        </p:txBody>
      </p:sp>
      <p:sp>
        <p:nvSpPr>
          <p:cNvPr id="49156" name="Content Placeholder 3">
            <a:extLst>
              <a:ext uri="{FF2B5EF4-FFF2-40B4-BE49-F238E27FC236}">
                <a16:creationId xmlns:a16="http://schemas.microsoft.com/office/drawing/2014/main" id="{C1FB72DE-B8FD-4060-A94C-0FB2A8B7BAB0}"/>
              </a:ext>
            </a:extLst>
          </p:cNvPr>
          <p:cNvSpPr>
            <a:spLocks noGrp="1" noChangeArrowheads="1"/>
          </p:cNvSpPr>
          <p:nvPr>
            <p:ph sz="half" idx="2"/>
          </p:nvPr>
        </p:nvSpPr>
        <p:spPr/>
        <p:txBody>
          <a:bodyPr/>
          <a:lstStyle/>
          <a:p>
            <a:r>
              <a:rPr lang="en-GB" altLang="en-US"/>
              <a:t>1- Serous</a:t>
            </a:r>
          </a:p>
          <a:p>
            <a:r>
              <a:rPr lang="en-GB" altLang="en-US"/>
              <a:t>2- Endometrioid</a:t>
            </a:r>
          </a:p>
          <a:p>
            <a:r>
              <a:rPr lang="en-GB" altLang="en-US"/>
              <a:t>3- Mucinous</a:t>
            </a:r>
          </a:p>
          <a:p>
            <a:r>
              <a:rPr lang="en-GB" altLang="en-US"/>
              <a:t>4- Transitional</a:t>
            </a:r>
          </a:p>
          <a:p>
            <a:r>
              <a:rPr lang="en-GB" altLang="en-US"/>
              <a:t>5- Clear cell </a:t>
            </a:r>
          </a:p>
        </p:txBody>
      </p:sp>
      <p:sp>
        <p:nvSpPr>
          <p:cNvPr id="49157" name="Text Placeholder 6">
            <a:extLst>
              <a:ext uri="{FF2B5EF4-FFF2-40B4-BE49-F238E27FC236}">
                <a16:creationId xmlns:a16="http://schemas.microsoft.com/office/drawing/2014/main" id="{6D740406-F3C7-42FC-9B04-3B8EBE682D8A}"/>
              </a:ext>
            </a:extLst>
          </p:cNvPr>
          <p:cNvSpPr>
            <a:spLocks noGrp="1" noChangeArrowheads="1"/>
          </p:cNvSpPr>
          <p:nvPr>
            <p:ph type="body" sz="quarter" idx="3"/>
          </p:nvPr>
        </p:nvSpPr>
        <p:spPr/>
        <p:txBody>
          <a:bodyPr/>
          <a:lstStyle/>
          <a:p>
            <a:r>
              <a:rPr lang="en-GB" altLang="en-US"/>
              <a:t>Biological nature of neoplasm</a:t>
            </a:r>
          </a:p>
        </p:txBody>
      </p:sp>
      <p:sp>
        <p:nvSpPr>
          <p:cNvPr id="49158" name="Content Placeholder 7">
            <a:extLst>
              <a:ext uri="{FF2B5EF4-FFF2-40B4-BE49-F238E27FC236}">
                <a16:creationId xmlns:a16="http://schemas.microsoft.com/office/drawing/2014/main" id="{D4C4F556-F948-4099-BD69-C4E44523495D}"/>
              </a:ext>
            </a:extLst>
          </p:cNvPr>
          <p:cNvSpPr>
            <a:spLocks noGrp="1" noChangeArrowheads="1"/>
          </p:cNvSpPr>
          <p:nvPr>
            <p:ph sz="quarter" idx="4"/>
          </p:nvPr>
        </p:nvSpPr>
        <p:spPr/>
        <p:txBody>
          <a:bodyPr/>
          <a:lstStyle/>
          <a:p>
            <a:r>
              <a:rPr lang="en-GB" altLang="en-US"/>
              <a:t>Benign</a:t>
            </a:r>
          </a:p>
          <a:p>
            <a:r>
              <a:rPr lang="en-GB" altLang="en-US"/>
              <a:t>Borderline</a:t>
            </a:r>
          </a:p>
          <a:p>
            <a:r>
              <a:rPr lang="en-GB" altLang="en-US"/>
              <a:t>Malignant</a:t>
            </a:r>
          </a:p>
          <a:p>
            <a:endParaRPr lang="en-GB"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6">
            <a:extLst>
              <a:ext uri="{FF2B5EF4-FFF2-40B4-BE49-F238E27FC236}">
                <a16:creationId xmlns:a16="http://schemas.microsoft.com/office/drawing/2014/main" id="{1626F058-69AA-443C-B625-810B404A45E7}"/>
              </a:ext>
            </a:extLst>
          </p:cNvPr>
          <p:cNvSpPr>
            <a:spLocks noGrp="1" noChangeArrowheads="1"/>
          </p:cNvSpPr>
          <p:nvPr>
            <p:ph type="title"/>
          </p:nvPr>
        </p:nvSpPr>
        <p:spPr/>
        <p:txBody>
          <a:bodyPr/>
          <a:lstStyle/>
          <a:p>
            <a:r>
              <a:rPr lang="en-GB" altLang="en-US"/>
              <a:t>Endometriosis</a:t>
            </a:r>
          </a:p>
        </p:txBody>
      </p:sp>
      <p:sp>
        <p:nvSpPr>
          <p:cNvPr id="50179" name="Content Placeholder 7">
            <a:extLst>
              <a:ext uri="{FF2B5EF4-FFF2-40B4-BE49-F238E27FC236}">
                <a16:creationId xmlns:a16="http://schemas.microsoft.com/office/drawing/2014/main" id="{AD811571-2B41-49F2-9F08-EC700B8E596E}"/>
              </a:ext>
            </a:extLst>
          </p:cNvPr>
          <p:cNvSpPr>
            <a:spLocks noGrp="1" noChangeArrowheads="1"/>
          </p:cNvSpPr>
          <p:nvPr>
            <p:ph idx="1"/>
          </p:nvPr>
        </p:nvSpPr>
        <p:spPr>
          <a:xfrm>
            <a:off x="457200" y="1268413"/>
            <a:ext cx="8229600" cy="4857750"/>
          </a:xfrm>
        </p:spPr>
        <p:txBody>
          <a:bodyPr/>
          <a:lstStyle/>
          <a:p>
            <a:r>
              <a:rPr lang="en-GB" altLang="en-US"/>
              <a:t>Presence of endometrial glandular epithelial and stromal cells growing in the extra-uterine environment</a:t>
            </a:r>
          </a:p>
          <a:p>
            <a:r>
              <a:rPr lang="en-GB" altLang="en-US"/>
              <a:t>10%–15% in women of reproductive age </a:t>
            </a:r>
          </a:p>
          <a:p>
            <a:r>
              <a:rPr lang="en-GB" altLang="en-US"/>
              <a:t>Women with a first-degree relative with endometriosis are 5%–8% more likely to have endometriosis </a:t>
            </a:r>
          </a:p>
          <a:p>
            <a:r>
              <a:rPr lang="en-GB" altLang="en-US"/>
              <a:t>Retrograde menstruation seen in 90% </a:t>
            </a:r>
          </a:p>
          <a:p>
            <a:r>
              <a:rPr lang="en-GB" altLang="en-US"/>
              <a:t>Symptoms are pain and infertility </a:t>
            </a:r>
          </a:p>
          <a:p>
            <a:endParaRPr lang="en-GB"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900984F-EA0D-4694-B22B-58FB46E9FDF7}"/>
              </a:ext>
            </a:extLst>
          </p:cNvPr>
          <p:cNvSpPr>
            <a:spLocks noGrp="1" noChangeArrowheads="1"/>
          </p:cNvSpPr>
          <p:nvPr>
            <p:ph type="title"/>
          </p:nvPr>
        </p:nvSpPr>
        <p:spPr/>
        <p:txBody>
          <a:bodyPr/>
          <a:lstStyle/>
          <a:p>
            <a:pPr eaLnBrk="1" hangingPunct="1"/>
            <a:r>
              <a:rPr lang="en-GB" altLang="en-US"/>
              <a:t>Take home message</a:t>
            </a:r>
          </a:p>
        </p:txBody>
      </p:sp>
      <p:sp>
        <p:nvSpPr>
          <p:cNvPr id="51203" name="Rectangle 3">
            <a:extLst>
              <a:ext uri="{FF2B5EF4-FFF2-40B4-BE49-F238E27FC236}">
                <a16:creationId xmlns:a16="http://schemas.microsoft.com/office/drawing/2014/main" id="{24E2BA2C-8DF9-43A4-AA76-8473BF39703F}"/>
              </a:ext>
            </a:extLst>
          </p:cNvPr>
          <p:cNvSpPr>
            <a:spLocks noGrp="1" noChangeArrowheads="1"/>
          </p:cNvSpPr>
          <p:nvPr>
            <p:ph idx="1"/>
          </p:nvPr>
        </p:nvSpPr>
        <p:spPr/>
        <p:txBody>
          <a:bodyPr/>
          <a:lstStyle/>
          <a:p>
            <a:pPr eaLnBrk="1" hangingPunct="1"/>
            <a:r>
              <a:rPr lang="en-GB" altLang="en-US" sz="2800"/>
              <a:t>Mullerian tract incorporates different types of specialised epithelium which are hormone responsive and capable of metaplastic changes.</a:t>
            </a:r>
          </a:p>
          <a:p>
            <a:pPr eaLnBrk="1" hangingPunct="1"/>
            <a:r>
              <a:rPr lang="en-GB" altLang="en-US" sz="2800"/>
              <a:t>There is a spectrum of age related, cyclical and regional variations in endometrium.</a:t>
            </a:r>
          </a:p>
          <a:p>
            <a:pPr eaLnBrk="1" hangingPunct="1"/>
            <a:r>
              <a:rPr lang="en-GB" altLang="en-US" sz="2800"/>
              <a:t>Ovarian neoplasms correspond to the different cellular constituents of the ovary</a:t>
            </a:r>
          </a:p>
          <a:p>
            <a:pPr eaLnBrk="1" hangingPunct="1"/>
            <a:r>
              <a:rPr lang="en-GB" altLang="en-US" sz="2800"/>
              <a:t>Cervical pathology incorporates understanding of relationship of infection with virus and immune system and development of neoplasia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7CEEAC7-7494-4DB7-9DCA-160AAED2A09F}"/>
              </a:ext>
            </a:extLst>
          </p:cNvPr>
          <p:cNvSpPr>
            <a:spLocks noGrp="1" noChangeArrowheads="1"/>
          </p:cNvSpPr>
          <p:nvPr>
            <p:ph type="title"/>
          </p:nvPr>
        </p:nvSpPr>
        <p:spPr/>
        <p:txBody>
          <a:bodyPr/>
          <a:lstStyle/>
          <a:p>
            <a:pPr eaLnBrk="1" hangingPunct="1"/>
            <a:r>
              <a:rPr lang="en-GB" altLang="en-US"/>
              <a:t>Endometrium</a:t>
            </a:r>
          </a:p>
        </p:txBody>
      </p:sp>
      <p:sp>
        <p:nvSpPr>
          <p:cNvPr id="8195" name="Rectangle 3">
            <a:extLst>
              <a:ext uri="{FF2B5EF4-FFF2-40B4-BE49-F238E27FC236}">
                <a16:creationId xmlns:a16="http://schemas.microsoft.com/office/drawing/2014/main" id="{AAB98B59-6827-4FB4-AB09-3A04F9A7169B}"/>
              </a:ext>
            </a:extLst>
          </p:cNvPr>
          <p:cNvSpPr>
            <a:spLocks noGrp="1" noChangeArrowheads="1"/>
          </p:cNvSpPr>
          <p:nvPr>
            <p:ph sz="half" idx="1"/>
          </p:nvPr>
        </p:nvSpPr>
        <p:spPr/>
        <p:txBody>
          <a:bodyPr/>
          <a:lstStyle/>
          <a:p>
            <a:pPr eaLnBrk="1" hangingPunct="1"/>
            <a:r>
              <a:rPr lang="en-GB" altLang="en-US"/>
              <a:t>Functional</a:t>
            </a:r>
          </a:p>
          <a:p>
            <a:pPr eaLnBrk="1" hangingPunct="1"/>
            <a:r>
              <a:rPr lang="en-GB" altLang="en-US"/>
              <a:t>Incorporates surface epithelium</a:t>
            </a:r>
          </a:p>
          <a:p>
            <a:pPr eaLnBrk="1" hangingPunct="1"/>
            <a:r>
              <a:rPr lang="en-GB" altLang="en-US"/>
              <a:t>Superficial part</a:t>
            </a:r>
          </a:p>
          <a:p>
            <a:pPr eaLnBrk="1" hangingPunct="1"/>
            <a:r>
              <a:rPr lang="en-GB" altLang="en-US"/>
              <a:t>Undergoes cyclical changes</a:t>
            </a:r>
          </a:p>
          <a:p>
            <a:pPr eaLnBrk="1" hangingPunct="1"/>
            <a:r>
              <a:rPr lang="en-GB" altLang="en-US"/>
              <a:t>Fine blood vessels</a:t>
            </a:r>
          </a:p>
          <a:p>
            <a:pPr eaLnBrk="1" hangingPunct="1"/>
            <a:r>
              <a:rPr lang="en-GB" altLang="en-US"/>
              <a:t>Shed in menstruation</a:t>
            </a:r>
          </a:p>
        </p:txBody>
      </p:sp>
      <p:sp>
        <p:nvSpPr>
          <p:cNvPr id="8196" name="Rectangle 4">
            <a:extLst>
              <a:ext uri="{FF2B5EF4-FFF2-40B4-BE49-F238E27FC236}">
                <a16:creationId xmlns:a16="http://schemas.microsoft.com/office/drawing/2014/main" id="{6862BB72-A60C-4233-8F52-A93AD4BF46A2}"/>
              </a:ext>
            </a:extLst>
          </p:cNvPr>
          <p:cNvSpPr>
            <a:spLocks noGrp="1" noChangeArrowheads="1"/>
          </p:cNvSpPr>
          <p:nvPr>
            <p:ph sz="half" idx="2"/>
          </p:nvPr>
        </p:nvSpPr>
        <p:spPr/>
        <p:txBody>
          <a:bodyPr/>
          <a:lstStyle/>
          <a:p>
            <a:pPr eaLnBrk="1" hangingPunct="1"/>
            <a:r>
              <a:rPr lang="en-GB" altLang="en-US"/>
              <a:t>Basal</a:t>
            </a:r>
          </a:p>
          <a:p>
            <a:pPr eaLnBrk="1" hangingPunct="1"/>
            <a:endParaRPr lang="en-GB" altLang="en-US"/>
          </a:p>
          <a:p>
            <a:pPr eaLnBrk="1" hangingPunct="1"/>
            <a:r>
              <a:rPr lang="en-GB" altLang="en-US"/>
              <a:t>Deep component</a:t>
            </a:r>
          </a:p>
          <a:p>
            <a:pPr eaLnBrk="1" hangingPunct="1"/>
            <a:r>
              <a:rPr lang="en-GB" altLang="en-US"/>
              <a:t>Does not show cyclical changes</a:t>
            </a:r>
          </a:p>
          <a:p>
            <a:pPr eaLnBrk="1" hangingPunct="1"/>
            <a:r>
              <a:rPr lang="en-GB" altLang="en-US"/>
              <a:t>Thick walled blood vessels</a:t>
            </a:r>
          </a:p>
          <a:p>
            <a:pPr eaLnBrk="1" hangingPunct="1"/>
            <a:r>
              <a:rPr lang="en-GB" altLang="en-US"/>
              <a:t>Retained post menstruation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425F33D-F0E6-4026-AA7F-44CFFDD7FFE3}"/>
              </a:ext>
            </a:extLst>
          </p:cNvPr>
          <p:cNvSpPr>
            <a:spLocks noGrp="1" noChangeArrowheads="1"/>
          </p:cNvSpPr>
          <p:nvPr>
            <p:ph type="title"/>
          </p:nvPr>
        </p:nvSpPr>
        <p:spPr/>
        <p:txBody>
          <a:bodyPr/>
          <a:lstStyle/>
          <a:p>
            <a:pPr eaLnBrk="1" hangingPunct="1"/>
            <a:r>
              <a:rPr lang="en-GB" altLang="en-US"/>
              <a:t>Menstrual Cycle</a:t>
            </a:r>
          </a:p>
        </p:txBody>
      </p:sp>
      <p:sp>
        <p:nvSpPr>
          <p:cNvPr id="9219" name="Rectangle 3">
            <a:extLst>
              <a:ext uri="{FF2B5EF4-FFF2-40B4-BE49-F238E27FC236}">
                <a16:creationId xmlns:a16="http://schemas.microsoft.com/office/drawing/2014/main" id="{E4A31E72-8621-4F86-B1B3-D225E62E6542}"/>
              </a:ext>
            </a:extLst>
          </p:cNvPr>
          <p:cNvSpPr>
            <a:spLocks noGrp="1" noChangeArrowheads="1"/>
          </p:cNvSpPr>
          <p:nvPr>
            <p:ph idx="1"/>
          </p:nvPr>
        </p:nvSpPr>
        <p:spPr/>
        <p:txBody>
          <a:bodyPr/>
          <a:lstStyle/>
          <a:p>
            <a:pPr eaLnBrk="1" hangingPunct="1"/>
            <a:r>
              <a:rPr lang="en-GB" altLang="en-US"/>
              <a:t>0-4 menstrual phase</a:t>
            </a:r>
          </a:p>
          <a:p>
            <a:pPr eaLnBrk="1" hangingPunct="1"/>
            <a:r>
              <a:rPr lang="en-GB" altLang="en-US"/>
              <a:t>4-14 proliferative phase- Oestrogen driven</a:t>
            </a:r>
          </a:p>
          <a:p>
            <a:pPr lvl="1" eaLnBrk="1" hangingPunct="1"/>
            <a:r>
              <a:rPr lang="en-GB" altLang="en-US"/>
              <a:t>Early</a:t>
            </a:r>
          </a:p>
          <a:p>
            <a:pPr lvl="1" eaLnBrk="1" hangingPunct="1"/>
            <a:r>
              <a:rPr lang="en-GB" altLang="en-US"/>
              <a:t>Mid</a:t>
            </a:r>
          </a:p>
          <a:p>
            <a:pPr lvl="1" eaLnBrk="1" hangingPunct="1"/>
            <a:r>
              <a:rPr lang="en-GB" altLang="en-US"/>
              <a:t>late</a:t>
            </a:r>
          </a:p>
          <a:p>
            <a:pPr eaLnBrk="1" hangingPunct="1"/>
            <a:r>
              <a:rPr lang="en-GB" altLang="en-US"/>
              <a:t>14-28 secretory phase- Progesterone modulated- date specific features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follicle">
            <a:extLst>
              <a:ext uri="{FF2B5EF4-FFF2-40B4-BE49-F238E27FC236}">
                <a16:creationId xmlns:a16="http://schemas.microsoft.com/office/drawing/2014/main" id="{23EF344B-9D0A-4B59-9183-3824E791E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2296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r-endometrium">
            <a:extLst>
              <a:ext uri="{FF2B5EF4-FFF2-40B4-BE49-F238E27FC236}">
                <a16:creationId xmlns:a16="http://schemas.microsoft.com/office/drawing/2014/main" id="{006EBC40-E899-4FF7-B16F-6F9B30641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81534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8BDDB89-D897-4C25-914A-0A5417B1F5C1}"/>
              </a:ext>
            </a:extLst>
          </p:cNvPr>
          <p:cNvSpPr>
            <a:spLocks noGrp="1" noChangeArrowheads="1"/>
          </p:cNvSpPr>
          <p:nvPr>
            <p:ph type="title"/>
          </p:nvPr>
        </p:nvSpPr>
        <p:spPr/>
        <p:txBody>
          <a:bodyPr/>
          <a:lstStyle/>
          <a:p>
            <a:pPr eaLnBrk="1" hangingPunct="1"/>
            <a:r>
              <a:rPr lang="en-GB" altLang="en-US"/>
              <a:t>Features for Endometrial Dating</a:t>
            </a:r>
          </a:p>
        </p:txBody>
      </p:sp>
      <p:sp>
        <p:nvSpPr>
          <p:cNvPr id="11267" name="Rectangle 3">
            <a:extLst>
              <a:ext uri="{FF2B5EF4-FFF2-40B4-BE49-F238E27FC236}">
                <a16:creationId xmlns:a16="http://schemas.microsoft.com/office/drawing/2014/main" id="{084197A3-82C5-4576-876C-2DE5BFB62539}"/>
              </a:ext>
            </a:extLst>
          </p:cNvPr>
          <p:cNvSpPr>
            <a:spLocks noGrp="1" noChangeArrowheads="1"/>
          </p:cNvSpPr>
          <p:nvPr>
            <p:ph idx="1"/>
          </p:nvPr>
        </p:nvSpPr>
        <p:spPr/>
        <p:txBody>
          <a:bodyPr/>
          <a:lstStyle/>
          <a:p>
            <a:pPr eaLnBrk="1" hangingPunct="1">
              <a:lnSpc>
                <a:spcPct val="90000"/>
              </a:lnSpc>
            </a:pPr>
            <a:r>
              <a:rPr lang="en-GB" altLang="en-US" sz="2800"/>
              <a:t>Glandular changes</a:t>
            </a:r>
          </a:p>
          <a:p>
            <a:pPr lvl="1" eaLnBrk="1" hangingPunct="1">
              <a:lnSpc>
                <a:spcPct val="90000"/>
              </a:lnSpc>
            </a:pPr>
            <a:r>
              <a:rPr lang="en-GB" altLang="en-US" sz="2400"/>
              <a:t>Structure</a:t>
            </a:r>
          </a:p>
          <a:p>
            <a:pPr lvl="1" eaLnBrk="1" hangingPunct="1">
              <a:lnSpc>
                <a:spcPct val="90000"/>
              </a:lnSpc>
            </a:pPr>
            <a:r>
              <a:rPr lang="en-GB" altLang="en-US" sz="2400"/>
              <a:t>Mitotic activity</a:t>
            </a:r>
          </a:p>
          <a:p>
            <a:pPr lvl="1" eaLnBrk="1" hangingPunct="1">
              <a:lnSpc>
                <a:spcPct val="90000"/>
              </a:lnSpc>
            </a:pPr>
            <a:r>
              <a:rPr lang="en-GB" altLang="en-US" sz="2400"/>
              <a:t>Nuclear features</a:t>
            </a:r>
          </a:p>
          <a:p>
            <a:pPr lvl="1" eaLnBrk="1" hangingPunct="1">
              <a:lnSpc>
                <a:spcPct val="90000"/>
              </a:lnSpc>
            </a:pPr>
            <a:r>
              <a:rPr lang="en-GB" altLang="en-US" sz="2400"/>
              <a:t>Cytoplasmic vacuolation</a:t>
            </a:r>
          </a:p>
          <a:p>
            <a:pPr lvl="1" eaLnBrk="1" hangingPunct="1">
              <a:lnSpc>
                <a:spcPct val="90000"/>
              </a:lnSpc>
            </a:pPr>
            <a:r>
              <a:rPr lang="en-GB" altLang="en-US" sz="2400"/>
              <a:t>Luminal secretions</a:t>
            </a:r>
          </a:p>
          <a:p>
            <a:pPr lvl="1" eaLnBrk="1" hangingPunct="1">
              <a:lnSpc>
                <a:spcPct val="90000"/>
              </a:lnSpc>
            </a:pPr>
            <a:r>
              <a:rPr lang="en-GB" altLang="en-US" sz="2400"/>
              <a:t>Apoptosis</a:t>
            </a:r>
          </a:p>
          <a:p>
            <a:pPr eaLnBrk="1" hangingPunct="1">
              <a:lnSpc>
                <a:spcPct val="90000"/>
              </a:lnSpc>
            </a:pPr>
            <a:r>
              <a:rPr lang="en-GB" altLang="en-US" sz="2800"/>
              <a:t>Stromal changes</a:t>
            </a:r>
          </a:p>
          <a:p>
            <a:pPr lvl="1" eaLnBrk="1" hangingPunct="1">
              <a:lnSpc>
                <a:spcPct val="90000"/>
              </a:lnSpc>
            </a:pPr>
            <a:r>
              <a:rPr lang="en-GB" altLang="en-US" sz="2400"/>
              <a:t>Oedema</a:t>
            </a:r>
          </a:p>
          <a:p>
            <a:pPr lvl="1" eaLnBrk="1" hangingPunct="1">
              <a:lnSpc>
                <a:spcPct val="90000"/>
              </a:lnSpc>
            </a:pPr>
            <a:r>
              <a:rPr lang="en-GB" altLang="en-US" sz="2400"/>
              <a:t>Mitotic activity</a:t>
            </a:r>
          </a:p>
          <a:p>
            <a:pPr lvl="1" eaLnBrk="1" hangingPunct="1">
              <a:lnSpc>
                <a:spcPct val="90000"/>
              </a:lnSpc>
            </a:pPr>
            <a:r>
              <a:rPr lang="en-GB" altLang="en-US" sz="2400"/>
              <a:t>Decidua</a:t>
            </a:r>
          </a:p>
          <a:p>
            <a:pPr lvl="1" eaLnBrk="1" hangingPunct="1">
              <a:lnSpc>
                <a:spcPct val="90000"/>
              </a:lnSpc>
            </a:pPr>
            <a:r>
              <a:rPr lang="en-GB" altLang="en-US" sz="2400"/>
              <a:t>Inflammatory cells</a:t>
            </a:r>
          </a:p>
          <a:p>
            <a:pPr lvl="1" eaLnBrk="1" hangingPunct="1">
              <a:lnSpc>
                <a:spcPct val="90000"/>
              </a:lnSpc>
            </a:pPr>
            <a:endParaRPr lang="en-GB"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B502CB8-6362-45F5-A567-082B0E812CA2}"/>
              </a:ext>
            </a:extLst>
          </p:cNvPr>
          <p:cNvSpPr>
            <a:spLocks noGrp="1" noChangeArrowheads="1"/>
          </p:cNvSpPr>
          <p:nvPr>
            <p:ph type="title"/>
          </p:nvPr>
        </p:nvSpPr>
        <p:spPr/>
        <p:txBody>
          <a:bodyPr/>
          <a:lstStyle/>
          <a:p>
            <a:pPr eaLnBrk="1" hangingPunct="1"/>
            <a:r>
              <a:rPr lang="en-GB" altLang="en-US"/>
              <a:t>Proliferative endometrium</a:t>
            </a:r>
          </a:p>
        </p:txBody>
      </p:sp>
      <p:sp>
        <p:nvSpPr>
          <p:cNvPr id="12291" name="Rectangle 3">
            <a:extLst>
              <a:ext uri="{FF2B5EF4-FFF2-40B4-BE49-F238E27FC236}">
                <a16:creationId xmlns:a16="http://schemas.microsoft.com/office/drawing/2014/main" id="{98E041D8-EEA2-4817-9D7E-16D9BF700B6A}"/>
              </a:ext>
            </a:extLst>
          </p:cNvPr>
          <p:cNvSpPr>
            <a:spLocks noGrp="1" noChangeArrowheads="1"/>
          </p:cNvSpPr>
          <p:nvPr>
            <p:ph type="body" sz="half" idx="1"/>
          </p:nvPr>
        </p:nvSpPr>
        <p:spPr/>
        <p:txBody>
          <a:bodyPr/>
          <a:lstStyle/>
          <a:p>
            <a:pPr eaLnBrk="1" hangingPunct="1"/>
            <a:r>
              <a:rPr lang="en-GB" altLang="en-US" sz="2400"/>
              <a:t>Growth of endometrium form 0.5 to 4 mm in thickness</a:t>
            </a:r>
          </a:p>
          <a:p>
            <a:pPr eaLnBrk="1" hangingPunct="1"/>
            <a:r>
              <a:rPr lang="en-GB" altLang="en-US" sz="2400"/>
              <a:t>Glands and stroma show brisk mitotic activity</a:t>
            </a:r>
          </a:p>
          <a:p>
            <a:pPr eaLnBrk="1" hangingPunct="1"/>
            <a:r>
              <a:rPr lang="en-GB" altLang="en-US" sz="2400"/>
              <a:t>Glands change from small tubular to tortuous </a:t>
            </a:r>
          </a:p>
          <a:p>
            <a:pPr eaLnBrk="1" hangingPunct="1"/>
            <a:r>
              <a:rPr lang="en-GB" altLang="en-US" sz="2400"/>
              <a:t>Pseudo stratified , oval nuclei</a:t>
            </a:r>
          </a:p>
          <a:p>
            <a:pPr eaLnBrk="1" hangingPunct="1"/>
            <a:r>
              <a:rPr lang="en-GB" altLang="en-US" sz="2400"/>
              <a:t>Stromal oedema</a:t>
            </a:r>
          </a:p>
          <a:p>
            <a:pPr eaLnBrk="1" hangingPunct="1"/>
            <a:r>
              <a:rPr lang="en-GB" altLang="en-US" sz="2400"/>
              <a:t>Fine blood vessels</a:t>
            </a:r>
          </a:p>
          <a:p>
            <a:pPr eaLnBrk="1" hangingPunct="1"/>
            <a:endParaRPr lang="en-GB" altLang="en-US" sz="2400"/>
          </a:p>
        </p:txBody>
      </p:sp>
      <p:pic>
        <p:nvPicPr>
          <p:cNvPr id="12292" name="Picture 5" descr="pro endo2">
            <a:extLst>
              <a:ext uri="{FF2B5EF4-FFF2-40B4-BE49-F238E27FC236}">
                <a16:creationId xmlns:a16="http://schemas.microsoft.com/office/drawing/2014/main" id="{52FE37A3-7977-4AFA-AB00-ED22EC76CD4D}"/>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92700" y="1600200"/>
            <a:ext cx="3149600" cy="4525963"/>
          </a:xfrm>
          <a:noFill/>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66FFFF"/>
      </a:lt1>
      <a:dk2>
        <a:srgbClr val="000000"/>
      </a:dk2>
      <a:lt2>
        <a:srgbClr val="808080"/>
      </a:lt2>
      <a:accent1>
        <a:srgbClr val="BBE0E3"/>
      </a:accent1>
      <a:accent2>
        <a:srgbClr val="333399"/>
      </a:accent2>
      <a:accent3>
        <a:srgbClr val="B8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74F21EE459804898C26619F73BFFBD" ma:contentTypeVersion="11" ma:contentTypeDescription="Create a new document." ma:contentTypeScope="" ma:versionID="88e868854e61898b741bebfde99a7d9a">
  <xsd:schema xmlns:xsd="http://www.w3.org/2001/XMLSchema" xmlns:xs="http://www.w3.org/2001/XMLSchema" xmlns:p="http://schemas.microsoft.com/office/2006/metadata/properties" xmlns:ns3="ea475f6a-d5b8-4bf9-8b37-4787615644ac" xmlns:ns4="a513e81c-aa9f-4134-a2a7-faa122d73f4f" targetNamespace="http://schemas.microsoft.com/office/2006/metadata/properties" ma:root="true" ma:fieldsID="4ae09beaefce58db9c1ac28937040150" ns3:_="" ns4:_="">
    <xsd:import namespace="ea475f6a-d5b8-4bf9-8b37-4787615644ac"/>
    <xsd:import namespace="a513e81c-aa9f-4134-a2a7-faa122d73f4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475f6a-d5b8-4bf9-8b37-4787615644a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13e81c-aa9f-4134-a2a7-faa122d73f4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B1D326-5856-485F-AB66-0EDDB4F12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475f6a-d5b8-4bf9-8b37-4787615644ac"/>
    <ds:schemaRef ds:uri="a513e81c-aa9f-4134-a2a7-faa122d73f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831FCC-7586-45A7-A0FC-349A4E312A20}">
  <ds:schemaRefs>
    <ds:schemaRef ds:uri="http://schemas.microsoft.com/sharepoint/v3/contenttype/forms"/>
  </ds:schemaRefs>
</ds:datastoreItem>
</file>

<file path=customXml/itemProps3.xml><?xml version="1.0" encoding="utf-8"?>
<ds:datastoreItem xmlns:ds="http://schemas.openxmlformats.org/officeDocument/2006/customXml" ds:itemID="{06B46658-75B4-4B6B-A255-698433ABBA21}">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ea475f6a-d5b8-4bf9-8b37-4787615644ac"/>
    <ds:schemaRef ds:uri="http://www.w3.org/XML/1998/namespace"/>
    <ds:schemaRef ds:uri="a513e81c-aa9f-4134-a2a7-faa122d73f4f"/>
    <ds:schemaRef ds:uri="http://purl.org/dc/dcmitype/"/>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1050</TotalTime>
  <Words>1059</Words>
  <Application>Microsoft Office PowerPoint</Application>
  <PresentationFormat>On-screen Show (4:3)</PresentationFormat>
  <Paragraphs>235</Paragraphs>
  <Slides>46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Default Design</vt:lpstr>
      <vt:lpstr>Gynaecological pathology</vt:lpstr>
      <vt:lpstr>Female genital tract Development 1 Ovary- Indifferent stage- Germ cells from yolk sac at 4th week of gestation  2 Uterus and fallopian tubes from Mullerian ducts at 6th week of gestation in absence of Mullerian Inhibiting substances. 3 Lower genital tract from urogenital sinus </vt:lpstr>
      <vt:lpstr>PowerPoint Presentation</vt:lpstr>
      <vt:lpstr>Endometrium</vt:lpstr>
      <vt:lpstr>Endometrium</vt:lpstr>
      <vt:lpstr>Menstrual Cycle</vt:lpstr>
      <vt:lpstr>PowerPoint Presentation</vt:lpstr>
      <vt:lpstr>Features for Endometrial Dating</vt:lpstr>
      <vt:lpstr>Proliferative endometrium</vt:lpstr>
      <vt:lpstr>Secretory Endometrium</vt:lpstr>
      <vt:lpstr>Secretory endometrium </vt:lpstr>
      <vt:lpstr>Menstrual Endometrium</vt:lpstr>
      <vt:lpstr>Indications for Biopsy</vt:lpstr>
      <vt:lpstr>Variations- Physiological</vt:lpstr>
      <vt:lpstr>Clinical history</vt:lpstr>
      <vt:lpstr>Endometritis</vt:lpstr>
      <vt:lpstr>Endometrial Polyp</vt:lpstr>
      <vt:lpstr>PowerPoint Presentation</vt:lpstr>
      <vt:lpstr>Endometrial Polyp</vt:lpstr>
      <vt:lpstr>Pregnancy related changes</vt:lpstr>
      <vt:lpstr>PowerPoint Presentation</vt:lpstr>
      <vt:lpstr>PowerPoint Presentation</vt:lpstr>
      <vt:lpstr>PowerPoint Presentation</vt:lpstr>
      <vt:lpstr>Abnormal uterine bleeding </vt:lpstr>
      <vt:lpstr>Endometrial Hyperplasia</vt:lpstr>
      <vt:lpstr>Endometrial hyperplasia</vt:lpstr>
      <vt:lpstr>Simple Cystic Hyperplasia</vt:lpstr>
      <vt:lpstr>Atypical Hyperplasia</vt:lpstr>
      <vt:lpstr>Myometrium</vt:lpstr>
      <vt:lpstr>Myometrial pathology</vt:lpstr>
      <vt:lpstr>Cervix</vt:lpstr>
      <vt:lpstr>Transformation Zone</vt:lpstr>
      <vt:lpstr>Structure of Cervix</vt:lpstr>
      <vt:lpstr>Human Papilloma Virus </vt:lpstr>
      <vt:lpstr>Precursor lesions of cervical malignancy</vt:lpstr>
      <vt:lpstr>Glandular precursor lesion</vt:lpstr>
      <vt:lpstr>Cervical smear</vt:lpstr>
      <vt:lpstr>Cervical carcinoma</vt:lpstr>
      <vt:lpstr>Ovary</vt:lpstr>
      <vt:lpstr>Normal structure</vt:lpstr>
      <vt:lpstr>Normal Folliculogenesis</vt:lpstr>
      <vt:lpstr>PowerPoint Presentation</vt:lpstr>
      <vt:lpstr>Ovarian neoplasms</vt:lpstr>
      <vt:lpstr>Epithelial neoplasm</vt:lpstr>
      <vt:lpstr>Endometriosis</vt:lpstr>
      <vt:lpstr>Take home message</vt:lpstr>
    </vt:vector>
  </TitlesOfParts>
  <Company>UBHT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Endometrium</dc:title>
  <dc:creator>localadmin</dc:creator>
  <cp:lastModifiedBy>Muhammed Sohail</cp:lastModifiedBy>
  <cp:revision>50</cp:revision>
  <cp:lastPrinted>2015-08-28T11:27:43Z</cp:lastPrinted>
  <dcterms:created xsi:type="dcterms:W3CDTF">2006-03-09T15:08:40Z</dcterms:created>
  <dcterms:modified xsi:type="dcterms:W3CDTF">2019-09-09T10:55:47Z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0x010100B574F21EE459804898C26619F73BFFBD</vt:lpwstr>
  </property>
</Properties>
</file>