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56" r:id="rId2"/>
    <p:sldId id="257" r:id="rId3"/>
    <p:sldId id="305" r:id="rId4"/>
    <p:sldId id="258" r:id="rId5"/>
    <p:sldId id="306" r:id="rId6"/>
    <p:sldId id="307" r:id="rId7"/>
    <p:sldId id="259" r:id="rId8"/>
    <p:sldId id="308" r:id="rId9"/>
    <p:sldId id="260" r:id="rId10"/>
    <p:sldId id="301" r:id="rId11"/>
    <p:sldId id="263" r:id="rId12"/>
    <p:sldId id="264" r:id="rId13"/>
    <p:sldId id="266" r:id="rId14"/>
    <p:sldId id="265" r:id="rId15"/>
    <p:sldId id="268" r:id="rId16"/>
    <p:sldId id="311" r:id="rId17"/>
    <p:sldId id="310" r:id="rId18"/>
    <p:sldId id="312" r:id="rId19"/>
    <p:sldId id="313" r:id="rId20"/>
    <p:sldId id="309" r:id="rId21"/>
    <p:sldId id="303" r:id="rId22"/>
    <p:sldId id="269" r:id="rId23"/>
    <p:sldId id="270" r:id="rId24"/>
    <p:sldId id="275" r:id="rId25"/>
    <p:sldId id="276" r:id="rId26"/>
    <p:sldId id="277" r:id="rId27"/>
    <p:sldId id="278" r:id="rId28"/>
    <p:sldId id="279" r:id="rId29"/>
    <p:sldId id="281" r:id="rId30"/>
    <p:sldId id="282" r:id="rId31"/>
    <p:sldId id="286" r:id="rId32"/>
    <p:sldId id="288" r:id="rId33"/>
    <p:sldId id="289" r:id="rId34"/>
    <p:sldId id="293" r:id="rId35"/>
    <p:sldId id="295" r:id="rId36"/>
    <p:sldId id="297" r:id="rId37"/>
    <p:sldId id="314" r:id="rId38"/>
    <p:sldId id="319" r:id="rId39"/>
    <p:sldId id="321" r:id="rId40"/>
    <p:sldId id="322" r:id="rId41"/>
    <p:sldId id="323" r:id="rId42"/>
    <p:sldId id="324" r:id="rId43"/>
    <p:sldId id="325" r:id="rId44"/>
    <p:sldId id="326" r:id="rId45"/>
    <p:sldId id="327" r:id="rId46"/>
    <p:sldId id="328" r:id="rId47"/>
    <p:sldId id="331" r:id="rId48"/>
    <p:sldId id="332" r:id="rId49"/>
    <p:sldId id="333" r:id="rId50"/>
    <p:sldId id="334" r:id="rId51"/>
    <p:sldId id="315" r:id="rId52"/>
    <p:sldId id="335" r:id="rId53"/>
    <p:sldId id="336" r:id="rId54"/>
    <p:sldId id="337" r:id="rId55"/>
    <p:sldId id="338" r:id="rId56"/>
    <p:sldId id="340" r:id="rId57"/>
    <p:sldId id="318" r:id="rId58"/>
    <p:sldId id="35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326" y="8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2D2A2B-6DE0-41C4-8CE9-4384E476FC91}" type="datetimeFigureOut">
              <a:rPr lang="en-GB" smtClean="0"/>
              <a:pPr/>
              <a:t>27/08/2017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CE96C6-DC0F-468A-B5FA-D703AF9B4D38}" type="slidenum">
              <a:rPr lang="en-GB" smtClean="0"/>
              <a:pPr/>
              <a:t>‹#›</a:t>
            </a:fld>
            <a:endParaRPr lang="en-GB"/>
          </a:p>
        </p:txBody>
      </p:sp>
    </p:spTree>
    <p:extLst>
      <p:ext uri="{BB962C8B-B14F-4D97-AF65-F5344CB8AC3E}">
        <p14:creationId xmlns:p14="http://schemas.microsoft.com/office/powerpoint/2010/main" val="14835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E96C6-DC0F-468A-B5FA-D703AF9B4D38}" type="slidenum">
              <a:rPr lang="en-GB" smtClean="0"/>
              <a:pPr/>
              <a:t>24</a:t>
            </a:fld>
            <a:endParaRPr lang="en-GB"/>
          </a:p>
        </p:txBody>
      </p:sp>
    </p:spTree>
    <p:extLst>
      <p:ext uri="{BB962C8B-B14F-4D97-AF65-F5344CB8AC3E}">
        <p14:creationId xmlns:p14="http://schemas.microsoft.com/office/powerpoint/2010/main" val="419238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E96C6-DC0F-468A-B5FA-D703AF9B4D38}" type="slidenum">
              <a:rPr lang="en-GB" smtClean="0"/>
              <a:pPr/>
              <a:t>27</a:t>
            </a:fld>
            <a:endParaRPr lang="en-GB"/>
          </a:p>
        </p:txBody>
      </p:sp>
    </p:spTree>
    <p:extLst>
      <p:ext uri="{BB962C8B-B14F-4D97-AF65-F5344CB8AC3E}">
        <p14:creationId xmlns:p14="http://schemas.microsoft.com/office/powerpoint/2010/main" val="368449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E96C6-DC0F-468A-B5FA-D703AF9B4D38}" type="slidenum">
              <a:rPr lang="en-GB" smtClean="0"/>
              <a:pPr/>
              <a:t>30</a:t>
            </a:fld>
            <a:endParaRPr lang="en-GB"/>
          </a:p>
        </p:txBody>
      </p:sp>
    </p:spTree>
    <p:extLst>
      <p:ext uri="{BB962C8B-B14F-4D97-AF65-F5344CB8AC3E}">
        <p14:creationId xmlns:p14="http://schemas.microsoft.com/office/powerpoint/2010/main" val="252231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E96C6-DC0F-468A-B5FA-D703AF9B4D38}" type="slidenum">
              <a:rPr lang="en-GB" smtClean="0"/>
              <a:pPr/>
              <a:t>36</a:t>
            </a:fld>
            <a:endParaRPr lang="en-GB"/>
          </a:p>
        </p:txBody>
      </p:sp>
    </p:spTree>
    <p:extLst>
      <p:ext uri="{BB962C8B-B14F-4D97-AF65-F5344CB8AC3E}">
        <p14:creationId xmlns:p14="http://schemas.microsoft.com/office/powerpoint/2010/main" val="346802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101131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407165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115633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234443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30222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261539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3810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30353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145758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146990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1380F7-FFE5-4CFA-9E41-AB4A74F098A5}" type="datetimeFigureOut">
              <a:rPr lang="en-GB" smtClean="0"/>
              <a:pPr/>
              <a:t>27/08/2017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0BC60E-6E16-4747-A8BB-44E8C4E72273}" type="slidenum">
              <a:rPr lang="en-GB" smtClean="0"/>
              <a:pPr/>
              <a:t>‹#›</a:t>
            </a:fld>
            <a:endParaRPr lang="en-GB"/>
          </a:p>
        </p:txBody>
      </p:sp>
    </p:spTree>
    <p:extLst>
      <p:ext uri="{BB962C8B-B14F-4D97-AF65-F5344CB8AC3E}">
        <p14:creationId xmlns:p14="http://schemas.microsoft.com/office/powerpoint/2010/main" val="373201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1380F7-FFE5-4CFA-9E41-AB4A74F098A5}" type="datetimeFigureOut">
              <a:rPr lang="en-GB" smtClean="0"/>
              <a:pPr/>
              <a:t>27/08/2017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0BC60E-6E16-4747-A8BB-44E8C4E72273}" type="slidenum">
              <a:rPr lang="en-GB" smtClean="0"/>
              <a:pPr/>
              <a:t>‹#›</a:t>
            </a:fld>
            <a:endParaRPr lang="en-GB"/>
          </a:p>
        </p:txBody>
      </p:sp>
    </p:spTree>
    <p:extLst>
      <p:ext uri="{BB962C8B-B14F-4D97-AF65-F5344CB8AC3E}">
        <p14:creationId xmlns:p14="http://schemas.microsoft.com/office/powerpoint/2010/main" val="2850791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2" name="Picture 14" descr="MICROSCOPE.jpg                                                 002CB760Macintosh HD                   C316286B:"/>
          <p:cNvPicPr>
            <a:picLocks noChangeAspect="1" noChangeArrowheads="1"/>
          </p:cNvPicPr>
          <p:nvPr/>
        </p:nvPicPr>
        <p:blipFill>
          <a:blip r:embed="rId2" cstate="print"/>
          <a:srcRect/>
          <a:stretch>
            <a:fillRect/>
          </a:stretch>
        </p:blipFill>
        <p:spPr bwMode="auto">
          <a:xfrm>
            <a:off x="0" y="0"/>
            <a:ext cx="6172200" cy="6072188"/>
          </a:xfrm>
          <a:prstGeom prst="rect">
            <a:avLst/>
          </a:prstGeom>
          <a:noFill/>
        </p:spPr>
      </p:pic>
      <p:sp>
        <p:nvSpPr>
          <p:cNvPr id="2055" name="AutoShape 7"/>
          <p:cNvSpPr>
            <a:spLocks noChangeArrowheads="1"/>
          </p:cNvSpPr>
          <p:nvPr/>
        </p:nvSpPr>
        <p:spPr bwMode="auto">
          <a:xfrm>
            <a:off x="4767943" y="152400"/>
            <a:ext cx="4337957" cy="3429000"/>
          </a:xfrm>
          <a:prstGeom prst="roundRect">
            <a:avLst>
              <a:gd name="adj" fmla="val 16667"/>
            </a:avLst>
          </a:prstGeom>
          <a:solidFill>
            <a:srgbClr val="4FA6E3"/>
          </a:solidFill>
          <a:ln w="9525">
            <a:noFill/>
            <a:round/>
            <a:headEnd/>
            <a:tailEnd/>
          </a:ln>
          <a:effectLst/>
        </p:spPr>
        <p:txBody>
          <a:bodyPr wrap="square" anchor="ctr">
            <a:spAutoFit/>
          </a:bodyPr>
          <a:lstStyle/>
          <a:p>
            <a:endParaRPr lang="en-GB"/>
          </a:p>
        </p:txBody>
      </p:sp>
      <p:sp>
        <p:nvSpPr>
          <p:cNvPr id="2051" name="Rectangle 3"/>
          <p:cNvSpPr>
            <a:spLocks noChangeArrowheads="1"/>
          </p:cNvSpPr>
          <p:nvPr/>
        </p:nvSpPr>
        <p:spPr bwMode="auto">
          <a:xfrm>
            <a:off x="3779912" y="1295400"/>
            <a:ext cx="4830688" cy="1143000"/>
          </a:xfrm>
          <a:prstGeom prst="rect">
            <a:avLst/>
          </a:prstGeom>
          <a:noFill/>
          <a:ln w="9525">
            <a:noFill/>
            <a:miter lim="800000"/>
            <a:headEnd/>
            <a:tailEnd/>
          </a:ln>
          <a:effectLst/>
        </p:spPr>
        <p:txBody>
          <a:bodyPr anchor="ctr"/>
          <a:lstStyle/>
          <a:p>
            <a:pPr algn="r" eaLnBrk="1" hangingPunct="1">
              <a:spcBef>
                <a:spcPct val="0"/>
              </a:spcBef>
            </a:pPr>
            <a:r>
              <a:rPr lang="en-GB" sz="3200" b="1" dirty="0" smtClean="0">
                <a:solidFill>
                  <a:schemeClr val="bg1"/>
                </a:solidFill>
              </a:rPr>
              <a:t>Non Cervical Cytology</a:t>
            </a:r>
            <a:br>
              <a:rPr lang="en-GB" sz="3200" b="1" dirty="0" smtClean="0">
                <a:solidFill>
                  <a:schemeClr val="bg1"/>
                </a:solidFill>
              </a:rPr>
            </a:br>
            <a:r>
              <a:rPr lang="en-GB" sz="2400" b="1" dirty="0" smtClean="0">
                <a:solidFill>
                  <a:schemeClr val="bg1"/>
                </a:solidFill>
              </a:rPr>
              <a:t>ST1 Block Teaching Week</a:t>
            </a:r>
            <a:br>
              <a:rPr lang="en-GB" sz="2400" b="1" dirty="0" smtClean="0">
                <a:solidFill>
                  <a:schemeClr val="bg1"/>
                </a:solidFill>
              </a:rPr>
            </a:br>
            <a:r>
              <a:rPr lang="en-GB" sz="2400" b="1" dirty="0" smtClean="0">
                <a:solidFill>
                  <a:schemeClr val="bg1"/>
                </a:solidFill>
              </a:rPr>
              <a:t>Bristol </a:t>
            </a:r>
            <a:endParaRPr lang="en-GB" sz="2400" b="1" dirty="0">
              <a:solidFill>
                <a:schemeClr val="bg1"/>
              </a:solidFill>
            </a:endParaRPr>
          </a:p>
        </p:txBody>
      </p:sp>
      <p:sp>
        <p:nvSpPr>
          <p:cNvPr id="2056" name="Rectangle 8"/>
          <p:cNvSpPr>
            <a:spLocks noChangeArrowheads="1"/>
          </p:cNvSpPr>
          <p:nvPr/>
        </p:nvSpPr>
        <p:spPr bwMode="auto">
          <a:xfrm>
            <a:off x="5796136" y="4695652"/>
            <a:ext cx="2664296" cy="1376536"/>
          </a:xfrm>
          <a:prstGeom prst="rect">
            <a:avLst/>
          </a:prstGeom>
          <a:noFill/>
          <a:ln w="9525">
            <a:noFill/>
            <a:miter lim="800000"/>
            <a:headEnd/>
            <a:tailEnd/>
          </a:ln>
          <a:effectLst/>
        </p:spPr>
        <p:txBody>
          <a:bodyPr anchor="ctr"/>
          <a:lstStyle/>
          <a:p>
            <a:r>
              <a:rPr lang="en-GB" sz="2000" b="1" dirty="0" smtClean="0">
                <a:solidFill>
                  <a:schemeClr val="bg1"/>
                </a:solidFill>
              </a:rPr>
              <a:t>Dr </a:t>
            </a:r>
            <a:r>
              <a:rPr lang="en-GB" sz="2000" b="1" dirty="0" smtClean="0"/>
              <a:t>Vipul Foria</a:t>
            </a:r>
          </a:p>
          <a:p>
            <a:r>
              <a:rPr lang="en-GB" sz="2000" b="1" dirty="0" smtClean="0"/>
              <a:t>University Hospital Southampton</a:t>
            </a:r>
            <a:endParaRPr lang="en-GB" sz="20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707904" y="260648"/>
            <a:ext cx="4572000" cy="6096000"/>
          </a:xfrm>
          <a:prstGeom prst="rect">
            <a:avLst/>
          </a:prstGeom>
          <a:noFill/>
          <a:ln w="9525">
            <a:noFill/>
            <a:miter lim="800000"/>
            <a:headEnd/>
            <a:tailEnd/>
          </a:ln>
        </p:spPr>
      </p:pic>
      <p:sp>
        <p:nvSpPr>
          <p:cNvPr id="7" name="Title 6"/>
          <p:cNvSpPr>
            <a:spLocks noGrp="1"/>
          </p:cNvSpPr>
          <p:nvPr>
            <p:ph type="title"/>
          </p:nvPr>
        </p:nvSpPr>
        <p:spPr/>
        <p:txBody>
          <a:bodyPr/>
          <a:lstStyle/>
          <a:p>
            <a:pPr lvl="1"/>
            <a:r>
              <a:rPr lang="en-GB" b="1" dirty="0" err="1" smtClean="0">
                <a:solidFill>
                  <a:schemeClr val="tx1"/>
                </a:solidFill>
              </a:rPr>
              <a:t>Papanicolaou</a:t>
            </a:r>
            <a:r>
              <a:rPr lang="en-GB" b="1" dirty="0" smtClean="0">
                <a:solidFill>
                  <a:schemeClr val="tx1"/>
                </a:solidFill>
              </a:rPr>
              <a:t/>
            </a:r>
            <a:br>
              <a:rPr lang="en-GB" b="1" dirty="0" smtClean="0">
                <a:solidFill>
                  <a:schemeClr val="tx1"/>
                </a:solidFill>
              </a:rPr>
            </a:br>
            <a:r>
              <a:rPr lang="en-GB" b="1" dirty="0" smtClean="0">
                <a:solidFill>
                  <a:schemeClr val="tx1"/>
                </a:solidFill>
              </a:rPr>
              <a:t>stain</a:t>
            </a:r>
            <a:r>
              <a:rPr lang="en-GB" dirty="0" smtClean="0"/>
              <a:t/>
            </a:r>
            <a:br>
              <a:rPr lang="en-GB" dirty="0" smtClean="0"/>
            </a:br>
            <a:endParaRPr lang="en-GB" dirty="0"/>
          </a:p>
        </p:txBody>
      </p:sp>
      <p:sp>
        <p:nvSpPr>
          <p:cNvPr id="9" name="Text Placeholder 8"/>
          <p:cNvSpPr>
            <a:spLocks noGrp="1"/>
          </p:cNvSpPr>
          <p:nvPr>
            <p:ph type="body" sz="half" idx="2"/>
          </p:nvPr>
        </p:nvSpPr>
        <p:spPr/>
        <p:txBody>
          <a:bodyPr>
            <a:normAutofit lnSpcReduction="10000"/>
          </a:bodyPr>
          <a:lstStyle/>
          <a:p>
            <a:pPr>
              <a:buFont typeface="Arial" pitchFamily="34" charset="0"/>
              <a:buChar char="•"/>
            </a:pPr>
            <a:r>
              <a:rPr lang="en-GB" sz="2400" dirty="0" smtClean="0"/>
              <a:t>Nuclear details</a:t>
            </a:r>
          </a:p>
          <a:p>
            <a:pPr>
              <a:buFont typeface="Arial" pitchFamily="34" charset="0"/>
              <a:buChar char="•"/>
            </a:pPr>
            <a:r>
              <a:rPr lang="en-GB" sz="2400" dirty="0" smtClean="0"/>
              <a:t>Keratin</a:t>
            </a:r>
          </a:p>
          <a:p>
            <a:pPr>
              <a:buFont typeface="Arial" pitchFamily="34" charset="0"/>
              <a:buChar char="•"/>
            </a:pPr>
            <a:r>
              <a:rPr lang="en-GB" sz="2400" dirty="0" smtClean="0"/>
              <a:t>Extracellular material translucent so does not interfere with cellular details</a:t>
            </a:r>
          </a:p>
          <a:p>
            <a:pPr>
              <a:buFont typeface="Arial" pitchFamily="34" charset="0"/>
              <a:buChar char="•"/>
            </a:pPr>
            <a:r>
              <a:rPr lang="en-GB" sz="2400" dirty="0" smtClean="0"/>
              <a:t>Urine, respiratory samples, </a:t>
            </a:r>
            <a:r>
              <a:rPr lang="en-GB" sz="2400" dirty="0" err="1" smtClean="0"/>
              <a:t>squamous</a:t>
            </a:r>
            <a:r>
              <a:rPr lang="en-GB" sz="2400" dirty="0" smtClean="0"/>
              <a:t> cells</a:t>
            </a:r>
          </a:p>
          <a:p>
            <a:pPr>
              <a:buFont typeface="Arial" pitchFamily="34" charset="0"/>
              <a:buChar char="•"/>
            </a:pPr>
            <a:r>
              <a:rPr lang="en-GB" sz="2400" dirty="0" smtClean="0"/>
              <a:t>Cells may appear smaller (more benign)</a:t>
            </a:r>
            <a:endParaRPr lang="en-GB"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t>Air dried</a:t>
            </a:r>
            <a:endParaRPr lang="en-GB" sz="5400" b="1" dirty="0"/>
          </a:p>
        </p:txBody>
      </p:sp>
      <p:sp>
        <p:nvSpPr>
          <p:cNvPr id="3" name="Content Placeholder 2"/>
          <p:cNvSpPr>
            <a:spLocks noGrp="1"/>
          </p:cNvSpPr>
          <p:nvPr>
            <p:ph idx="1"/>
          </p:nvPr>
        </p:nvSpPr>
        <p:spPr/>
        <p:txBody>
          <a:bodyPr>
            <a:normAutofit/>
          </a:bodyPr>
          <a:lstStyle/>
          <a:p>
            <a:r>
              <a:rPr lang="en-GB" sz="5400" dirty="0" err="1" smtClean="0"/>
              <a:t>Romanowski</a:t>
            </a:r>
            <a:r>
              <a:rPr lang="en-GB" sz="5400" dirty="0" smtClean="0"/>
              <a:t> stains</a:t>
            </a:r>
          </a:p>
          <a:p>
            <a:r>
              <a:rPr lang="en-GB" sz="5400" dirty="0" smtClean="0"/>
              <a:t>Diff Quick</a:t>
            </a:r>
          </a:p>
          <a:p>
            <a:r>
              <a:rPr lang="en-GB" sz="5400" dirty="0" smtClean="0"/>
              <a:t>MGG</a:t>
            </a:r>
          </a:p>
          <a:p>
            <a:r>
              <a:rPr lang="en-GB" sz="5400" dirty="0" smtClean="0"/>
              <a:t>Giemsa</a:t>
            </a:r>
            <a:endParaRPr lang="en-GB" sz="5400" dirty="0"/>
          </a:p>
        </p:txBody>
      </p:sp>
    </p:spTree>
    <p:extLst>
      <p:ext uri="{BB962C8B-B14F-4D97-AF65-F5344CB8AC3E}">
        <p14:creationId xmlns:p14="http://schemas.microsoft.com/office/powerpoint/2010/main" val="4052946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Air dried preps</a:t>
            </a:r>
            <a:endParaRPr lang="en-GB" dirty="0"/>
          </a:p>
        </p:txBody>
      </p:sp>
      <p:pic>
        <p:nvPicPr>
          <p:cNvPr id="12290" name="Picture 2"/>
          <p:cNvPicPr>
            <a:picLocks noGrp="1" noChangeAspect="1" noChangeArrowheads="1"/>
          </p:cNvPicPr>
          <p:nvPr>
            <p:ph idx="1"/>
          </p:nvPr>
        </p:nvPicPr>
        <p:blipFill>
          <a:blip r:embed="rId2" cstate="print"/>
          <a:stretch>
            <a:fillRect/>
          </a:stretch>
        </p:blipFill>
        <p:spPr bwMode="auto">
          <a:xfrm>
            <a:off x="4359275" y="1042987"/>
            <a:ext cx="3686175" cy="4762500"/>
          </a:xfrm>
          <a:prstGeom prst="rect">
            <a:avLst/>
          </a:prstGeom>
          <a:noFill/>
          <a:ln w="9525">
            <a:noFill/>
            <a:miter lim="800000"/>
            <a:headEnd/>
            <a:tailEnd/>
          </a:ln>
        </p:spPr>
      </p:pic>
      <p:sp>
        <p:nvSpPr>
          <p:cNvPr id="4" name="Text Placeholder 3"/>
          <p:cNvSpPr>
            <a:spLocks noGrp="1"/>
          </p:cNvSpPr>
          <p:nvPr>
            <p:ph type="body" sz="half" idx="2"/>
          </p:nvPr>
        </p:nvSpPr>
        <p:spPr/>
        <p:txBody>
          <a:bodyPr>
            <a:normAutofit lnSpcReduction="10000"/>
          </a:bodyPr>
          <a:lstStyle/>
          <a:p>
            <a:pPr>
              <a:buFont typeface="Arial" pitchFamily="34" charset="0"/>
              <a:buChar char="•"/>
            </a:pPr>
            <a:r>
              <a:rPr lang="en-GB" sz="2400" dirty="0" smtClean="0"/>
              <a:t>Good for cytoplasmic features</a:t>
            </a:r>
          </a:p>
          <a:p>
            <a:pPr>
              <a:buFont typeface="Arial" pitchFamily="34" charset="0"/>
              <a:buChar char="•"/>
            </a:pPr>
            <a:r>
              <a:rPr lang="en-GB" sz="2400" dirty="0" smtClean="0"/>
              <a:t>Extracellular material better seen- colloid, </a:t>
            </a:r>
            <a:r>
              <a:rPr lang="en-GB" sz="2400" dirty="0" err="1" smtClean="0"/>
              <a:t>amyloid</a:t>
            </a:r>
            <a:r>
              <a:rPr lang="en-GB" sz="2400" dirty="0" smtClean="0"/>
              <a:t>, </a:t>
            </a:r>
            <a:r>
              <a:rPr lang="en-GB" sz="2400" dirty="0" err="1" smtClean="0"/>
              <a:t>mucin</a:t>
            </a:r>
            <a:r>
              <a:rPr lang="en-GB" sz="2400" dirty="0" smtClean="0"/>
              <a:t>, etc</a:t>
            </a:r>
          </a:p>
          <a:p>
            <a:pPr>
              <a:buFont typeface="Arial" pitchFamily="34" charset="0"/>
              <a:buChar char="•"/>
            </a:pPr>
            <a:r>
              <a:rPr lang="en-GB" sz="2400" dirty="0" smtClean="0"/>
              <a:t>Quick- can be used in one-stop clinic</a:t>
            </a:r>
          </a:p>
          <a:p>
            <a:pPr>
              <a:buFont typeface="Arial" pitchFamily="34" charset="0"/>
              <a:buChar char="•"/>
            </a:pPr>
            <a:r>
              <a:rPr lang="en-GB" sz="2400" dirty="0" smtClean="0"/>
              <a:t>Thyroid, salivary gland, lymph nodes</a:t>
            </a:r>
          </a:p>
          <a:p>
            <a:pPr>
              <a:buFont typeface="Arial" pitchFamily="34" charset="0"/>
              <a:buChar char="•"/>
            </a:pPr>
            <a:r>
              <a:rPr lang="en-GB" sz="2400" dirty="0" smtClean="0"/>
              <a:t>Cells appear larger (more malignant)</a:t>
            </a:r>
          </a:p>
          <a:p>
            <a:endParaRPr lang="en-GB" dirty="0"/>
          </a:p>
        </p:txBody>
      </p:sp>
    </p:spTree>
    <p:extLst>
      <p:ext uri="{BB962C8B-B14F-4D97-AF65-F5344CB8AC3E}">
        <p14:creationId xmlns:p14="http://schemas.microsoft.com/office/powerpoint/2010/main" val="1059756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Ancillary techniques</a:t>
            </a:r>
            <a:endParaRPr lang="en-GB" dirty="0"/>
          </a:p>
        </p:txBody>
      </p:sp>
      <p:pic>
        <p:nvPicPr>
          <p:cNvPr id="6" name="Picture 3"/>
          <p:cNvPicPr>
            <a:picLocks noGrp="1" noChangeAspect="1" noChangeArrowheads="1"/>
          </p:cNvPicPr>
          <p:nvPr>
            <p:ph idx="1"/>
          </p:nvPr>
        </p:nvPicPr>
        <p:blipFill>
          <a:blip r:embed="rId2" cstate="print"/>
          <a:stretch>
            <a:fillRect/>
          </a:stretch>
        </p:blipFill>
        <p:spPr bwMode="auto">
          <a:xfrm>
            <a:off x="4211960" y="3750814"/>
            <a:ext cx="4038600" cy="2743200"/>
          </a:xfrm>
          <a:prstGeom prst="rect">
            <a:avLst/>
          </a:prstGeom>
          <a:noFill/>
          <a:ln w="9525">
            <a:noFill/>
            <a:miter lim="800000"/>
            <a:headEnd/>
            <a:tailEnd/>
          </a:ln>
        </p:spPr>
      </p:pic>
      <p:sp>
        <p:nvSpPr>
          <p:cNvPr id="4" name="Text Placeholder 3"/>
          <p:cNvSpPr>
            <a:spLocks noGrp="1"/>
          </p:cNvSpPr>
          <p:nvPr>
            <p:ph type="body" sz="half" idx="2"/>
          </p:nvPr>
        </p:nvSpPr>
        <p:spPr>
          <a:xfrm>
            <a:off x="338659" y="1052736"/>
            <a:ext cx="3240360" cy="5058914"/>
          </a:xfrm>
        </p:spPr>
        <p:txBody>
          <a:bodyPr/>
          <a:lstStyle/>
          <a:p>
            <a:pPr>
              <a:buFont typeface="Arial" pitchFamily="34" charset="0"/>
              <a:buChar char="•"/>
            </a:pPr>
            <a:r>
              <a:rPr lang="en-GB" sz="3200" dirty="0" smtClean="0"/>
              <a:t>Cell </a:t>
            </a:r>
            <a:r>
              <a:rPr lang="en-GB" sz="3200" dirty="0" smtClean="0"/>
              <a:t>blocks</a:t>
            </a:r>
          </a:p>
          <a:p>
            <a:pPr>
              <a:buFont typeface="Arial" pitchFamily="34" charset="0"/>
              <a:buChar char="•"/>
            </a:pPr>
            <a:endParaRPr lang="en-GB" sz="3200" dirty="0" smtClean="0"/>
          </a:p>
          <a:p>
            <a:pPr>
              <a:buFont typeface="Arial" pitchFamily="34" charset="0"/>
              <a:buChar char="•"/>
            </a:pPr>
            <a:r>
              <a:rPr lang="en-GB" sz="3200" dirty="0" err="1" smtClean="0"/>
              <a:t>Immunocytochemistry</a:t>
            </a:r>
            <a:endParaRPr lang="en-GB" sz="3200" dirty="0" smtClean="0"/>
          </a:p>
          <a:p>
            <a:pPr>
              <a:buFont typeface="Arial" pitchFamily="34" charset="0"/>
              <a:buChar char="•"/>
            </a:pPr>
            <a:r>
              <a:rPr lang="en-GB" sz="3200" dirty="0" smtClean="0"/>
              <a:t>Special stains- Perl’s, PAS, ZN, etc</a:t>
            </a:r>
          </a:p>
          <a:p>
            <a:pPr>
              <a:buFont typeface="Arial" pitchFamily="34" charset="0"/>
              <a:buChar char="•"/>
            </a:pPr>
            <a:r>
              <a:rPr lang="en-GB" sz="3200" dirty="0" smtClean="0"/>
              <a:t>Flow </a:t>
            </a:r>
            <a:r>
              <a:rPr lang="en-GB" sz="3200" dirty="0" err="1" smtClean="0"/>
              <a:t>cytometry</a:t>
            </a:r>
            <a:endParaRPr lang="en-GB" sz="3200" dirty="0" smtClean="0"/>
          </a:p>
          <a:p>
            <a:pPr>
              <a:buFont typeface="Arial" pitchFamily="34" charset="0"/>
              <a:buChar char="•"/>
            </a:pPr>
            <a:r>
              <a:rPr lang="en-GB" sz="3200" dirty="0" smtClean="0"/>
              <a:t>Mol. techniques</a:t>
            </a:r>
          </a:p>
          <a:p>
            <a:endParaRPr lang="en-GB" dirty="0"/>
          </a:p>
        </p:txBody>
      </p:sp>
      <p:pic>
        <p:nvPicPr>
          <p:cNvPr id="5" name="Picture 2"/>
          <p:cNvPicPr>
            <a:picLocks noChangeAspect="1" noChangeArrowheads="1"/>
          </p:cNvPicPr>
          <p:nvPr/>
        </p:nvPicPr>
        <p:blipFill>
          <a:blip r:embed="rId3" cstate="print"/>
          <a:srcRect/>
          <a:stretch>
            <a:fillRect/>
          </a:stretch>
        </p:blipFill>
        <p:spPr bwMode="auto">
          <a:xfrm>
            <a:off x="4572000" y="685800"/>
            <a:ext cx="4191000" cy="2743200"/>
          </a:xfrm>
          <a:prstGeom prst="rect">
            <a:avLst/>
          </a:prstGeom>
          <a:noFill/>
          <a:ln w="9525">
            <a:noFill/>
            <a:miter lim="800000"/>
            <a:headEnd/>
            <a:tailEnd/>
          </a:ln>
        </p:spPr>
      </p:pic>
    </p:spTree>
    <p:extLst>
      <p:ext uri="{BB962C8B-B14F-4D97-AF65-F5344CB8AC3E}">
        <p14:creationId xmlns:p14="http://schemas.microsoft.com/office/powerpoint/2010/main" val="2651863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t>What to look for in cytology </a:t>
            </a:r>
            <a:endParaRPr lang="en-GB" sz="4400" b="1" dirty="0"/>
          </a:p>
        </p:txBody>
      </p:sp>
      <p:sp>
        <p:nvSpPr>
          <p:cNvPr id="3" name="Content Placeholder 2"/>
          <p:cNvSpPr>
            <a:spLocks noGrp="1"/>
          </p:cNvSpPr>
          <p:nvPr>
            <p:ph idx="1"/>
          </p:nvPr>
        </p:nvSpPr>
        <p:spPr/>
        <p:txBody>
          <a:bodyPr>
            <a:noAutofit/>
          </a:bodyPr>
          <a:lstStyle/>
          <a:p>
            <a:r>
              <a:rPr lang="en-GB" sz="4800" dirty="0" smtClean="0"/>
              <a:t>Overall cellularity</a:t>
            </a:r>
          </a:p>
          <a:p>
            <a:r>
              <a:rPr lang="en-GB" sz="4800" dirty="0" smtClean="0"/>
              <a:t>Types of cells</a:t>
            </a:r>
          </a:p>
          <a:p>
            <a:r>
              <a:rPr lang="en-GB" sz="4800" dirty="0" smtClean="0"/>
              <a:t>Stromal/extracellular elements</a:t>
            </a:r>
          </a:p>
          <a:p>
            <a:r>
              <a:rPr lang="en-GB" sz="4800" dirty="0" smtClean="0"/>
              <a:t>Nucleus</a:t>
            </a:r>
          </a:p>
          <a:p>
            <a:r>
              <a:rPr lang="en-GB" sz="4800" dirty="0" smtClean="0"/>
              <a:t>Cytoplasm</a:t>
            </a:r>
            <a:endParaRPr lang="en-GB" sz="4800" dirty="0"/>
          </a:p>
        </p:txBody>
      </p:sp>
    </p:spTree>
    <p:extLst>
      <p:ext uri="{BB962C8B-B14F-4D97-AF65-F5344CB8AC3E}">
        <p14:creationId xmlns:p14="http://schemas.microsoft.com/office/powerpoint/2010/main" val="3052868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Nucleus</a:t>
            </a:r>
            <a:endParaRPr lang="en-GB" sz="4000" b="1" dirty="0"/>
          </a:p>
        </p:txBody>
      </p:sp>
      <p:sp>
        <p:nvSpPr>
          <p:cNvPr id="3" name="Content Placeholder 2"/>
          <p:cNvSpPr>
            <a:spLocks noGrp="1"/>
          </p:cNvSpPr>
          <p:nvPr>
            <p:ph idx="1"/>
          </p:nvPr>
        </p:nvSpPr>
        <p:spPr/>
        <p:txBody>
          <a:bodyPr>
            <a:noAutofit/>
          </a:bodyPr>
          <a:lstStyle/>
          <a:p>
            <a:r>
              <a:rPr lang="en-GB" sz="4000" dirty="0" smtClean="0"/>
              <a:t>N:C ratio</a:t>
            </a:r>
          </a:p>
          <a:p>
            <a:r>
              <a:rPr lang="en-GB" sz="4000" dirty="0" err="1" smtClean="0"/>
              <a:t>Pleomorphism</a:t>
            </a:r>
            <a:endParaRPr lang="en-GB" sz="4000" dirty="0" smtClean="0"/>
          </a:p>
          <a:p>
            <a:r>
              <a:rPr lang="en-GB" sz="4000" dirty="0" smtClean="0"/>
              <a:t>Nuclear outline- smooth or irregular</a:t>
            </a:r>
            <a:endParaRPr lang="en-GB" sz="4000" dirty="0"/>
          </a:p>
          <a:p>
            <a:r>
              <a:rPr lang="en-GB" sz="4000" dirty="0" smtClean="0"/>
              <a:t>Chromatin pattern- </a:t>
            </a:r>
            <a:r>
              <a:rPr lang="en-GB" sz="4000" dirty="0" err="1" smtClean="0"/>
              <a:t>euchromatin</a:t>
            </a:r>
            <a:r>
              <a:rPr lang="en-GB" sz="4000" dirty="0" smtClean="0"/>
              <a:t> and heterochromatin</a:t>
            </a:r>
          </a:p>
          <a:p>
            <a:r>
              <a:rPr lang="en-GB" sz="4000" dirty="0" err="1" smtClean="0"/>
              <a:t>Anisonucleosis</a:t>
            </a:r>
            <a:endParaRPr lang="en-GB" sz="4000" dirty="0" smtClean="0"/>
          </a:p>
          <a:p>
            <a:r>
              <a:rPr lang="en-GB" sz="4000" dirty="0" smtClean="0"/>
              <a:t>Nucleoli- size, number</a:t>
            </a:r>
            <a:endParaRPr lang="en-GB" sz="4000" dirty="0"/>
          </a:p>
        </p:txBody>
      </p:sp>
    </p:spTree>
    <p:extLst>
      <p:ext uri="{BB962C8B-B14F-4D97-AF65-F5344CB8AC3E}">
        <p14:creationId xmlns:p14="http://schemas.microsoft.com/office/powerpoint/2010/main" val="367614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65127"/>
            <a:ext cx="8424936" cy="903634"/>
          </a:xfrm>
        </p:spPr>
        <p:txBody>
          <a:bodyPr>
            <a:normAutofit/>
          </a:bodyPr>
          <a:lstStyle/>
          <a:p>
            <a:r>
              <a:rPr lang="en-GB" sz="3600" dirty="0" smtClean="0"/>
              <a:t>CYTOLOGICAL FEATURES OF </a:t>
            </a:r>
            <a:r>
              <a:rPr lang="en-GB" sz="3600" dirty="0" smtClean="0"/>
              <a:t>MALIGNANCY</a:t>
            </a:r>
            <a:endParaRPr lang="en-GB" sz="3600" dirty="0"/>
          </a:p>
        </p:txBody>
      </p:sp>
      <p:sp>
        <p:nvSpPr>
          <p:cNvPr id="3" name="Content Placeholder 2"/>
          <p:cNvSpPr>
            <a:spLocks noGrp="1"/>
          </p:cNvSpPr>
          <p:nvPr>
            <p:ph idx="1"/>
          </p:nvPr>
        </p:nvSpPr>
        <p:spPr>
          <a:xfrm>
            <a:off x="628650" y="1484784"/>
            <a:ext cx="8191822" cy="5256584"/>
          </a:xfrm>
        </p:spPr>
        <p:txBody>
          <a:bodyPr>
            <a:noAutofit/>
          </a:bodyPr>
          <a:lstStyle/>
          <a:p>
            <a:r>
              <a:rPr lang="en-GB" sz="800" dirty="0" smtClean="0"/>
              <a:t> </a:t>
            </a:r>
            <a:r>
              <a:rPr lang="en-GB" sz="1600" dirty="0" smtClean="0"/>
              <a:t>No single feature is diagnostic of malignancy</a:t>
            </a:r>
          </a:p>
          <a:p>
            <a:r>
              <a:rPr lang="en-GB" sz="1600" dirty="0" smtClean="0"/>
              <a:t>Constellation of findings that vary depending on the tissue aspirated, the collection technique and the smear preparation method.</a:t>
            </a:r>
          </a:p>
          <a:p>
            <a:pPr>
              <a:buNone/>
            </a:pPr>
            <a:endParaRPr lang="en-GB" sz="1600" dirty="0" smtClean="0"/>
          </a:p>
          <a:p>
            <a:pPr>
              <a:buNone/>
            </a:pPr>
            <a:r>
              <a:rPr lang="en-GB" sz="1600" dirty="0" smtClean="0"/>
              <a:t>General features of malignancy include:</a:t>
            </a:r>
          </a:p>
          <a:p>
            <a:pPr>
              <a:buNone/>
            </a:pPr>
            <a:endParaRPr lang="en-GB" sz="1600" dirty="0" smtClean="0"/>
          </a:p>
          <a:p>
            <a:r>
              <a:rPr lang="en-GB" sz="1600" dirty="0" smtClean="0"/>
              <a:t>high </a:t>
            </a:r>
            <a:r>
              <a:rPr lang="en-GB" sz="1600" dirty="0" err="1" smtClean="0"/>
              <a:t>cellularity</a:t>
            </a:r>
            <a:r>
              <a:rPr lang="en-GB" sz="1600" dirty="0" smtClean="0"/>
              <a:t>	 </a:t>
            </a:r>
          </a:p>
          <a:p>
            <a:r>
              <a:rPr lang="en-GB" sz="1600" dirty="0" smtClean="0"/>
              <a:t>cellular enlargement</a:t>
            </a:r>
          </a:p>
          <a:p>
            <a:r>
              <a:rPr lang="en-GB" sz="1600" dirty="0" smtClean="0"/>
              <a:t>increased N/C ratio</a:t>
            </a:r>
          </a:p>
          <a:p>
            <a:r>
              <a:rPr lang="en-GB" sz="1600" dirty="0" smtClean="0"/>
              <a:t>nuclear </a:t>
            </a:r>
            <a:r>
              <a:rPr lang="en-GB" sz="1600" dirty="0" err="1" smtClean="0"/>
              <a:t>hyperchromasia</a:t>
            </a:r>
            <a:endParaRPr lang="en-GB" sz="1600" dirty="0" smtClean="0"/>
          </a:p>
          <a:p>
            <a:r>
              <a:rPr lang="en-GB" sz="1600" dirty="0" err="1" smtClean="0"/>
              <a:t>discohesiveness</a:t>
            </a:r>
            <a:r>
              <a:rPr lang="en-GB" sz="1600" dirty="0" smtClean="0"/>
              <a:t> of cells</a:t>
            </a:r>
          </a:p>
          <a:p>
            <a:r>
              <a:rPr lang="en-GB" sz="1600" dirty="0" smtClean="0"/>
              <a:t>prominent and large nucleoli</a:t>
            </a:r>
          </a:p>
          <a:p>
            <a:r>
              <a:rPr lang="en-GB" sz="1600" dirty="0" smtClean="0"/>
              <a:t>abnormal distribution of nuclear chromatin</a:t>
            </a:r>
          </a:p>
          <a:p>
            <a:r>
              <a:rPr lang="en-GB" sz="1600" dirty="0" smtClean="0"/>
              <a:t>increased mitotic activity and specially the presence of abnormal ones</a:t>
            </a:r>
          </a:p>
          <a:p>
            <a:r>
              <a:rPr lang="en-GB" sz="1600" dirty="0" smtClean="0"/>
              <a:t>nuclear membrane abnormalities</a:t>
            </a:r>
          </a:p>
          <a:p>
            <a:r>
              <a:rPr lang="en-GB" sz="1600" dirty="0" smtClean="0"/>
              <a:t>cellular and nuclear </a:t>
            </a:r>
            <a:r>
              <a:rPr lang="en-GB" sz="1600" dirty="0" err="1" smtClean="0"/>
              <a:t>pleomorphism</a:t>
            </a:r>
            <a:endParaRPr lang="en-GB" sz="1600" dirty="0" smtClean="0"/>
          </a:p>
          <a:p>
            <a:r>
              <a:rPr lang="en-GB" sz="1600" dirty="0" smtClean="0"/>
              <a:t>background tumour necrosis (tumour diathesis)</a:t>
            </a:r>
            <a:endParaRPr lang="en-GB"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Pitfalls</a:t>
            </a:r>
            <a:endParaRPr lang="en-GB" dirty="0"/>
          </a:p>
        </p:txBody>
      </p:sp>
      <p:sp>
        <p:nvSpPr>
          <p:cNvPr id="3" name="Content Placeholder 2"/>
          <p:cNvSpPr>
            <a:spLocks noGrp="1"/>
          </p:cNvSpPr>
          <p:nvPr>
            <p:ph idx="1"/>
          </p:nvPr>
        </p:nvSpPr>
        <p:spPr/>
        <p:txBody>
          <a:bodyPr>
            <a:normAutofit fontScale="92500" lnSpcReduction="10000"/>
          </a:bodyPr>
          <a:lstStyle/>
          <a:p>
            <a:r>
              <a:rPr lang="en-GB" b="1" dirty="0" smtClean="0"/>
              <a:t>Air drying </a:t>
            </a:r>
            <a:r>
              <a:rPr lang="en-GB" b="1" dirty="0" err="1" smtClean="0"/>
              <a:t>artifacts</a:t>
            </a:r>
            <a:r>
              <a:rPr lang="en-GB" b="1" dirty="0" smtClean="0"/>
              <a:t> </a:t>
            </a:r>
            <a:r>
              <a:rPr lang="en-GB" dirty="0" smtClean="0"/>
              <a:t>(leaving the smears for too long before fixing). This will sometimes give false impressions of enlargement of the cells and nuclei, which in inexperienced hands may increase the incidence of false positive diagnosis.</a:t>
            </a:r>
          </a:p>
          <a:p>
            <a:r>
              <a:rPr lang="en-GB" b="1" dirty="0" smtClean="0"/>
              <a:t>Marked inflammation</a:t>
            </a:r>
            <a:r>
              <a:rPr lang="en-GB" dirty="0" smtClean="0"/>
              <a:t>. The presence of marked inflammation sometimes obscures diagnostic cellular details, causing a false negative diagnosis. A comment in the report indicating that there is marked inflammation obscuring cellular details may be a necessity.</a:t>
            </a:r>
          </a:p>
          <a:p>
            <a:r>
              <a:rPr lang="en-GB" b="1" dirty="0" smtClean="0"/>
              <a:t>Too many blood elements</a:t>
            </a:r>
            <a:r>
              <a:rPr lang="en-GB" dirty="0" smtClean="0"/>
              <a:t>- especially red blood cells. Usually seen in sampling of certain organs (such as thyroid and liver). Thorough screening of the slides is mandatory so that abnormal/malignant cells can be detected and interpreted appropriately.</a:t>
            </a:r>
          </a:p>
          <a:p>
            <a:r>
              <a:rPr lang="en-GB" b="1" dirty="0" smtClean="0"/>
              <a:t>Cellular changes related to radiation and/or chemotherapy</a:t>
            </a:r>
            <a:r>
              <a:rPr lang="en-GB" dirty="0" smtClean="0"/>
              <a:t>: Certain changes are induced by these treatment modalities. The pitfalls can be reduced by detailed clinical history and awareness of the changes by the pathologist.</a:t>
            </a:r>
          </a:p>
          <a:p>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sz="5300" b="1" dirty="0" smtClean="0"/>
              <a:t>FALSE NEGATIVE</a:t>
            </a:r>
            <a:r>
              <a:rPr lang="en-GB" b="1" dirty="0" smtClean="0"/>
              <a:t> </a:t>
            </a:r>
            <a:br>
              <a:rPr lang="en-GB" b="1" dirty="0" smtClean="0"/>
            </a:br>
            <a:endParaRPr lang="en-GB" dirty="0"/>
          </a:p>
        </p:txBody>
      </p:sp>
      <p:sp>
        <p:nvSpPr>
          <p:cNvPr id="3" name="Content Placeholder 2"/>
          <p:cNvSpPr>
            <a:spLocks noGrp="1"/>
          </p:cNvSpPr>
          <p:nvPr>
            <p:ph idx="1"/>
          </p:nvPr>
        </p:nvSpPr>
        <p:spPr/>
        <p:txBody>
          <a:bodyPr>
            <a:normAutofit/>
          </a:bodyPr>
          <a:lstStyle/>
          <a:p>
            <a:r>
              <a:rPr lang="en-GB" sz="2400" b="1" dirty="0" err="1" smtClean="0"/>
              <a:t>Desmoplasia</a:t>
            </a:r>
            <a:r>
              <a:rPr lang="en-GB" sz="2400" dirty="0" smtClean="0"/>
              <a:t>: Many tumours can cause fibrosis around the malignant cells. </a:t>
            </a:r>
            <a:r>
              <a:rPr lang="en-GB" sz="2400" dirty="0" err="1" smtClean="0"/>
              <a:t>Eg</a:t>
            </a:r>
            <a:r>
              <a:rPr lang="en-GB" sz="2400" dirty="0" smtClean="0"/>
              <a:t>. breast, pancreatic and </a:t>
            </a:r>
            <a:r>
              <a:rPr lang="en-GB" sz="2400" dirty="0" err="1" smtClean="0"/>
              <a:t>biliary</a:t>
            </a:r>
            <a:r>
              <a:rPr lang="en-GB" sz="2400" dirty="0" smtClean="0"/>
              <a:t> tree carcinomas, nodular </a:t>
            </a:r>
            <a:r>
              <a:rPr lang="en-GB" sz="2400" dirty="0" err="1" smtClean="0"/>
              <a:t>sclerosing</a:t>
            </a:r>
            <a:r>
              <a:rPr lang="en-GB" sz="2400" dirty="0" smtClean="0"/>
              <a:t> Hodgkin's lymphoma. Applying negative pressure and multiple passes during the FNA procedure can help.</a:t>
            </a:r>
          </a:p>
          <a:p>
            <a:r>
              <a:rPr lang="en-GB" sz="2400" b="1" dirty="0" smtClean="0"/>
              <a:t>Well-differentiated tumour cells</a:t>
            </a:r>
            <a:r>
              <a:rPr lang="en-GB" sz="2400" dirty="0" smtClean="0"/>
              <a:t>: Certain tumours resemble their normal counterparts. </a:t>
            </a:r>
            <a:r>
              <a:rPr lang="en-GB" sz="2400" dirty="0" err="1" smtClean="0"/>
              <a:t>Eg</a:t>
            </a:r>
            <a:r>
              <a:rPr lang="en-GB" sz="2400" dirty="0" smtClean="0"/>
              <a:t>. thyroid follicular carcinoma, </a:t>
            </a:r>
            <a:r>
              <a:rPr lang="en-GB" sz="2400" dirty="0" err="1" smtClean="0"/>
              <a:t>hepatocellular</a:t>
            </a:r>
            <a:r>
              <a:rPr lang="en-GB" sz="2400" dirty="0" smtClean="0"/>
              <a:t> carcinoma. </a:t>
            </a:r>
          </a:p>
          <a:p>
            <a:r>
              <a:rPr lang="en-GB" sz="2400" b="1" dirty="0" smtClean="0"/>
              <a:t>Sampling problems</a:t>
            </a:r>
            <a:r>
              <a:rPr lang="en-GB" sz="2400" dirty="0" smtClean="0"/>
              <a:t>: Sometimes the needle is not in lesion of interest. </a:t>
            </a:r>
          </a:p>
          <a:p>
            <a:r>
              <a:rPr lang="en-GB" sz="2400" b="1" dirty="0" smtClean="0"/>
              <a:t>Inflammation</a:t>
            </a:r>
            <a:endParaRPr lang="en-GB" sz="2400" dirty="0" smtClean="0"/>
          </a:p>
          <a:p>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t>FALSE POSITIVE</a:t>
            </a:r>
            <a:r>
              <a:rPr lang="en-GB" b="1" dirty="0" smtClean="0"/>
              <a:t/>
            </a:r>
            <a:br>
              <a:rPr lang="en-GB" b="1" dirty="0" smtClean="0"/>
            </a:br>
            <a:endParaRPr lang="en-GB" dirty="0"/>
          </a:p>
        </p:txBody>
      </p:sp>
      <p:pic>
        <p:nvPicPr>
          <p:cNvPr id="5122" name="Picture 2"/>
          <p:cNvPicPr>
            <a:picLocks noGrp="1" noChangeAspect="1" noChangeArrowheads="1"/>
          </p:cNvPicPr>
          <p:nvPr>
            <p:ph idx="1"/>
          </p:nvPr>
        </p:nvPicPr>
        <p:blipFill>
          <a:blip r:embed="rId2" cstate="print"/>
          <a:stretch>
            <a:fillRect/>
          </a:stretch>
        </p:blipFill>
        <p:spPr bwMode="auto">
          <a:xfrm>
            <a:off x="3916363" y="1709737"/>
            <a:ext cx="4572000" cy="3429000"/>
          </a:xfrm>
          <a:prstGeom prst="rect">
            <a:avLst/>
          </a:prstGeom>
          <a:noFill/>
          <a:ln w="9525">
            <a:noFill/>
            <a:miter lim="800000"/>
            <a:headEnd/>
            <a:tailEnd/>
          </a:ln>
        </p:spPr>
      </p:pic>
      <p:sp>
        <p:nvSpPr>
          <p:cNvPr id="4" name="Text Placeholder 3"/>
          <p:cNvSpPr>
            <a:spLocks noGrp="1"/>
          </p:cNvSpPr>
          <p:nvPr>
            <p:ph type="body" sz="half" idx="2"/>
          </p:nvPr>
        </p:nvSpPr>
        <p:spPr/>
        <p:txBody>
          <a:bodyPr>
            <a:normAutofit fontScale="85000" lnSpcReduction="20000"/>
          </a:bodyPr>
          <a:lstStyle/>
          <a:p>
            <a:pPr marL="342900" lvl="0" indent="-342900">
              <a:buFont typeface="Arial" panose="020B0604020202020204" pitchFamily="34" charset="0"/>
              <a:buChar char="•"/>
            </a:pPr>
            <a:r>
              <a:rPr lang="en-GB" sz="3200" dirty="0" smtClean="0"/>
              <a:t>Inflammation, radiation and chemotherapy effects</a:t>
            </a:r>
          </a:p>
          <a:p>
            <a:pPr marL="342900" lvl="0" indent="-342900">
              <a:buFont typeface="Arial" panose="020B0604020202020204" pitchFamily="34" charset="0"/>
              <a:buChar char="•"/>
            </a:pPr>
            <a:r>
              <a:rPr lang="en-GB" sz="3200" dirty="0" smtClean="0"/>
              <a:t>Haemorrhage and infarction sometimes induce atypical changes in the cells. </a:t>
            </a:r>
          </a:p>
          <a:p>
            <a:pPr marL="342900" lvl="0" indent="-342900">
              <a:buFont typeface="Arial" panose="020B0604020202020204" pitchFamily="34" charset="0"/>
              <a:buChar char="•"/>
            </a:pPr>
            <a:r>
              <a:rPr lang="en-GB" sz="3200" dirty="0" smtClean="0"/>
              <a:t>Reactive changes</a:t>
            </a:r>
          </a:p>
          <a:p>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Background</a:t>
            </a:r>
            <a:endParaRPr lang="en-GB" b="1" dirty="0"/>
          </a:p>
        </p:txBody>
      </p:sp>
      <p:sp>
        <p:nvSpPr>
          <p:cNvPr id="3" name="Content Placeholder 2"/>
          <p:cNvSpPr>
            <a:spLocks noGrp="1"/>
          </p:cNvSpPr>
          <p:nvPr>
            <p:ph idx="1"/>
          </p:nvPr>
        </p:nvSpPr>
        <p:spPr>
          <a:xfrm>
            <a:off x="628650" y="1825624"/>
            <a:ext cx="7886700" cy="4483695"/>
          </a:xfrm>
        </p:spPr>
        <p:txBody>
          <a:bodyPr>
            <a:normAutofit/>
          </a:bodyPr>
          <a:lstStyle/>
          <a:p>
            <a:r>
              <a:rPr lang="en-GB" sz="3200" dirty="0" smtClean="0"/>
              <a:t>The art and science of cytology has been implemented and recognised as early as the 18</a:t>
            </a:r>
            <a:r>
              <a:rPr lang="en-GB" sz="3200" baseline="30000" dirty="0" smtClean="0"/>
              <a:t>th</a:t>
            </a:r>
            <a:r>
              <a:rPr lang="en-GB" sz="3200" dirty="0" smtClean="0"/>
              <a:t>and 19</a:t>
            </a:r>
            <a:r>
              <a:rPr lang="en-GB" sz="3200" baseline="30000" dirty="0" smtClean="0"/>
              <a:t>th</a:t>
            </a:r>
            <a:r>
              <a:rPr lang="en-GB" sz="3200" dirty="0" smtClean="0"/>
              <a:t> centuries.</a:t>
            </a:r>
          </a:p>
          <a:p>
            <a:r>
              <a:rPr lang="en-GB" sz="3200" dirty="0" smtClean="0"/>
              <a:t>However the progress and the standardisation of this branch of pathology were not founded completely until the later years of the 20</a:t>
            </a:r>
            <a:r>
              <a:rPr lang="en-GB" sz="3200" baseline="30000" dirty="0" smtClean="0"/>
              <a:t>th</a:t>
            </a:r>
            <a:r>
              <a:rPr lang="en-GB" sz="3200" dirty="0" smtClean="0"/>
              <a:t> century. </a:t>
            </a:r>
          </a:p>
          <a:p>
            <a:r>
              <a:rPr lang="en-GB" sz="3200" dirty="0" smtClean="0"/>
              <a:t>Scandinavian countries were able to utilise this technique even before World War II. </a:t>
            </a:r>
          </a:p>
        </p:txBody>
      </p:sp>
    </p:spTree>
    <p:extLst>
      <p:ext uri="{BB962C8B-B14F-4D97-AF65-F5344CB8AC3E}">
        <p14:creationId xmlns:p14="http://schemas.microsoft.com/office/powerpoint/2010/main" val="588898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b="1" dirty="0" smtClean="0"/>
              <a:t/>
            </a:r>
            <a:br>
              <a:rPr lang="en-GB" sz="4000" b="1" dirty="0" smtClean="0"/>
            </a:br>
            <a:r>
              <a:rPr lang="en-GB" sz="4000" b="1" dirty="0" smtClean="0"/>
              <a:t>CYTOPATHOLOGY REPORT</a:t>
            </a:r>
            <a:br>
              <a:rPr lang="en-GB" sz="4000" b="1" dirty="0" smtClean="0"/>
            </a:br>
            <a:endParaRPr lang="en-GB" sz="4000" b="1" dirty="0"/>
          </a:p>
        </p:txBody>
      </p:sp>
      <p:sp>
        <p:nvSpPr>
          <p:cNvPr id="3" name="Content Placeholder 2"/>
          <p:cNvSpPr>
            <a:spLocks noGrp="1"/>
          </p:cNvSpPr>
          <p:nvPr>
            <p:ph idx="1"/>
          </p:nvPr>
        </p:nvSpPr>
        <p:spPr/>
        <p:txBody>
          <a:bodyPr>
            <a:normAutofit lnSpcReduction="10000"/>
          </a:bodyPr>
          <a:lstStyle/>
          <a:p>
            <a:r>
              <a:rPr lang="en-GB" b="1" dirty="0" smtClean="0"/>
              <a:t>Adequacy-</a:t>
            </a:r>
            <a:r>
              <a:rPr lang="en-GB" dirty="0" smtClean="0"/>
              <a:t>critical if the material is inadequate and the final message is to re-evaluate and/or re-investigate</a:t>
            </a:r>
          </a:p>
          <a:p>
            <a:r>
              <a:rPr lang="en-GB" b="1" dirty="0" smtClean="0"/>
              <a:t>Microscopic description</a:t>
            </a:r>
          </a:p>
          <a:p>
            <a:r>
              <a:rPr lang="en-GB" b="1" dirty="0" smtClean="0"/>
              <a:t>Diagnosis- </a:t>
            </a:r>
            <a:r>
              <a:rPr lang="en-GB" dirty="0" smtClean="0"/>
              <a:t>a specific diagnosis is always desired when possible. Sometimes the diagnosis is broad, such as “positive for malignant cells” and then this will be followed by descriptive diagnosis and a comment entailing a differential diagnosis to help the clinicians. In some cases, not all the diagnostic criteria are present or the atypical cells are very few; in these circumstances a “suspicious for malignancy” diagnostic category can be used. </a:t>
            </a:r>
          </a:p>
          <a:p>
            <a:r>
              <a:rPr lang="en-GB" b="1" dirty="0" smtClean="0"/>
              <a:t>Comment- </a:t>
            </a:r>
            <a:r>
              <a:rPr lang="en-GB" dirty="0" smtClean="0"/>
              <a:t>In certain circumstances a comment is needed to clarify or add some information that may be of clinical importance.</a:t>
            </a:r>
          </a:p>
          <a:p>
            <a:r>
              <a:rPr lang="en-GB" b="1" dirty="0" smtClean="0"/>
              <a:t>Communication- </a:t>
            </a:r>
            <a:r>
              <a:rPr lang="en-GB" dirty="0" smtClean="0"/>
              <a:t>may need to call the clinicians and discuss the case either face to face or over the telephone.</a:t>
            </a:r>
            <a:endParaRPr lang="en-GB" b="1" dirty="0" smtClean="0"/>
          </a:p>
          <a:p>
            <a:endParaRPr lang="en-GB" b="1" dirty="0" smtClean="0"/>
          </a:p>
          <a:p>
            <a:endParaRPr lang="en-GB" b="1" dirty="0" smtClean="0"/>
          </a:p>
          <a:p>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a:ln w="9525">
            <a:noFill/>
            <a:miter lim="800000"/>
            <a:headEnd/>
            <a:tailEnd/>
          </a:ln>
          <a:scene3d>
            <a:camera prst="orthographicFront">
              <a:rot lat="0" lon="10799999" rev="0"/>
            </a:camera>
            <a:lightRig rig="threePt" dir="t"/>
          </a:scene3d>
        </p:spPr>
      </p:pic>
      <p:pic>
        <p:nvPicPr>
          <p:cNvPr id="3078" name="Picture 6"/>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a:ln w="9525">
            <a:noFill/>
            <a:miter lim="800000"/>
            <a:headEnd/>
            <a:tailEnd/>
          </a:ln>
        </p:spPr>
      </p:pic>
      <p:sp>
        <p:nvSpPr>
          <p:cNvPr id="9" name="Rectangle 8"/>
          <p:cNvSpPr/>
          <p:nvPr/>
        </p:nvSpPr>
        <p:spPr>
          <a:xfrm>
            <a:off x="179512" y="548680"/>
            <a:ext cx="1095172" cy="369332"/>
          </a:xfrm>
          <a:prstGeom prst="rect">
            <a:avLst/>
          </a:prstGeom>
        </p:spPr>
        <p:txBody>
          <a:bodyPr wrap="none">
            <a:spAutoFit/>
          </a:bodyPr>
          <a:lstStyle/>
          <a:p>
            <a:r>
              <a:rPr lang="en-GB" b="1" dirty="0" smtClean="0">
                <a:solidFill>
                  <a:schemeClr val="bg1"/>
                </a:solidFill>
              </a:rPr>
              <a:t>Papillary</a:t>
            </a:r>
            <a:endParaRPr lang="en-GB" dirty="0">
              <a:solidFill>
                <a:schemeClr val="bg1"/>
              </a:solidFill>
            </a:endParaRPr>
          </a:p>
        </p:txBody>
      </p:sp>
      <p:sp>
        <p:nvSpPr>
          <p:cNvPr id="10" name="Rectangle 9"/>
          <p:cNvSpPr/>
          <p:nvPr/>
        </p:nvSpPr>
        <p:spPr>
          <a:xfrm>
            <a:off x="7812360" y="476672"/>
            <a:ext cx="915635" cy="369332"/>
          </a:xfrm>
          <a:prstGeom prst="rect">
            <a:avLst/>
          </a:prstGeom>
        </p:spPr>
        <p:txBody>
          <a:bodyPr wrap="none">
            <a:spAutoFit/>
          </a:bodyPr>
          <a:lstStyle/>
          <a:p>
            <a:r>
              <a:rPr lang="en-GB" b="1" dirty="0" smtClean="0">
                <a:solidFill>
                  <a:schemeClr val="bg1"/>
                </a:solidFill>
              </a:rPr>
              <a:t>Cluster</a:t>
            </a:r>
            <a:endParaRPr lang="en-GB" dirty="0">
              <a:solidFill>
                <a:schemeClr val="bg1"/>
              </a:solidFill>
            </a:endParaRPr>
          </a:p>
        </p:txBody>
      </p:sp>
      <p:sp>
        <p:nvSpPr>
          <p:cNvPr id="11" name="Rectangle 10"/>
          <p:cNvSpPr/>
          <p:nvPr/>
        </p:nvSpPr>
        <p:spPr>
          <a:xfrm>
            <a:off x="0" y="3645024"/>
            <a:ext cx="1729961" cy="369332"/>
          </a:xfrm>
          <a:prstGeom prst="rect">
            <a:avLst/>
          </a:prstGeom>
        </p:spPr>
        <p:txBody>
          <a:bodyPr wrap="none">
            <a:spAutoFit/>
          </a:bodyPr>
          <a:lstStyle/>
          <a:p>
            <a:r>
              <a:rPr lang="en-GB" b="1" dirty="0" smtClean="0">
                <a:solidFill>
                  <a:schemeClr val="bg1"/>
                </a:solidFill>
              </a:rPr>
              <a:t>Honey combing</a:t>
            </a:r>
            <a:endParaRPr lang="en-GB" dirty="0">
              <a:solidFill>
                <a:schemeClr val="bg1"/>
              </a:solidFill>
            </a:endParaRPr>
          </a:p>
        </p:txBody>
      </p:sp>
      <p:sp>
        <p:nvSpPr>
          <p:cNvPr id="13" name="Rectangle 12"/>
          <p:cNvSpPr/>
          <p:nvPr/>
        </p:nvSpPr>
        <p:spPr>
          <a:xfrm>
            <a:off x="7668344" y="3717032"/>
            <a:ext cx="1146468" cy="369332"/>
          </a:xfrm>
          <a:prstGeom prst="rect">
            <a:avLst/>
          </a:prstGeom>
        </p:spPr>
        <p:txBody>
          <a:bodyPr wrap="none">
            <a:spAutoFit/>
          </a:bodyPr>
          <a:lstStyle/>
          <a:p>
            <a:r>
              <a:rPr lang="en-GB" b="1" dirty="0" smtClean="0">
                <a:solidFill>
                  <a:schemeClr val="bg1"/>
                </a:solidFill>
              </a:rPr>
              <a:t>Moulding</a:t>
            </a:r>
            <a:endParaRPr lang="en-GB" dirty="0">
              <a:solidFill>
                <a:schemeClr val="bg1"/>
              </a:solidFill>
            </a:endParaRPr>
          </a:p>
        </p:txBody>
      </p:sp>
      <p:sp>
        <p:nvSpPr>
          <p:cNvPr id="14" name="TextBox 13"/>
          <p:cNvSpPr txBox="1"/>
          <p:nvPr/>
        </p:nvSpPr>
        <p:spPr>
          <a:xfrm>
            <a:off x="3501674" y="188640"/>
            <a:ext cx="2278188" cy="523220"/>
          </a:xfrm>
          <a:prstGeom prst="rect">
            <a:avLst/>
          </a:prstGeom>
          <a:noFill/>
        </p:spPr>
        <p:txBody>
          <a:bodyPr wrap="none" rtlCol="0">
            <a:spAutoFit/>
          </a:bodyPr>
          <a:lstStyle/>
          <a:p>
            <a:r>
              <a:rPr lang="en-GB" sz="2800" b="1" dirty="0" smtClean="0"/>
              <a:t> </a:t>
            </a:r>
            <a:r>
              <a:rPr lang="en-GB" sz="2800" b="1" dirty="0" smtClean="0">
                <a:solidFill>
                  <a:schemeClr val="bg1"/>
                </a:solidFill>
              </a:rPr>
              <a:t>Cell Patterns</a:t>
            </a:r>
            <a:endParaRPr lang="en-GB" sz="28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Common specimen types</a:t>
            </a:r>
            <a:endParaRPr lang="en-GB" sz="4000" b="1" dirty="0"/>
          </a:p>
        </p:txBody>
      </p:sp>
      <p:sp>
        <p:nvSpPr>
          <p:cNvPr id="3" name="Content Placeholder 2"/>
          <p:cNvSpPr>
            <a:spLocks noGrp="1"/>
          </p:cNvSpPr>
          <p:nvPr>
            <p:ph idx="1"/>
          </p:nvPr>
        </p:nvSpPr>
        <p:spPr/>
        <p:txBody>
          <a:bodyPr>
            <a:normAutofit/>
          </a:bodyPr>
          <a:lstStyle/>
          <a:p>
            <a:r>
              <a:rPr lang="en-GB" sz="2800" dirty="0" smtClean="0"/>
              <a:t>Fluids- </a:t>
            </a:r>
            <a:r>
              <a:rPr lang="en-GB" sz="2800" dirty="0" err="1" smtClean="0"/>
              <a:t>ascitic</a:t>
            </a:r>
            <a:r>
              <a:rPr lang="en-GB" sz="2800" dirty="0" smtClean="0"/>
              <a:t>, pleural</a:t>
            </a:r>
          </a:p>
          <a:p>
            <a:r>
              <a:rPr lang="en-GB" sz="2800" dirty="0" smtClean="0"/>
              <a:t>Respiratory- sputum, wash, brushings</a:t>
            </a:r>
          </a:p>
          <a:p>
            <a:r>
              <a:rPr lang="en-GB" sz="2800" dirty="0" smtClean="0"/>
              <a:t>Breast</a:t>
            </a:r>
          </a:p>
          <a:p>
            <a:r>
              <a:rPr lang="en-GB" sz="2800" dirty="0" smtClean="0"/>
              <a:t>Thyroid</a:t>
            </a:r>
          </a:p>
          <a:p>
            <a:r>
              <a:rPr lang="en-GB" sz="2800" dirty="0" smtClean="0"/>
              <a:t>Salivary glands</a:t>
            </a:r>
          </a:p>
          <a:p>
            <a:r>
              <a:rPr lang="en-GB" sz="2800" dirty="0" smtClean="0"/>
              <a:t>Urine</a:t>
            </a:r>
          </a:p>
          <a:p>
            <a:r>
              <a:rPr lang="en-GB" sz="2800" dirty="0" smtClean="0"/>
              <a:t>LNs</a:t>
            </a:r>
          </a:p>
          <a:p>
            <a:r>
              <a:rPr lang="en-GB" sz="2800" dirty="0" smtClean="0"/>
              <a:t>EUS, EBUS</a:t>
            </a:r>
            <a:endParaRPr lang="en-GB" sz="2800" dirty="0"/>
          </a:p>
        </p:txBody>
      </p:sp>
    </p:spTree>
    <p:extLst>
      <p:ext uri="{BB962C8B-B14F-4D97-AF65-F5344CB8AC3E}">
        <p14:creationId xmlns:p14="http://schemas.microsoft.com/office/powerpoint/2010/main" val="1614262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t>Fluids</a:t>
            </a:r>
            <a:endParaRPr lang="en-GB" sz="4400" b="1" dirty="0"/>
          </a:p>
        </p:txBody>
      </p:sp>
      <p:sp>
        <p:nvSpPr>
          <p:cNvPr id="3" name="Content Placeholder 2"/>
          <p:cNvSpPr>
            <a:spLocks noGrp="1"/>
          </p:cNvSpPr>
          <p:nvPr>
            <p:ph idx="1"/>
          </p:nvPr>
        </p:nvSpPr>
        <p:spPr/>
        <p:txBody>
          <a:bodyPr>
            <a:normAutofit/>
          </a:bodyPr>
          <a:lstStyle/>
          <a:p>
            <a:r>
              <a:rPr lang="en-GB" sz="4800" dirty="0" smtClean="0"/>
              <a:t>Pleural fluid</a:t>
            </a:r>
          </a:p>
          <a:p>
            <a:r>
              <a:rPr lang="en-GB" sz="4800" dirty="0" smtClean="0"/>
              <a:t>Pericardial fluid</a:t>
            </a:r>
          </a:p>
          <a:p>
            <a:r>
              <a:rPr lang="en-GB" sz="4800" dirty="0" smtClean="0"/>
              <a:t>Peritoneal (Ascites) fluid</a:t>
            </a:r>
          </a:p>
          <a:p>
            <a:r>
              <a:rPr lang="en-GB" sz="4800" dirty="0" smtClean="0"/>
              <a:t>Pelvic/Peritoneal Washing</a:t>
            </a:r>
            <a:endParaRPr lang="en-GB" sz="4800" dirty="0"/>
          </a:p>
        </p:txBody>
      </p:sp>
    </p:spTree>
    <p:extLst>
      <p:ext uri="{BB962C8B-B14F-4D97-AF65-F5344CB8AC3E}">
        <p14:creationId xmlns:p14="http://schemas.microsoft.com/office/powerpoint/2010/main" val="3553125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Normal Components and Findings</a:t>
            </a:r>
            <a:endParaRPr lang="en-GB" dirty="0"/>
          </a:p>
        </p:txBody>
      </p:sp>
      <p:sp>
        <p:nvSpPr>
          <p:cNvPr id="3" name="Content Placeholder 2"/>
          <p:cNvSpPr>
            <a:spLocks noGrp="1"/>
          </p:cNvSpPr>
          <p:nvPr>
            <p:ph idx="1"/>
          </p:nvPr>
        </p:nvSpPr>
        <p:spPr/>
        <p:txBody>
          <a:bodyPr>
            <a:normAutofit/>
          </a:bodyPr>
          <a:lstStyle/>
          <a:p>
            <a:r>
              <a:rPr lang="en-US" altLang="en-US" sz="2800" dirty="0" smtClean="0">
                <a:latin typeface="Arial" charset="0"/>
                <a:cs typeface="Arial" charset="0"/>
              </a:rPr>
              <a:t>Mesothelial cells in effusions</a:t>
            </a:r>
          </a:p>
          <a:p>
            <a:pPr lvl="1"/>
            <a:r>
              <a:rPr lang="en-US" altLang="en-US" sz="2400" dirty="0" smtClean="0">
                <a:latin typeface="Arial" charset="0"/>
                <a:cs typeface="Arial" charset="0"/>
              </a:rPr>
              <a:t>Nuclei</a:t>
            </a:r>
          </a:p>
          <a:p>
            <a:pPr lvl="2"/>
            <a:r>
              <a:rPr lang="en-US" altLang="en-US" sz="2000" dirty="0" smtClean="0">
                <a:latin typeface="Arial" charset="0"/>
                <a:cs typeface="Arial" charset="0"/>
              </a:rPr>
              <a:t>Single or </a:t>
            </a:r>
            <a:r>
              <a:rPr lang="en-US" altLang="en-US" sz="2000" dirty="0" err="1" smtClean="0">
                <a:latin typeface="Arial" charset="0"/>
                <a:cs typeface="Arial" charset="0"/>
              </a:rPr>
              <a:t>binucleate</a:t>
            </a:r>
            <a:endParaRPr lang="en-US" altLang="en-US" sz="2000" dirty="0" smtClean="0">
              <a:latin typeface="Arial" charset="0"/>
              <a:cs typeface="Arial" charset="0"/>
            </a:endParaRPr>
          </a:p>
          <a:p>
            <a:pPr lvl="2"/>
            <a:r>
              <a:rPr lang="en-US" altLang="en-US" sz="2000" dirty="0" smtClean="0">
                <a:latin typeface="Arial" charset="0"/>
                <a:cs typeface="Arial" charset="0"/>
              </a:rPr>
              <a:t>Centrally located but can be eccentric</a:t>
            </a:r>
          </a:p>
          <a:p>
            <a:pPr lvl="2"/>
            <a:r>
              <a:rPr lang="en-US" altLang="en-US" sz="2000" dirty="0" smtClean="0">
                <a:latin typeface="Arial" charset="0"/>
                <a:cs typeface="Arial" charset="0"/>
              </a:rPr>
              <a:t>Round to oval with well-defined, smooth nuclear borders</a:t>
            </a:r>
          </a:p>
          <a:p>
            <a:pPr lvl="2"/>
            <a:r>
              <a:rPr lang="en-US" altLang="en-US" sz="2000" dirty="0" smtClean="0">
                <a:latin typeface="Arial" charset="0"/>
                <a:cs typeface="Arial" charset="0"/>
              </a:rPr>
              <a:t>Fine chromatin</a:t>
            </a:r>
          </a:p>
          <a:p>
            <a:pPr lvl="2"/>
            <a:r>
              <a:rPr lang="en-US" altLang="en-US" sz="2000" dirty="0" smtClean="0">
                <a:latin typeface="Arial" charset="0"/>
                <a:cs typeface="Arial" charset="0"/>
              </a:rPr>
              <a:t>Inconspicuous nucleoli</a:t>
            </a:r>
          </a:p>
          <a:p>
            <a:pPr lvl="1"/>
            <a:r>
              <a:rPr lang="en-US" altLang="en-US" sz="2400" dirty="0" smtClean="0">
                <a:latin typeface="Arial" charset="0"/>
                <a:cs typeface="Arial" charset="0"/>
              </a:rPr>
              <a:t>Cytoplasm</a:t>
            </a:r>
          </a:p>
          <a:p>
            <a:pPr lvl="2"/>
            <a:r>
              <a:rPr lang="en-US" altLang="en-US" sz="2000" dirty="0" smtClean="0">
                <a:latin typeface="Arial" charset="0"/>
                <a:cs typeface="Arial" charset="0"/>
              </a:rPr>
              <a:t>Dense center with pale</a:t>
            </a:r>
            <a:r>
              <a:rPr lang="en-US" altLang="en-US" dirty="0" smtClean="0">
                <a:latin typeface="Arial" charset="0"/>
                <a:cs typeface="Arial" charset="0"/>
              </a:rPr>
              <a:t> </a:t>
            </a:r>
            <a:r>
              <a:rPr lang="en-US" altLang="en-US" sz="2000" dirty="0" smtClean="0">
                <a:latin typeface="Arial" charset="0"/>
                <a:cs typeface="Arial" charset="0"/>
              </a:rPr>
              <a:t>periphery	</a:t>
            </a:r>
          </a:p>
          <a:p>
            <a:pPr lvl="2"/>
            <a:r>
              <a:rPr lang="en-US" altLang="en-US" sz="2000" dirty="0" smtClean="0">
                <a:latin typeface="Arial" charset="0"/>
                <a:cs typeface="Arial" charset="0"/>
              </a:rPr>
              <a:t>Lacy “skirt” cell borders </a:t>
            </a:r>
          </a:p>
          <a:p>
            <a:pPr lvl="2"/>
            <a:r>
              <a:rPr lang="en-US" altLang="en-US" sz="2000" dirty="0" smtClean="0">
                <a:latin typeface="Arial" charset="0"/>
                <a:cs typeface="Arial" charset="0"/>
              </a:rPr>
              <a:t>Blunt cytoplasmic processes due to degeneration </a:t>
            </a:r>
          </a:p>
          <a:p>
            <a:endParaRPr lang="en-GB" dirty="0"/>
          </a:p>
        </p:txBody>
      </p:sp>
    </p:spTree>
    <p:extLst>
      <p:ext uri="{BB962C8B-B14F-4D97-AF65-F5344CB8AC3E}">
        <p14:creationId xmlns:p14="http://schemas.microsoft.com/office/powerpoint/2010/main" val="2071142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Benign mesothelial cells</a:t>
            </a:r>
            <a:endParaRPr lang="en-GB" sz="4000" b="1"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71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104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In washings</a:t>
            </a:r>
            <a:endParaRPr lang="en-GB" sz="4000" b="1"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71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6445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671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872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052736"/>
            <a:ext cx="7886700" cy="5112568"/>
          </a:xfrm>
        </p:spPr>
        <p:txBody>
          <a:bodyPr>
            <a:normAutofit lnSpcReduction="10000"/>
          </a:bodyPr>
          <a:lstStyle/>
          <a:p>
            <a:r>
              <a:rPr lang="en-US" altLang="en-US" sz="2800" dirty="0" err="1" smtClean="0">
                <a:latin typeface="Arial" charset="0"/>
                <a:cs typeface="Arial" charset="0"/>
              </a:rPr>
              <a:t>Histiocytes</a:t>
            </a:r>
            <a:endParaRPr lang="en-US" altLang="en-US" sz="2800" dirty="0" smtClean="0">
              <a:latin typeface="Arial" charset="0"/>
              <a:cs typeface="Arial" charset="0"/>
            </a:endParaRPr>
          </a:p>
          <a:p>
            <a:pPr lvl="1"/>
            <a:r>
              <a:rPr lang="en-US" altLang="en-US" sz="2400" dirty="0" smtClean="0">
                <a:latin typeface="Arial" charset="0"/>
                <a:cs typeface="Arial" charset="0"/>
              </a:rPr>
              <a:t>Usually present in effusion. Prominent in cancer, TB and embolism</a:t>
            </a:r>
          </a:p>
          <a:p>
            <a:r>
              <a:rPr lang="en-US" altLang="en-US" sz="2800" dirty="0" smtClean="0">
                <a:latin typeface="Arial" charset="0"/>
                <a:cs typeface="Arial" charset="0"/>
              </a:rPr>
              <a:t>Lymphocytes</a:t>
            </a:r>
          </a:p>
          <a:p>
            <a:pPr lvl="1"/>
            <a:r>
              <a:rPr lang="en-US" altLang="en-US" sz="2400" dirty="0" smtClean="0">
                <a:latin typeface="Arial" charset="0"/>
                <a:cs typeface="Arial" charset="0"/>
              </a:rPr>
              <a:t>Some amount usually present. Can be numerous in conditions ranging from congestive heart failure and infections to carcinoma and lymphoma</a:t>
            </a:r>
          </a:p>
          <a:p>
            <a:r>
              <a:rPr lang="en-US" altLang="en-US" sz="2800" dirty="0" smtClean="0">
                <a:latin typeface="Arial" charset="0"/>
                <a:cs typeface="Arial" charset="0"/>
              </a:rPr>
              <a:t>Eosinophils</a:t>
            </a:r>
          </a:p>
          <a:p>
            <a:pPr lvl="1"/>
            <a:r>
              <a:rPr lang="en-US" altLang="en-US" sz="2400" dirty="0" smtClean="0">
                <a:latin typeface="Arial" charset="0"/>
                <a:cs typeface="Arial" charset="0"/>
              </a:rPr>
              <a:t>Causes include previous tap, pulmonary infarct, pneumonia, trauma, hydatid disease</a:t>
            </a:r>
          </a:p>
          <a:p>
            <a:r>
              <a:rPr lang="en-US" altLang="en-US" sz="2800" dirty="0" smtClean="0">
                <a:latin typeface="Arial" charset="0"/>
                <a:cs typeface="Arial" charset="0"/>
              </a:rPr>
              <a:t>Neutrophils</a:t>
            </a:r>
          </a:p>
          <a:p>
            <a:pPr lvl="1"/>
            <a:r>
              <a:rPr lang="en-US" altLang="en-US" sz="2400" dirty="0" smtClean="0">
                <a:latin typeface="Arial" charset="0"/>
                <a:cs typeface="Arial" charset="0"/>
              </a:rPr>
              <a:t>Presence can have many causes, particularly infection. Malignant effusions are seldom associated with acute inflammation</a:t>
            </a:r>
          </a:p>
          <a:p>
            <a:endParaRPr lang="en-GB" dirty="0"/>
          </a:p>
        </p:txBody>
      </p:sp>
    </p:spTree>
    <p:extLst>
      <p:ext uri="{BB962C8B-B14F-4D97-AF65-F5344CB8AC3E}">
        <p14:creationId xmlns:p14="http://schemas.microsoft.com/office/powerpoint/2010/main" val="1953256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Reactive changes</a:t>
            </a:r>
            <a:endParaRPr lang="en-GB" sz="4400" b="1" dirty="0"/>
          </a:p>
        </p:txBody>
      </p:sp>
      <p:sp>
        <p:nvSpPr>
          <p:cNvPr id="3" name="Content Placeholder 2"/>
          <p:cNvSpPr>
            <a:spLocks noGrp="1"/>
          </p:cNvSpPr>
          <p:nvPr>
            <p:ph idx="1"/>
          </p:nvPr>
        </p:nvSpPr>
        <p:spPr/>
        <p:txBody>
          <a:bodyPr/>
          <a:lstStyle/>
          <a:p>
            <a:pPr marL="342900" lvl="1" indent="-342900">
              <a:buFontTx/>
              <a:buChar char="•"/>
              <a:defRPr/>
            </a:pPr>
            <a:r>
              <a:rPr lang="en-US" sz="2800" dirty="0"/>
              <a:t>Reactive changes are common and may be due to:</a:t>
            </a:r>
          </a:p>
          <a:p>
            <a:pPr lvl="1">
              <a:defRPr/>
            </a:pPr>
            <a:r>
              <a:rPr lang="en-US" sz="3600" dirty="0"/>
              <a:t>Pulmonary embolism or infarct</a:t>
            </a:r>
          </a:p>
          <a:p>
            <a:pPr lvl="1">
              <a:defRPr/>
            </a:pPr>
            <a:r>
              <a:rPr lang="en-US" sz="3600" dirty="0"/>
              <a:t>Active cirrhosis or hepatitis</a:t>
            </a:r>
          </a:p>
          <a:p>
            <a:pPr lvl="1">
              <a:defRPr/>
            </a:pPr>
            <a:r>
              <a:rPr lang="en-US" sz="3600" dirty="0" err="1" smtClean="0"/>
              <a:t>Uraemia</a:t>
            </a:r>
            <a:endParaRPr lang="en-US" sz="3600" dirty="0"/>
          </a:p>
          <a:p>
            <a:pPr lvl="1">
              <a:defRPr/>
            </a:pPr>
            <a:r>
              <a:rPr lang="en-US" sz="3600" dirty="0"/>
              <a:t>Pancreatitis</a:t>
            </a:r>
          </a:p>
          <a:p>
            <a:pPr lvl="1">
              <a:defRPr/>
            </a:pPr>
            <a:r>
              <a:rPr lang="en-US" sz="3600" dirty="0"/>
              <a:t>Long-term dialysis</a:t>
            </a:r>
          </a:p>
          <a:p>
            <a:pPr lvl="1">
              <a:defRPr/>
            </a:pPr>
            <a:r>
              <a:rPr lang="en-US" sz="3600" dirty="0"/>
              <a:t>Radiation and chemotherapy</a:t>
            </a:r>
          </a:p>
          <a:p>
            <a:endParaRPr lang="en-GB" dirty="0"/>
          </a:p>
        </p:txBody>
      </p:sp>
    </p:spTree>
    <p:extLst>
      <p:ext uri="{BB962C8B-B14F-4D97-AF65-F5344CB8AC3E}">
        <p14:creationId xmlns:p14="http://schemas.microsoft.com/office/powerpoint/2010/main" val="2146488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rmAutofit fontScale="92500" lnSpcReduction="10000"/>
          </a:bodyPr>
          <a:lstStyle/>
          <a:p>
            <a:r>
              <a:rPr lang="en-GB" sz="2400" dirty="0" smtClean="0"/>
              <a:t>George </a:t>
            </a:r>
            <a:r>
              <a:rPr lang="en-GB" sz="2400" dirty="0" err="1" smtClean="0"/>
              <a:t>Papanicolaou</a:t>
            </a:r>
            <a:r>
              <a:rPr lang="en-GB" sz="2400" dirty="0" smtClean="0"/>
              <a:t>, after whom the famous </a:t>
            </a:r>
            <a:r>
              <a:rPr lang="en-GB" sz="2400" dirty="0" err="1" smtClean="0"/>
              <a:t>Papanicolaou</a:t>
            </a:r>
            <a:r>
              <a:rPr lang="en-GB" sz="2400" dirty="0" smtClean="0"/>
              <a:t> (Pap) smear and Pap stain were named, was one of the initial pioneers who drove the attention to the science of the ability to make a diagnosis looking at slides with a smear of cells in the period between 1917 and 1928</a:t>
            </a:r>
          </a:p>
          <a:p>
            <a:endParaRPr lang="en-GB" dirty="0"/>
          </a:p>
        </p:txBody>
      </p:sp>
      <p:pic>
        <p:nvPicPr>
          <p:cNvPr id="55298" name="Picture 2" descr="Note"/>
          <p:cNvPicPr>
            <a:picLocks noChangeAspect="1" noChangeArrowheads="1"/>
          </p:cNvPicPr>
          <p:nvPr/>
        </p:nvPicPr>
        <p:blipFill>
          <a:blip r:embed="rId2" cstate="print"/>
          <a:srcRect/>
          <a:stretch>
            <a:fillRect/>
          </a:stretch>
        </p:blipFill>
        <p:spPr bwMode="auto">
          <a:xfrm>
            <a:off x="3563888" y="2924944"/>
            <a:ext cx="4762500" cy="2495551"/>
          </a:xfrm>
          <a:prstGeom prst="rect">
            <a:avLst/>
          </a:prstGeom>
          <a:noFill/>
        </p:spPr>
      </p:pic>
      <p:sp>
        <p:nvSpPr>
          <p:cNvPr id="7" name="TextBox 6"/>
          <p:cNvSpPr txBox="1"/>
          <p:nvPr/>
        </p:nvSpPr>
        <p:spPr>
          <a:xfrm>
            <a:off x="3851920" y="5517232"/>
            <a:ext cx="4638386" cy="646331"/>
          </a:xfrm>
          <a:prstGeom prst="rect">
            <a:avLst/>
          </a:prstGeom>
          <a:noFill/>
        </p:spPr>
        <p:txBody>
          <a:bodyPr wrap="none" rtlCol="0">
            <a:spAutoFit/>
          </a:bodyPr>
          <a:lstStyle/>
          <a:p>
            <a:r>
              <a:rPr lang="en-GB" dirty="0" err="1" smtClean="0"/>
              <a:t>Papanikolaou’s</a:t>
            </a:r>
            <a:r>
              <a:rPr lang="en-GB" dirty="0" smtClean="0"/>
              <a:t> </a:t>
            </a:r>
            <a:r>
              <a:rPr lang="en-GB" b="1" dirty="0" smtClean="0"/>
              <a:t>portrait</a:t>
            </a:r>
            <a:r>
              <a:rPr lang="en-GB" dirty="0" smtClean="0"/>
              <a:t> appeared on the Greek </a:t>
            </a:r>
          </a:p>
          <a:p>
            <a:r>
              <a:rPr lang="en-GB" dirty="0" smtClean="0"/>
              <a:t>10,000 drachma note from 1995 – 2001 </a:t>
            </a: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Reactive changes</a:t>
            </a:r>
            <a:endParaRPr lang="en-GB" dirty="0"/>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887788" y="1688306"/>
            <a:ext cx="4629150" cy="347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p:txBody>
          <a:bodyPr>
            <a:normAutofit fontScale="85000" lnSpcReduction="20000"/>
          </a:bodyPr>
          <a:lstStyle/>
          <a:p>
            <a:pPr marL="342900" lvl="1" indent="-342900">
              <a:buFontTx/>
              <a:buChar char="•"/>
              <a:defRPr/>
            </a:pPr>
            <a:r>
              <a:rPr lang="en-US" sz="2400" dirty="0" smtClean="0"/>
              <a:t>Features of reactive mesothelial cells may include:</a:t>
            </a:r>
          </a:p>
          <a:p>
            <a:pPr lvl="1">
              <a:buFont typeface="Arial" pitchFamily="34" charset="0"/>
              <a:buChar char="•"/>
              <a:defRPr/>
            </a:pPr>
            <a:r>
              <a:rPr lang="en-US" sz="2400" dirty="0" smtClean="0"/>
              <a:t>Varying cell sizes</a:t>
            </a:r>
          </a:p>
          <a:p>
            <a:pPr lvl="1">
              <a:buFont typeface="Arial" pitchFamily="34" charset="0"/>
              <a:buChar char="•"/>
              <a:defRPr/>
            </a:pPr>
            <a:r>
              <a:rPr lang="en-US" sz="2400" dirty="0" smtClean="0"/>
              <a:t>Increased numbers of mesothelial cells</a:t>
            </a:r>
          </a:p>
          <a:p>
            <a:pPr lvl="1">
              <a:buFont typeface="Arial" pitchFamily="34" charset="0"/>
              <a:buChar char="•"/>
              <a:defRPr/>
            </a:pPr>
            <a:r>
              <a:rPr lang="en-US" sz="2400" dirty="0" smtClean="0"/>
              <a:t>Enlarged central or </a:t>
            </a:r>
            <a:r>
              <a:rPr lang="en-US" sz="2400" dirty="0" err="1" smtClean="0"/>
              <a:t>paracentral</a:t>
            </a:r>
            <a:r>
              <a:rPr lang="en-US" sz="2400" dirty="0" smtClean="0"/>
              <a:t> nuclei</a:t>
            </a:r>
          </a:p>
          <a:p>
            <a:pPr lvl="1">
              <a:buFont typeface="Arial" pitchFamily="34" charset="0"/>
              <a:buChar char="•"/>
              <a:defRPr/>
            </a:pPr>
            <a:r>
              <a:rPr lang="en-US" sz="2400" dirty="0" err="1" smtClean="0"/>
              <a:t>Binucleation</a:t>
            </a:r>
            <a:r>
              <a:rPr lang="en-US" sz="2400" dirty="0" smtClean="0"/>
              <a:t> or </a:t>
            </a:r>
            <a:r>
              <a:rPr lang="en-US" sz="2400" dirty="0" err="1" smtClean="0"/>
              <a:t>multinucleation</a:t>
            </a:r>
            <a:endParaRPr lang="en-US" sz="2400" dirty="0" smtClean="0"/>
          </a:p>
          <a:p>
            <a:pPr lvl="1">
              <a:buFont typeface="Arial" pitchFamily="34" charset="0"/>
              <a:buChar char="•"/>
              <a:defRPr/>
            </a:pPr>
            <a:r>
              <a:rPr lang="en-US" sz="2400" dirty="0" smtClean="0"/>
              <a:t>Coarsening of chromatin that remains evenly distributed</a:t>
            </a:r>
          </a:p>
          <a:p>
            <a:pPr lvl="1">
              <a:buFont typeface="Arial" pitchFamily="34" charset="0"/>
              <a:buChar char="•"/>
              <a:defRPr/>
            </a:pPr>
            <a:r>
              <a:rPr lang="en-US" sz="2400" dirty="0" smtClean="0"/>
              <a:t>Nucleoli may become prominent</a:t>
            </a:r>
          </a:p>
          <a:p>
            <a:endParaRPr lang="en-GB" dirty="0"/>
          </a:p>
        </p:txBody>
      </p:sp>
    </p:spTree>
    <p:extLst>
      <p:ext uri="{BB962C8B-B14F-4D97-AF65-F5344CB8AC3E}">
        <p14:creationId xmlns:p14="http://schemas.microsoft.com/office/powerpoint/2010/main" val="2562828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Tumours causing malignant effusions:</a:t>
            </a:r>
            <a:endParaRPr lang="en-GB" sz="4000" b="1" dirty="0"/>
          </a:p>
        </p:txBody>
      </p:sp>
      <p:sp>
        <p:nvSpPr>
          <p:cNvPr id="4" name="Content Placeholder 3"/>
          <p:cNvSpPr>
            <a:spLocks noGrp="1"/>
          </p:cNvSpPr>
          <p:nvPr>
            <p:ph sz="half" idx="2"/>
          </p:nvPr>
        </p:nvSpPr>
        <p:spPr/>
        <p:txBody>
          <a:bodyPr/>
          <a:lstStyle/>
          <a:p>
            <a:pPr lvl="1">
              <a:buFont typeface="Arial" charset="0"/>
              <a:buChar char="•"/>
            </a:pPr>
            <a:r>
              <a:rPr lang="en-US" altLang="en-US" sz="2800" dirty="0" smtClean="0">
                <a:latin typeface="Arial" charset="0"/>
                <a:cs typeface="Arial" charset="0"/>
              </a:rPr>
              <a:t>Primary:</a:t>
            </a:r>
          </a:p>
          <a:p>
            <a:pPr lvl="1"/>
            <a:r>
              <a:rPr lang="en-US" altLang="en-US" dirty="0" smtClean="0">
                <a:latin typeface="Arial" charset="0"/>
                <a:cs typeface="Arial" charset="0"/>
              </a:rPr>
              <a:t>Malignant Mesothelioma</a:t>
            </a:r>
          </a:p>
          <a:p>
            <a:pPr lvl="1"/>
            <a:r>
              <a:rPr lang="en-US" altLang="en-US" dirty="0" smtClean="0">
                <a:latin typeface="Arial" charset="0"/>
                <a:cs typeface="Arial" charset="0"/>
              </a:rPr>
              <a:t>Effusion Lymphoma</a:t>
            </a:r>
          </a:p>
          <a:p>
            <a:endParaRPr lang="en-GB" dirty="0"/>
          </a:p>
        </p:txBody>
      </p:sp>
      <p:sp>
        <p:nvSpPr>
          <p:cNvPr id="6" name="Content Placeholder 5"/>
          <p:cNvSpPr>
            <a:spLocks noGrp="1"/>
          </p:cNvSpPr>
          <p:nvPr>
            <p:ph sz="quarter" idx="4"/>
          </p:nvPr>
        </p:nvSpPr>
        <p:spPr/>
        <p:txBody>
          <a:bodyPr/>
          <a:lstStyle/>
          <a:p>
            <a:pPr lvl="1">
              <a:buFont typeface="Arial" charset="0"/>
              <a:buChar char="•"/>
            </a:pPr>
            <a:r>
              <a:rPr lang="en-US" altLang="en-US" sz="2800" dirty="0" smtClean="0">
                <a:latin typeface="Arial" charset="0"/>
                <a:cs typeface="Arial" charset="0"/>
              </a:rPr>
              <a:t>Metastatic:</a:t>
            </a:r>
          </a:p>
          <a:p>
            <a:pPr lvl="1"/>
            <a:r>
              <a:rPr lang="en-US" altLang="en-US" dirty="0" smtClean="0">
                <a:latin typeface="Arial" charset="0"/>
                <a:cs typeface="Arial" charset="0"/>
              </a:rPr>
              <a:t>Adenocarcinoma</a:t>
            </a:r>
          </a:p>
          <a:p>
            <a:pPr lvl="1"/>
            <a:r>
              <a:rPr lang="en-US" altLang="en-US" dirty="0" smtClean="0">
                <a:latin typeface="Arial" charset="0"/>
                <a:cs typeface="Arial" charset="0"/>
              </a:rPr>
              <a:t>Squamous Cell Carcinoma</a:t>
            </a:r>
          </a:p>
          <a:p>
            <a:pPr lvl="1"/>
            <a:r>
              <a:rPr lang="en-US" altLang="en-US" dirty="0" smtClean="0">
                <a:latin typeface="Arial" charset="0"/>
                <a:cs typeface="Arial" charset="0"/>
              </a:rPr>
              <a:t>Neuroendocrine Tumors </a:t>
            </a:r>
          </a:p>
          <a:p>
            <a:pPr lvl="1"/>
            <a:r>
              <a:rPr lang="en-US" altLang="en-US" dirty="0" smtClean="0">
                <a:latin typeface="Arial" charset="0"/>
                <a:cs typeface="Arial" charset="0"/>
              </a:rPr>
              <a:t>Lymphoma/</a:t>
            </a:r>
            <a:r>
              <a:rPr lang="en-US" altLang="en-US" dirty="0" err="1" smtClean="0">
                <a:latin typeface="Arial" charset="0"/>
                <a:cs typeface="Arial" charset="0"/>
              </a:rPr>
              <a:t>leukaemia</a:t>
            </a:r>
            <a:endParaRPr lang="en-US" altLang="en-US" dirty="0" smtClean="0">
              <a:latin typeface="Arial" charset="0"/>
              <a:cs typeface="Arial" charset="0"/>
            </a:endParaRPr>
          </a:p>
          <a:p>
            <a:pPr lvl="1"/>
            <a:r>
              <a:rPr lang="en-US" altLang="en-US" dirty="0" smtClean="0">
                <a:latin typeface="Arial" charset="0"/>
                <a:cs typeface="Arial" charset="0"/>
              </a:rPr>
              <a:t>Melanoma</a:t>
            </a:r>
          </a:p>
          <a:p>
            <a:pPr lvl="1"/>
            <a:r>
              <a:rPr lang="en-US" altLang="en-US" dirty="0" smtClean="0">
                <a:latin typeface="Arial" charset="0"/>
                <a:cs typeface="Arial" charset="0"/>
              </a:rPr>
              <a:t>Other Neoplasms</a:t>
            </a:r>
          </a:p>
          <a:p>
            <a:endParaRPr lang="en-GB" dirty="0"/>
          </a:p>
        </p:txBody>
      </p:sp>
    </p:spTree>
    <p:extLst>
      <p:ext uri="{BB962C8B-B14F-4D97-AF65-F5344CB8AC3E}">
        <p14:creationId xmlns:p14="http://schemas.microsoft.com/office/powerpoint/2010/main" val="2963471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Mesothelioma</a:t>
            </a:r>
            <a:endParaRPr lang="en-GB" sz="4000" b="1" dirty="0"/>
          </a:p>
        </p:txBody>
      </p:sp>
      <p:sp>
        <p:nvSpPr>
          <p:cNvPr id="3" name="Content Placeholder 2"/>
          <p:cNvSpPr>
            <a:spLocks noGrp="1"/>
          </p:cNvSpPr>
          <p:nvPr>
            <p:ph idx="1"/>
          </p:nvPr>
        </p:nvSpPr>
        <p:spPr/>
        <p:txBody>
          <a:bodyPr/>
          <a:lstStyle/>
          <a:p>
            <a:pPr lvl="1">
              <a:buFont typeface="Arial" charset="0"/>
              <a:buChar char="•"/>
            </a:pPr>
            <a:r>
              <a:rPr lang="en-US" altLang="en-US" sz="3600" dirty="0">
                <a:latin typeface="Arial" charset="0"/>
                <a:cs typeface="Arial" charset="0"/>
              </a:rPr>
              <a:t>U</a:t>
            </a:r>
            <a:r>
              <a:rPr lang="en-US" altLang="en-US" sz="3600" dirty="0" smtClean="0">
                <a:latin typeface="Arial" charset="0"/>
                <a:cs typeface="Arial" charset="0"/>
              </a:rPr>
              <a:t>sually associated with asbestos exposure</a:t>
            </a:r>
          </a:p>
          <a:p>
            <a:pPr lvl="1">
              <a:buFont typeface="Arial" charset="0"/>
              <a:buChar char="•"/>
            </a:pPr>
            <a:r>
              <a:rPr lang="en-US" altLang="en-US" sz="3600" dirty="0" smtClean="0">
                <a:latin typeface="Arial" charset="0"/>
                <a:cs typeface="Arial" charset="0"/>
              </a:rPr>
              <a:t>Most cases occur in men aged 50 to 70 years</a:t>
            </a:r>
          </a:p>
          <a:p>
            <a:pPr lvl="1">
              <a:buFont typeface="Arial" charset="0"/>
              <a:buChar char="•"/>
            </a:pPr>
            <a:r>
              <a:rPr lang="en-US" altLang="en-US" sz="3600" dirty="0" smtClean="0">
                <a:latin typeface="Arial" charset="0"/>
                <a:cs typeface="Arial" charset="0"/>
              </a:rPr>
              <a:t>Commonly found in the pleural cavity but can occur in the peritoneal cavity as well</a:t>
            </a:r>
          </a:p>
          <a:p>
            <a:endParaRPr lang="en-GB" dirty="0"/>
          </a:p>
        </p:txBody>
      </p:sp>
    </p:spTree>
    <p:extLst>
      <p:ext uri="{BB962C8B-B14F-4D97-AF65-F5344CB8AC3E}">
        <p14:creationId xmlns:p14="http://schemas.microsoft.com/office/powerpoint/2010/main" val="20400953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667544"/>
          </a:xfrm>
        </p:spPr>
        <p:txBody>
          <a:bodyPr>
            <a:normAutofit/>
          </a:bodyPr>
          <a:lstStyle/>
          <a:p>
            <a:r>
              <a:rPr lang="en-US" sz="2800" b="1" dirty="0" smtClean="0"/>
              <a:t>Mesothelioma</a:t>
            </a:r>
            <a:endParaRPr lang="en-GB" sz="2800" b="1" dirty="0"/>
          </a:p>
        </p:txBody>
      </p:sp>
      <p:pic>
        <p:nvPicPr>
          <p:cNvPr id="70660" name="Picture 4"/>
          <p:cNvPicPr>
            <a:picLocks noGrp="1" noChangeAspect="1" noChangeArrowheads="1"/>
          </p:cNvPicPr>
          <p:nvPr>
            <p:ph idx="1"/>
          </p:nvPr>
        </p:nvPicPr>
        <p:blipFill>
          <a:blip r:embed="rId2" cstate="print"/>
          <a:stretch>
            <a:fillRect/>
          </a:stretch>
        </p:blipFill>
        <p:spPr bwMode="auto">
          <a:xfrm>
            <a:off x="3779912" y="2852936"/>
            <a:ext cx="4629150" cy="3722608"/>
          </a:xfrm>
          <a:prstGeom prst="rect">
            <a:avLst/>
          </a:prstGeom>
          <a:noFill/>
          <a:ln w="9525">
            <a:noFill/>
            <a:miter lim="800000"/>
            <a:headEnd/>
            <a:tailEnd/>
          </a:ln>
        </p:spPr>
      </p:pic>
      <p:sp>
        <p:nvSpPr>
          <p:cNvPr id="4" name="Text Placeholder 3"/>
          <p:cNvSpPr>
            <a:spLocks noGrp="1"/>
          </p:cNvSpPr>
          <p:nvPr>
            <p:ph type="body" sz="half" idx="2"/>
          </p:nvPr>
        </p:nvSpPr>
        <p:spPr>
          <a:xfrm>
            <a:off x="629841" y="1268760"/>
            <a:ext cx="2949178" cy="5040560"/>
          </a:xfrm>
        </p:spPr>
        <p:txBody>
          <a:bodyPr>
            <a:normAutofit fontScale="70000" lnSpcReduction="20000"/>
          </a:bodyPr>
          <a:lstStyle/>
          <a:p>
            <a:r>
              <a:rPr lang="en-US" altLang="en-US" sz="2900" dirty="0" err="1" smtClean="0">
                <a:cs typeface="Arial" charset="0"/>
              </a:rPr>
              <a:t>Cytologic</a:t>
            </a:r>
            <a:r>
              <a:rPr lang="en-US" altLang="en-US" sz="2900" dirty="0" smtClean="0">
                <a:cs typeface="Arial" charset="0"/>
              </a:rPr>
              <a:t> features:</a:t>
            </a:r>
          </a:p>
          <a:p>
            <a:pPr lvl="1">
              <a:buFont typeface="Arial" pitchFamily="34" charset="0"/>
              <a:buChar char="•"/>
            </a:pPr>
            <a:r>
              <a:rPr lang="en-US" altLang="en-US" sz="2900" dirty="0" smtClean="0">
                <a:cs typeface="Arial" charset="0"/>
              </a:rPr>
              <a:t>One cell population of malignant mesothelial cells</a:t>
            </a:r>
          </a:p>
          <a:p>
            <a:pPr lvl="1">
              <a:buFont typeface="Arial" pitchFamily="34" charset="0"/>
              <a:buChar char="•"/>
            </a:pPr>
            <a:r>
              <a:rPr lang="en-US" altLang="en-US" sz="2900" dirty="0" smtClean="0">
                <a:cs typeface="Arial" charset="0"/>
              </a:rPr>
              <a:t>Larger clusters with irregular, knobby, flower-like borders</a:t>
            </a:r>
          </a:p>
          <a:p>
            <a:pPr lvl="1">
              <a:buFont typeface="Arial" pitchFamily="34" charset="0"/>
              <a:buChar char="•"/>
            </a:pPr>
            <a:r>
              <a:rPr lang="en-US" altLang="en-US" sz="2900" dirty="0" smtClean="0">
                <a:cs typeface="Arial" charset="0"/>
              </a:rPr>
              <a:t>Dense endoplasm with delicate, lacy ectoplasm</a:t>
            </a:r>
          </a:p>
          <a:p>
            <a:pPr lvl="1">
              <a:buFont typeface="Arial" pitchFamily="34" charset="0"/>
              <a:buChar char="•"/>
            </a:pPr>
            <a:r>
              <a:rPr lang="en-US" altLang="en-US" sz="2900" dirty="0" smtClean="0">
                <a:cs typeface="Arial" charset="0"/>
              </a:rPr>
              <a:t>“Windows”, “skirts” or blebs of cytoplasm</a:t>
            </a:r>
          </a:p>
          <a:p>
            <a:pPr lvl="1">
              <a:buFont typeface="Arial" pitchFamily="34" charset="0"/>
              <a:buChar char="•"/>
            </a:pPr>
            <a:r>
              <a:rPr lang="en-US" altLang="en-US" sz="2900" dirty="0" smtClean="0">
                <a:cs typeface="Arial" charset="0"/>
              </a:rPr>
              <a:t>Central enlarged nucleus with </a:t>
            </a:r>
            <a:r>
              <a:rPr lang="en-US" altLang="en-US" sz="2900" dirty="0" err="1" smtClean="0">
                <a:cs typeface="Arial" charset="0"/>
              </a:rPr>
              <a:t>macronucleoli</a:t>
            </a:r>
            <a:r>
              <a:rPr lang="en-US" altLang="en-US" sz="2900" dirty="0" smtClean="0">
                <a:cs typeface="Arial" charset="0"/>
              </a:rPr>
              <a:t> and  irregular borders </a:t>
            </a:r>
          </a:p>
          <a:p>
            <a:pPr lvl="1">
              <a:buFont typeface="Arial" pitchFamily="34" charset="0"/>
              <a:buChar char="•"/>
            </a:pPr>
            <a:r>
              <a:rPr lang="en-US" altLang="en-US" sz="2900" dirty="0" smtClean="0">
                <a:cs typeface="Arial" charset="0"/>
              </a:rPr>
              <a:t>Abnormal mitotic figures may be seen but are not diagnostic of </a:t>
            </a:r>
            <a:r>
              <a:rPr lang="en-US" altLang="en-US" sz="2900" dirty="0" err="1" smtClean="0">
                <a:cs typeface="Arial" charset="0"/>
              </a:rPr>
              <a:t>mesothelioma</a:t>
            </a:r>
            <a:endParaRPr lang="en-US" altLang="en-US" sz="2900" dirty="0" smtClean="0">
              <a:cs typeface="Arial" charset="0"/>
            </a:endParaRPr>
          </a:p>
          <a:p>
            <a:endParaRPr lang="en-GB" dirty="0"/>
          </a:p>
        </p:txBody>
      </p:sp>
      <p:pic>
        <p:nvPicPr>
          <p:cNvPr id="70659" name="Picture 3"/>
          <p:cNvPicPr>
            <a:picLocks noChangeAspect="1" noChangeArrowheads="1"/>
          </p:cNvPicPr>
          <p:nvPr/>
        </p:nvPicPr>
        <p:blipFill>
          <a:blip r:embed="rId3" cstate="print"/>
          <a:srcRect/>
          <a:stretch>
            <a:fillRect/>
          </a:stretch>
        </p:blipFill>
        <p:spPr bwMode="auto">
          <a:xfrm>
            <a:off x="5220072" y="0"/>
            <a:ext cx="3923928" cy="3136986"/>
          </a:xfrm>
          <a:prstGeom prst="rect">
            <a:avLst/>
          </a:prstGeom>
          <a:noFill/>
          <a:ln w="9525">
            <a:noFill/>
            <a:miter lim="800000"/>
            <a:headEnd/>
            <a:tailEnd/>
          </a:ln>
        </p:spPr>
      </p:pic>
    </p:spTree>
    <p:extLst>
      <p:ext uri="{BB962C8B-B14F-4D97-AF65-F5344CB8AC3E}">
        <p14:creationId xmlns:p14="http://schemas.microsoft.com/office/powerpoint/2010/main" val="1883752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Immunochemical Markers</a:t>
            </a:r>
            <a:endParaRPr lang="en-GB" dirty="0"/>
          </a:p>
        </p:txBody>
      </p:sp>
      <p:sp>
        <p:nvSpPr>
          <p:cNvPr id="3" name="Text Placeholder 2"/>
          <p:cNvSpPr>
            <a:spLocks noGrp="1"/>
          </p:cNvSpPr>
          <p:nvPr>
            <p:ph type="body" idx="1"/>
          </p:nvPr>
        </p:nvSpPr>
        <p:spPr/>
        <p:txBody>
          <a:bodyPr/>
          <a:lstStyle/>
          <a:p>
            <a:r>
              <a:rPr lang="en-GB" dirty="0" smtClean="0"/>
              <a:t>Mesothelioma</a:t>
            </a:r>
          </a:p>
          <a:p>
            <a:endParaRPr lang="en-GB" dirty="0"/>
          </a:p>
        </p:txBody>
      </p:sp>
      <p:sp>
        <p:nvSpPr>
          <p:cNvPr id="4" name="Content Placeholder 3"/>
          <p:cNvSpPr>
            <a:spLocks noGrp="1"/>
          </p:cNvSpPr>
          <p:nvPr>
            <p:ph sz="half" idx="2"/>
          </p:nvPr>
        </p:nvSpPr>
        <p:spPr/>
        <p:txBody>
          <a:bodyPr/>
          <a:lstStyle/>
          <a:p>
            <a:r>
              <a:rPr lang="en-GB" dirty="0" err="1" smtClean="0"/>
              <a:t>Calretinin</a:t>
            </a:r>
            <a:r>
              <a:rPr lang="en-GB" dirty="0" smtClean="0"/>
              <a:t>	+</a:t>
            </a:r>
          </a:p>
          <a:p>
            <a:r>
              <a:rPr lang="en-GB" dirty="0" smtClean="0"/>
              <a:t>WT-1	+</a:t>
            </a:r>
          </a:p>
          <a:p>
            <a:r>
              <a:rPr lang="en-GB" dirty="0" smtClean="0"/>
              <a:t>CEA	-</a:t>
            </a:r>
          </a:p>
          <a:p>
            <a:r>
              <a:rPr lang="en-GB" dirty="0" smtClean="0"/>
              <a:t>TTF-1	-</a:t>
            </a:r>
          </a:p>
          <a:p>
            <a:r>
              <a:rPr lang="en-GB" dirty="0" smtClean="0"/>
              <a:t>MOC-31	-</a:t>
            </a:r>
          </a:p>
          <a:p>
            <a:r>
              <a:rPr lang="en-GB" dirty="0" smtClean="0"/>
              <a:t>Ber-EP4	-</a:t>
            </a:r>
          </a:p>
          <a:p>
            <a:r>
              <a:rPr lang="en-GB" dirty="0" smtClean="0"/>
              <a:t>B72.3	-</a:t>
            </a:r>
          </a:p>
          <a:p>
            <a:endParaRPr lang="en-GB" dirty="0"/>
          </a:p>
        </p:txBody>
      </p:sp>
      <p:sp>
        <p:nvSpPr>
          <p:cNvPr id="5" name="Text Placeholder 4"/>
          <p:cNvSpPr>
            <a:spLocks noGrp="1"/>
          </p:cNvSpPr>
          <p:nvPr>
            <p:ph type="body" sz="quarter" idx="3"/>
          </p:nvPr>
        </p:nvSpPr>
        <p:spPr/>
        <p:txBody>
          <a:bodyPr/>
          <a:lstStyle/>
          <a:p>
            <a:r>
              <a:rPr lang="en-GB" dirty="0" smtClean="0"/>
              <a:t>Adenocarcinoma</a:t>
            </a:r>
          </a:p>
          <a:p>
            <a:endParaRPr lang="en-GB" dirty="0"/>
          </a:p>
        </p:txBody>
      </p:sp>
      <p:sp>
        <p:nvSpPr>
          <p:cNvPr id="6" name="Content Placeholder 5"/>
          <p:cNvSpPr>
            <a:spLocks noGrp="1"/>
          </p:cNvSpPr>
          <p:nvPr>
            <p:ph sz="quarter" idx="4"/>
          </p:nvPr>
        </p:nvSpPr>
        <p:spPr/>
        <p:txBody>
          <a:bodyPr/>
          <a:lstStyle/>
          <a:p>
            <a:r>
              <a:rPr lang="en-GB" dirty="0" err="1" smtClean="0"/>
              <a:t>Calretinin</a:t>
            </a:r>
            <a:r>
              <a:rPr lang="en-GB" dirty="0" smtClean="0"/>
              <a:t>	-</a:t>
            </a:r>
          </a:p>
          <a:p>
            <a:r>
              <a:rPr lang="en-GB" dirty="0" smtClean="0"/>
              <a:t>WT-1	-</a:t>
            </a:r>
          </a:p>
          <a:p>
            <a:r>
              <a:rPr lang="en-GB" dirty="0" smtClean="0"/>
              <a:t>CEA	+</a:t>
            </a:r>
          </a:p>
          <a:p>
            <a:r>
              <a:rPr lang="en-GB" dirty="0" smtClean="0"/>
              <a:t>TTF-1	+</a:t>
            </a:r>
          </a:p>
          <a:p>
            <a:r>
              <a:rPr lang="en-GB" dirty="0" smtClean="0"/>
              <a:t>MOC-31	+</a:t>
            </a:r>
          </a:p>
          <a:p>
            <a:r>
              <a:rPr lang="en-GB" dirty="0" smtClean="0"/>
              <a:t>Ber-EP4	+</a:t>
            </a:r>
          </a:p>
          <a:p>
            <a:r>
              <a:rPr lang="en-GB" dirty="0" smtClean="0"/>
              <a:t>B72.3	+</a:t>
            </a:r>
          </a:p>
          <a:p>
            <a:endParaRPr lang="en-GB" dirty="0"/>
          </a:p>
        </p:txBody>
      </p:sp>
    </p:spTree>
    <p:extLst>
      <p:ext uri="{BB962C8B-B14F-4D97-AF65-F5344CB8AC3E}">
        <p14:creationId xmlns:p14="http://schemas.microsoft.com/office/powerpoint/2010/main" val="40751450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Adenocarcinoma</a:t>
            </a:r>
            <a:endParaRPr lang="en-GB" sz="4000" b="1" dirty="0"/>
          </a:p>
        </p:txBody>
      </p:sp>
      <p:sp>
        <p:nvSpPr>
          <p:cNvPr id="3" name="Content Placeholder 2"/>
          <p:cNvSpPr>
            <a:spLocks noGrp="1"/>
          </p:cNvSpPr>
          <p:nvPr>
            <p:ph idx="1"/>
          </p:nvPr>
        </p:nvSpPr>
        <p:spPr/>
        <p:txBody>
          <a:bodyPr/>
          <a:lstStyle/>
          <a:p>
            <a:r>
              <a:rPr lang="en-US" altLang="en-US" sz="2800" dirty="0" err="1" smtClean="0">
                <a:latin typeface="Arial" charset="0"/>
                <a:cs typeface="Arial" charset="0"/>
              </a:rPr>
              <a:t>Cytologic</a:t>
            </a:r>
            <a:r>
              <a:rPr lang="en-US" altLang="en-US" sz="2800" dirty="0" smtClean="0">
                <a:latin typeface="Arial" charset="0"/>
                <a:cs typeface="Arial" charset="0"/>
              </a:rPr>
              <a:t> features:</a:t>
            </a:r>
          </a:p>
          <a:p>
            <a:pPr lvl="1"/>
            <a:r>
              <a:rPr lang="en-US" altLang="en-US" sz="2400" dirty="0" smtClean="0">
                <a:latin typeface="Arial" charset="0"/>
                <a:cs typeface="Arial" charset="0"/>
              </a:rPr>
              <a:t>Glandular acini, papillae or cell balls</a:t>
            </a:r>
          </a:p>
          <a:p>
            <a:pPr lvl="1"/>
            <a:r>
              <a:rPr lang="en-US" altLang="en-US" sz="2400" dirty="0" smtClean="0">
                <a:latin typeface="Arial" charset="0"/>
                <a:cs typeface="Arial" charset="0"/>
              </a:rPr>
              <a:t>Increased N/C ratios</a:t>
            </a:r>
          </a:p>
          <a:p>
            <a:pPr lvl="1"/>
            <a:r>
              <a:rPr lang="en-US" altLang="en-US" sz="2400" dirty="0" smtClean="0">
                <a:latin typeface="Arial" charset="0"/>
                <a:cs typeface="Arial" charset="0"/>
              </a:rPr>
              <a:t>Irregular nuclear membranes</a:t>
            </a:r>
          </a:p>
          <a:p>
            <a:pPr lvl="1"/>
            <a:r>
              <a:rPr lang="en-US" altLang="en-US" sz="2400" dirty="0" smtClean="0">
                <a:latin typeface="Arial" charset="0"/>
                <a:cs typeface="Arial" charset="0"/>
              </a:rPr>
              <a:t>Abnormal chromatin</a:t>
            </a:r>
          </a:p>
          <a:p>
            <a:pPr lvl="1"/>
            <a:r>
              <a:rPr lang="en-US" altLang="en-US" sz="2400" dirty="0" smtClean="0">
                <a:latin typeface="Arial" charset="0"/>
                <a:cs typeface="Arial" charset="0"/>
              </a:rPr>
              <a:t>Large or irregular nucleoli</a:t>
            </a:r>
          </a:p>
          <a:p>
            <a:pPr lvl="1"/>
            <a:r>
              <a:rPr lang="en-US" altLang="en-US" sz="2400" dirty="0" smtClean="0">
                <a:latin typeface="Arial" charset="0"/>
                <a:cs typeface="Arial" charset="0"/>
              </a:rPr>
              <a:t>Secretory vacuoles with mucin</a:t>
            </a:r>
          </a:p>
          <a:p>
            <a:endParaRPr lang="en-GB" dirty="0"/>
          </a:p>
        </p:txBody>
      </p:sp>
    </p:spTree>
    <p:extLst>
      <p:ext uri="{BB962C8B-B14F-4D97-AF65-F5344CB8AC3E}">
        <p14:creationId xmlns:p14="http://schemas.microsoft.com/office/powerpoint/2010/main" val="3717251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Fig 79 20x.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4572000" cy="3429000"/>
          </a:xfrm>
        </p:spPr>
      </p:pic>
      <p:pic>
        <p:nvPicPr>
          <p:cNvPr id="5" name="Content Placeholder 3" descr="Fig 82 60x.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091947" y="3068960"/>
            <a:ext cx="5052053" cy="3789040"/>
          </a:xfrm>
          <a:prstGeom prst="rect">
            <a:avLst/>
          </a:prstGeom>
        </p:spPr>
      </p:pic>
    </p:spTree>
    <p:extLst>
      <p:ext uri="{BB962C8B-B14F-4D97-AF65-F5344CB8AC3E}">
        <p14:creationId xmlns:p14="http://schemas.microsoft.com/office/powerpoint/2010/main" val="253857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t>Respiratory Cytology</a:t>
            </a:r>
            <a:endParaRPr lang="en-GB" sz="4800" b="1" dirty="0"/>
          </a:p>
        </p:txBody>
      </p:sp>
      <p:sp>
        <p:nvSpPr>
          <p:cNvPr id="3" name="Content Placeholder 2"/>
          <p:cNvSpPr>
            <a:spLocks noGrp="1"/>
          </p:cNvSpPr>
          <p:nvPr>
            <p:ph idx="1"/>
          </p:nvPr>
        </p:nvSpPr>
        <p:spPr>
          <a:xfrm>
            <a:off x="628650" y="2204864"/>
            <a:ext cx="7886700" cy="3547591"/>
          </a:xfrm>
        </p:spPr>
        <p:txBody>
          <a:bodyPr/>
          <a:lstStyle/>
          <a:p>
            <a:r>
              <a:rPr lang="en-US" sz="4400" dirty="0" err="1" smtClean="0"/>
              <a:t>Exfoliative</a:t>
            </a:r>
            <a:r>
              <a:rPr lang="en-US" sz="4400" dirty="0" smtClean="0"/>
              <a:t> methods</a:t>
            </a:r>
          </a:p>
          <a:p>
            <a:pPr lvl="1"/>
            <a:r>
              <a:rPr lang="en-US" sz="4000" dirty="0" smtClean="0"/>
              <a:t>Sputum cytology</a:t>
            </a:r>
          </a:p>
          <a:p>
            <a:pPr lvl="1"/>
            <a:r>
              <a:rPr lang="en-US" sz="4000" dirty="0" smtClean="0"/>
              <a:t>Bronchial cytology (BW and BB)</a:t>
            </a:r>
          </a:p>
          <a:p>
            <a:pPr lvl="1"/>
            <a:r>
              <a:rPr lang="en-US" sz="4000" dirty="0" err="1" smtClean="0"/>
              <a:t>Bronchoalveolar</a:t>
            </a:r>
            <a:r>
              <a:rPr lang="en-US" sz="4000" dirty="0" smtClean="0"/>
              <a:t> </a:t>
            </a:r>
            <a:r>
              <a:rPr lang="en-US" sz="4000" dirty="0" err="1" smtClean="0"/>
              <a:t>lavage</a:t>
            </a:r>
            <a:r>
              <a:rPr lang="en-US" sz="4000" dirty="0" smtClean="0"/>
              <a:t> (BAL)</a:t>
            </a:r>
          </a:p>
          <a:p>
            <a:r>
              <a:rPr lang="en-US" sz="4400" dirty="0" smtClean="0"/>
              <a:t>Fine needle aspiration</a:t>
            </a:r>
            <a:r>
              <a:rPr lang="th-TH" sz="4400" dirty="0" smtClean="0"/>
              <a:t> </a:t>
            </a:r>
            <a:r>
              <a:rPr lang="en-US" sz="4400" dirty="0" smtClean="0"/>
              <a:t>(FNA</a:t>
            </a:r>
            <a:r>
              <a:rPr lang="en-US" sz="4400" dirty="0" smtClean="0"/>
              <a:t>)</a:t>
            </a:r>
            <a:endParaRPr lang="th-TH" sz="4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t>Sputum</a:t>
            </a:r>
            <a:endParaRPr lang="en-GB" sz="4400" b="1" dirty="0"/>
          </a:p>
        </p:txBody>
      </p:sp>
      <p:sp>
        <p:nvSpPr>
          <p:cNvPr id="3" name="Content Placeholder 2"/>
          <p:cNvSpPr>
            <a:spLocks noGrp="1"/>
          </p:cNvSpPr>
          <p:nvPr>
            <p:ph idx="1"/>
          </p:nvPr>
        </p:nvSpPr>
        <p:spPr>
          <a:xfrm>
            <a:off x="628650" y="1825624"/>
            <a:ext cx="7886700" cy="4483695"/>
          </a:xfrm>
        </p:spPr>
        <p:txBody>
          <a:bodyPr>
            <a:normAutofit fontScale="92500" lnSpcReduction="10000"/>
          </a:bodyPr>
          <a:lstStyle/>
          <a:p>
            <a:r>
              <a:rPr lang="en-GB" sz="3000" dirty="0" smtClean="0"/>
              <a:t>The best sample is an early morning deep cough sample</a:t>
            </a:r>
          </a:p>
          <a:p>
            <a:pPr>
              <a:lnSpc>
                <a:spcPct val="90000"/>
              </a:lnSpc>
            </a:pPr>
            <a:r>
              <a:rPr lang="en-US" sz="3000" dirty="0" smtClean="0"/>
              <a:t>Alveolar macrophages: lower respiratory tract sampling</a:t>
            </a:r>
          </a:p>
          <a:p>
            <a:pPr>
              <a:lnSpc>
                <a:spcPct val="90000"/>
              </a:lnSpc>
            </a:pPr>
            <a:r>
              <a:rPr lang="en-US" sz="3000" dirty="0" smtClean="0"/>
              <a:t>Reflect constituents from many regions of lung</a:t>
            </a:r>
          </a:p>
          <a:p>
            <a:pPr>
              <a:lnSpc>
                <a:spcPct val="90000"/>
              </a:lnSpc>
            </a:pPr>
            <a:r>
              <a:rPr lang="en-US" sz="3000" dirty="0" smtClean="0"/>
              <a:t>Useful for centrally located malignancies (</a:t>
            </a:r>
            <a:r>
              <a:rPr lang="en-US" sz="3000" dirty="0" err="1" smtClean="0"/>
              <a:t>Squamous</a:t>
            </a:r>
            <a:r>
              <a:rPr lang="en-US" sz="3000" dirty="0" smtClean="0"/>
              <a:t> cell/Small cell CA)</a:t>
            </a:r>
            <a:endParaRPr lang="th-TH" sz="3000" dirty="0" smtClean="0"/>
          </a:p>
          <a:p>
            <a:pPr>
              <a:lnSpc>
                <a:spcPct val="90000"/>
              </a:lnSpc>
            </a:pPr>
            <a:r>
              <a:rPr lang="en-US" sz="3000" dirty="0" smtClean="0"/>
              <a:t>To increase diagnostic yields: induced sputum, 3-5 samples</a:t>
            </a:r>
          </a:p>
          <a:p>
            <a:pPr>
              <a:lnSpc>
                <a:spcPct val="90000"/>
              </a:lnSpc>
            </a:pPr>
            <a:r>
              <a:rPr lang="en-US" sz="3000" dirty="0" smtClean="0"/>
              <a:t>Chronic inflammations: Asthma, COPD</a:t>
            </a:r>
          </a:p>
          <a:p>
            <a:pPr>
              <a:lnSpc>
                <a:spcPct val="90000"/>
              </a:lnSpc>
            </a:pPr>
            <a:r>
              <a:rPr lang="en-US" sz="3000" dirty="0" smtClean="0"/>
              <a:t>Respiratory infections</a:t>
            </a:r>
            <a:endParaRPr lang="th-TH" sz="3000" dirty="0" smtClean="0"/>
          </a:p>
          <a:p>
            <a:endParaRPr lang="en-US" dirty="0" smtClean="0"/>
          </a:p>
          <a:p>
            <a:endParaRPr lang="en-GB"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effectLst>
                  <a:outerShdw blurRad="38100" dist="38100" dir="2700000" algn="tl">
                    <a:srgbClr val="C0C0C0"/>
                  </a:outerShdw>
                </a:effectLst>
              </a:rPr>
              <a:t>Bronchial cytology</a:t>
            </a:r>
            <a:endParaRPr lang="en-GB" sz="4400" b="1" dirty="0"/>
          </a:p>
        </p:txBody>
      </p:sp>
      <p:sp>
        <p:nvSpPr>
          <p:cNvPr id="3" name="Content Placeholder 2"/>
          <p:cNvSpPr>
            <a:spLocks noGrp="1"/>
          </p:cNvSpPr>
          <p:nvPr>
            <p:ph idx="1"/>
          </p:nvPr>
        </p:nvSpPr>
        <p:spPr/>
        <p:txBody>
          <a:bodyPr>
            <a:normAutofit/>
          </a:bodyPr>
          <a:lstStyle/>
          <a:p>
            <a:r>
              <a:rPr lang="en-US" sz="3600" dirty="0" err="1" smtClean="0"/>
              <a:t>Fibreoptic</a:t>
            </a:r>
            <a:r>
              <a:rPr lang="en-US" sz="3600" dirty="0" smtClean="0"/>
              <a:t> </a:t>
            </a:r>
            <a:r>
              <a:rPr lang="en-US" sz="3600" dirty="0" err="1" smtClean="0"/>
              <a:t>bronchoscopy</a:t>
            </a:r>
            <a:endParaRPr lang="en-US" sz="3600" dirty="0" smtClean="0"/>
          </a:p>
          <a:p>
            <a:r>
              <a:rPr lang="en-US" sz="3600" dirty="0" smtClean="0"/>
              <a:t>Adequacy:  large number of bronchial epithelial cells and alveolar macrophages</a:t>
            </a:r>
          </a:p>
          <a:p>
            <a:r>
              <a:rPr lang="en-US" sz="3600" dirty="0" smtClean="0"/>
              <a:t>Inadequate specimen:  heavy oral contamination, obscuring blood, inflammatory process, drying </a:t>
            </a:r>
            <a:r>
              <a:rPr lang="en-US" sz="3600" dirty="0" err="1" smtClean="0"/>
              <a:t>artefact</a:t>
            </a:r>
            <a:endParaRPr lang="th-TH" sz="3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Differences between Histology and Cytology</a:t>
            </a:r>
            <a:endParaRPr lang="en-GB" b="1" dirty="0"/>
          </a:p>
        </p:txBody>
      </p:sp>
      <p:graphicFrame>
        <p:nvGraphicFramePr>
          <p:cNvPr id="8" name="Content Placeholder 7"/>
          <p:cNvGraphicFramePr>
            <a:graphicFrameLocks noGrp="1"/>
          </p:cNvGraphicFramePr>
          <p:nvPr>
            <p:ph idx="1"/>
          </p:nvPr>
        </p:nvGraphicFramePr>
        <p:xfrm>
          <a:off x="628650" y="1825625"/>
          <a:ext cx="7886700" cy="3708400"/>
        </p:xfrm>
        <a:graphic>
          <a:graphicData uri="http://schemas.openxmlformats.org/drawingml/2006/table">
            <a:tbl>
              <a:tblPr firstRow="1" bandRow="1">
                <a:tableStyleId>{5C22544A-7EE6-4342-B048-85BDC9FD1C3A}</a:tableStyleId>
              </a:tblPr>
              <a:tblGrid>
                <a:gridCol w="2628900"/>
                <a:gridCol w="2628900"/>
                <a:gridCol w="2628900"/>
              </a:tblGrid>
              <a:tr h="370840">
                <a:tc>
                  <a:txBody>
                    <a:bodyPr/>
                    <a:lstStyle/>
                    <a:p>
                      <a:endParaRPr lang="en-GB" dirty="0"/>
                    </a:p>
                  </a:txBody>
                  <a:tcPr marL="87630" marR="87630"/>
                </a:tc>
                <a:tc>
                  <a:txBody>
                    <a:bodyPr/>
                    <a:lstStyle/>
                    <a:p>
                      <a:r>
                        <a:rPr lang="en-GB" dirty="0" smtClean="0"/>
                        <a:t>Histology</a:t>
                      </a:r>
                      <a:endParaRPr lang="en-GB" dirty="0"/>
                    </a:p>
                  </a:txBody>
                  <a:tcPr marL="87630" marR="87630"/>
                </a:tc>
                <a:tc>
                  <a:txBody>
                    <a:bodyPr/>
                    <a:lstStyle/>
                    <a:p>
                      <a:r>
                        <a:rPr lang="en-GB" dirty="0" smtClean="0"/>
                        <a:t>Cytology</a:t>
                      </a:r>
                      <a:endParaRPr lang="en-GB" dirty="0"/>
                    </a:p>
                  </a:txBody>
                  <a:tcPr marL="87630" marR="87630"/>
                </a:tc>
              </a:tr>
              <a:tr h="370840">
                <a:tc>
                  <a:txBody>
                    <a:bodyPr/>
                    <a:lstStyle/>
                    <a:p>
                      <a:r>
                        <a:rPr lang="en-GB" dirty="0" smtClean="0"/>
                        <a:t>Material</a:t>
                      </a:r>
                      <a:endParaRPr lang="en-GB" dirty="0"/>
                    </a:p>
                  </a:txBody>
                  <a:tcPr marL="87630" marR="87630"/>
                </a:tc>
                <a:tc>
                  <a:txBody>
                    <a:bodyPr/>
                    <a:lstStyle/>
                    <a:p>
                      <a:r>
                        <a:rPr lang="en-GB" dirty="0" smtClean="0"/>
                        <a:t>Tissue</a:t>
                      </a:r>
                      <a:endParaRPr lang="en-GB" dirty="0"/>
                    </a:p>
                  </a:txBody>
                  <a:tcPr marL="87630" marR="87630"/>
                </a:tc>
                <a:tc>
                  <a:txBody>
                    <a:bodyPr/>
                    <a:lstStyle/>
                    <a:p>
                      <a:r>
                        <a:rPr lang="en-GB" dirty="0" smtClean="0"/>
                        <a:t>Cells</a:t>
                      </a:r>
                      <a:endParaRPr lang="en-GB" dirty="0"/>
                    </a:p>
                  </a:txBody>
                  <a:tcPr marL="87630" marR="87630"/>
                </a:tc>
              </a:tr>
              <a:tr h="370840">
                <a:tc>
                  <a:txBody>
                    <a:bodyPr/>
                    <a:lstStyle/>
                    <a:p>
                      <a:r>
                        <a:rPr lang="en-GB" dirty="0" smtClean="0"/>
                        <a:t>Cost</a:t>
                      </a:r>
                      <a:endParaRPr lang="en-GB" dirty="0"/>
                    </a:p>
                  </a:txBody>
                  <a:tcPr marL="87630" marR="87630"/>
                </a:tc>
                <a:tc>
                  <a:txBody>
                    <a:bodyPr/>
                    <a:lstStyle/>
                    <a:p>
                      <a:r>
                        <a:rPr lang="en-GB" dirty="0" smtClean="0"/>
                        <a:t>More</a:t>
                      </a:r>
                      <a:endParaRPr lang="en-GB" dirty="0"/>
                    </a:p>
                  </a:txBody>
                  <a:tcPr marL="87630" marR="87630"/>
                </a:tc>
                <a:tc>
                  <a:txBody>
                    <a:bodyPr/>
                    <a:lstStyle/>
                    <a:p>
                      <a:r>
                        <a:rPr lang="en-GB" dirty="0" smtClean="0"/>
                        <a:t>Less</a:t>
                      </a:r>
                      <a:endParaRPr lang="en-GB" dirty="0"/>
                    </a:p>
                  </a:txBody>
                  <a:tcPr marL="87630" marR="87630"/>
                </a:tc>
              </a:tr>
              <a:tr h="370840">
                <a:tc>
                  <a:txBody>
                    <a:bodyPr/>
                    <a:lstStyle/>
                    <a:p>
                      <a:r>
                        <a:rPr lang="en-GB" dirty="0" smtClean="0"/>
                        <a:t>Anaesthesia</a:t>
                      </a:r>
                      <a:endParaRPr lang="en-GB" dirty="0"/>
                    </a:p>
                  </a:txBody>
                  <a:tcPr marL="87630" marR="87630"/>
                </a:tc>
                <a:tc>
                  <a:txBody>
                    <a:bodyPr/>
                    <a:lstStyle/>
                    <a:p>
                      <a:r>
                        <a:rPr lang="en-GB" dirty="0" smtClean="0"/>
                        <a:t>May be required</a:t>
                      </a:r>
                      <a:endParaRPr lang="en-GB" dirty="0"/>
                    </a:p>
                  </a:txBody>
                  <a:tcPr marL="87630" marR="87630"/>
                </a:tc>
                <a:tc>
                  <a:txBody>
                    <a:bodyPr/>
                    <a:lstStyle/>
                    <a:p>
                      <a:r>
                        <a:rPr lang="en-GB" dirty="0" smtClean="0"/>
                        <a:t>Not required</a:t>
                      </a:r>
                      <a:endParaRPr lang="en-GB" dirty="0"/>
                    </a:p>
                  </a:txBody>
                  <a:tcPr marL="87630" marR="87630"/>
                </a:tc>
              </a:tr>
              <a:tr h="370840">
                <a:tc>
                  <a:txBody>
                    <a:bodyPr/>
                    <a:lstStyle/>
                    <a:p>
                      <a:r>
                        <a:rPr lang="en-GB" dirty="0" smtClean="0"/>
                        <a:t>Equipment</a:t>
                      </a:r>
                      <a:endParaRPr lang="en-GB" dirty="0"/>
                    </a:p>
                  </a:txBody>
                  <a:tcPr marL="87630" marR="87630"/>
                </a:tc>
                <a:tc>
                  <a:txBody>
                    <a:bodyPr/>
                    <a:lstStyle/>
                    <a:p>
                      <a:r>
                        <a:rPr lang="en-GB" dirty="0" smtClean="0"/>
                        <a:t>Extensive</a:t>
                      </a:r>
                      <a:endParaRPr lang="en-GB" dirty="0"/>
                    </a:p>
                  </a:txBody>
                  <a:tcPr marL="87630" marR="87630"/>
                </a:tc>
                <a:tc>
                  <a:txBody>
                    <a:bodyPr/>
                    <a:lstStyle/>
                    <a:p>
                      <a:r>
                        <a:rPr lang="en-GB" dirty="0" smtClean="0"/>
                        <a:t>Minimal</a:t>
                      </a:r>
                      <a:endParaRPr lang="en-GB" dirty="0"/>
                    </a:p>
                  </a:txBody>
                  <a:tcPr marL="87630" marR="87630"/>
                </a:tc>
              </a:tr>
              <a:tr h="370840">
                <a:tc>
                  <a:txBody>
                    <a:bodyPr/>
                    <a:lstStyle/>
                    <a:p>
                      <a:r>
                        <a:rPr lang="en-GB" dirty="0" smtClean="0"/>
                        <a:t>Sampling Error</a:t>
                      </a:r>
                      <a:endParaRPr lang="en-GB" dirty="0"/>
                    </a:p>
                  </a:txBody>
                  <a:tcPr marL="87630" marR="87630"/>
                </a:tc>
                <a:tc>
                  <a:txBody>
                    <a:bodyPr/>
                    <a:lstStyle/>
                    <a:p>
                      <a:r>
                        <a:rPr lang="en-GB" dirty="0" smtClean="0"/>
                        <a:t>Less common</a:t>
                      </a:r>
                      <a:endParaRPr lang="en-GB" dirty="0"/>
                    </a:p>
                  </a:txBody>
                  <a:tcPr marL="87630" marR="87630"/>
                </a:tc>
                <a:tc>
                  <a:txBody>
                    <a:bodyPr/>
                    <a:lstStyle/>
                    <a:p>
                      <a:r>
                        <a:rPr lang="en-GB" dirty="0" smtClean="0"/>
                        <a:t>Possible</a:t>
                      </a:r>
                      <a:endParaRPr lang="en-GB" dirty="0"/>
                    </a:p>
                  </a:txBody>
                  <a:tcPr marL="87630" marR="87630"/>
                </a:tc>
              </a:tr>
              <a:tr h="370840">
                <a:tc>
                  <a:txBody>
                    <a:bodyPr/>
                    <a:lstStyle/>
                    <a:p>
                      <a:r>
                        <a:rPr lang="en-GB" dirty="0" smtClean="0"/>
                        <a:t>Complications</a:t>
                      </a:r>
                      <a:endParaRPr lang="en-GB" dirty="0"/>
                    </a:p>
                  </a:txBody>
                  <a:tcPr marL="87630" marR="87630"/>
                </a:tc>
                <a:tc>
                  <a:txBody>
                    <a:bodyPr/>
                    <a:lstStyle/>
                    <a:p>
                      <a:r>
                        <a:rPr lang="en-GB" dirty="0" smtClean="0"/>
                        <a:t>Uncommon</a:t>
                      </a:r>
                      <a:endParaRPr lang="en-GB" dirty="0"/>
                    </a:p>
                  </a:txBody>
                  <a:tcPr marL="87630" marR="87630"/>
                </a:tc>
                <a:tc>
                  <a:txBody>
                    <a:bodyPr/>
                    <a:lstStyle/>
                    <a:p>
                      <a:r>
                        <a:rPr lang="en-GB" dirty="0" smtClean="0"/>
                        <a:t>Rare</a:t>
                      </a:r>
                      <a:endParaRPr lang="en-GB" dirty="0"/>
                    </a:p>
                  </a:txBody>
                  <a:tcPr marL="87630" marR="87630"/>
                </a:tc>
              </a:tr>
              <a:tr h="370840">
                <a:tc>
                  <a:txBody>
                    <a:bodyPr/>
                    <a:lstStyle/>
                    <a:p>
                      <a:r>
                        <a:rPr lang="en-GB" dirty="0" smtClean="0"/>
                        <a:t>Scar</a:t>
                      </a:r>
                      <a:endParaRPr lang="en-GB" dirty="0"/>
                    </a:p>
                  </a:txBody>
                  <a:tcPr marL="87630" marR="87630"/>
                </a:tc>
                <a:tc>
                  <a:txBody>
                    <a:bodyPr/>
                    <a:lstStyle/>
                    <a:p>
                      <a:r>
                        <a:rPr lang="en-GB" dirty="0" smtClean="0"/>
                        <a:t>Yes</a:t>
                      </a:r>
                      <a:endParaRPr lang="en-GB" dirty="0"/>
                    </a:p>
                  </a:txBody>
                  <a:tcPr marL="87630" marR="87630"/>
                </a:tc>
                <a:tc>
                  <a:txBody>
                    <a:bodyPr/>
                    <a:lstStyle/>
                    <a:p>
                      <a:r>
                        <a:rPr lang="en-GB" dirty="0" smtClean="0"/>
                        <a:t>No</a:t>
                      </a:r>
                      <a:endParaRPr lang="en-GB" dirty="0"/>
                    </a:p>
                  </a:txBody>
                  <a:tcPr marL="87630" marR="87630"/>
                </a:tc>
              </a:tr>
              <a:tr h="370840">
                <a:tc>
                  <a:txBody>
                    <a:bodyPr/>
                    <a:lstStyle/>
                    <a:p>
                      <a:r>
                        <a:rPr lang="en-GB" dirty="0" smtClean="0"/>
                        <a:t>Ancillary Studies</a:t>
                      </a:r>
                      <a:endParaRPr lang="en-GB" dirty="0"/>
                    </a:p>
                  </a:txBody>
                  <a:tcPr marL="87630" marR="87630"/>
                </a:tc>
                <a:tc>
                  <a:txBody>
                    <a:bodyPr/>
                    <a:lstStyle/>
                    <a:p>
                      <a:r>
                        <a:rPr lang="en-GB" dirty="0" smtClean="0"/>
                        <a:t>Possible</a:t>
                      </a:r>
                      <a:endParaRPr lang="en-GB" dirty="0"/>
                    </a:p>
                  </a:txBody>
                  <a:tcPr marL="87630" marR="87630"/>
                </a:tc>
                <a:tc>
                  <a:txBody>
                    <a:bodyPr/>
                    <a:lstStyle/>
                    <a:p>
                      <a:r>
                        <a:rPr lang="en-GB" dirty="0" smtClean="0"/>
                        <a:t>Possible but may be limited</a:t>
                      </a:r>
                      <a:endParaRPr lang="en-GB" dirty="0"/>
                    </a:p>
                  </a:txBody>
                  <a:tcPr marL="87630" marR="87630"/>
                </a:tc>
              </a:tr>
              <a:tr h="370840">
                <a:tc>
                  <a:txBody>
                    <a:bodyPr/>
                    <a:lstStyle/>
                    <a:p>
                      <a:endParaRPr lang="en-GB"/>
                    </a:p>
                  </a:txBody>
                  <a:tcPr marL="87630" marR="87630"/>
                </a:tc>
                <a:tc>
                  <a:txBody>
                    <a:bodyPr/>
                    <a:lstStyle/>
                    <a:p>
                      <a:endParaRPr lang="en-GB"/>
                    </a:p>
                  </a:txBody>
                  <a:tcPr marL="87630" marR="87630"/>
                </a:tc>
                <a:tc>
                  <a:txBody>
                    <a:bodyPr/>
                    <a:lstStyle/>
                    <a:p>
                      <a:endParaRPr lang="en-GB"/>
                    </a:p>
                  </a:txBody>
                  <a:tcPr marL="87630" marR="87630"/>
                </a:tc>
              </a:tr>
            </a:tbl>
          </a:graphicData>
        </a:graphic>
      </p:graphicFrame>
    </p:spTree>
    <p:extLst>
      <p:ext uri="{BB962C8B-B14F-4D97-AF65-F5344CB8AC3E}">
        <p14:creationId xmlns:p14="http://schemas.microsoft.com/office/powerpoint/2010/main" val="355568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effectLst>
                  <a:outerShdw blurRad="38100" dist="38100" dir="2700000" algn="tl">
                    <a:srgbClr val="C0C0C0"/>
                  </a:outerShdw>
                </a:effectLst>
              </a:rPr>
              <a:t>Bronchial cytology: disadvantages</a:t>
            </a:r>
            <a:endParaRPr lang="en-GB" sz="3600" b="1" dirty="0"/>
          </a:p>
        </p:txBody>
      </p:sp>
      <p:sp>
        <p:nvSpPr>
          <p:cNvPr id="3" name="Content Placeholder 2"/>
          <p:cNvSpPr>
            <a:spLocks noGrp="1"/>
          </p:cNvSpPr>
          <p:nvPr>
            <p:ph idx="1"/>
          </p:nvPr>
        </p:nvSpPr>
        <p:spPr>
          <a:xfrm>
            <a:off x="628650" y="1988840"/>
            <a:ext cx="7886700" cy="3691607"/>
          </a:xfrm>
        </p:spPr>
        <p:txBody>
          <a:bodyPr/>
          <a:lstStyle/>
          <a:p>
            <a:r>
              <a:rPr lang="en-US" sz="4000" dirty="0" smtClean="0"/>
              <a:t>Limited area of the lung examined by </a:t>
            </a:r>
            <a:r>
              <a:rPr lang="en-US" sz="4000" dirty="0" err="1" smtClean="0"/>
              <a:t>bronchoscopy</a:t>
            </a:r>
            <a:endParaRPr lang="en-US" sz="4000" dirty="0" smtClean="0"/>
          </a:p>
          <a:p>
            <a:r>
              <a:rPr lang="en-US" sz="4000" dirty="0" smtClean="0"/>
              <a:t>Invasive procedure: unpleasant for the patients</a:t>
            </a:r>
          </a:p>
          <a:p>
            <a:r>
              <a:rPr lang="en-US" sz="4000" dirty="0" smtClean="0"/>
              <a:t>Benign tumors, extremely peripheral </a:t>
            </a:r>
            <a:r>
              <a:rPr lang="en-US" sz="4000" dirty="0" smtClean="0"/>
              <a:t>lesions</a:t>
            </a:r>
            <a:endParaRPr lang="en-US" sz="40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effectLst>
                  <a:outerShdw blurRad="38100" dist="38100" dir="2700000" algn="tl">
                    <a:srgbClr val="C0C0C0"/>
                  </a:outerShdw>
                </a:effectLst>
              </a:rPr>
              <a:t>Bronchoalveolar</a:t>
            </a:r>
            <a:r>
              <a:rPr lang="en-US" sz="4000" b="1" dirty="0" smtClean="0">
                <a:effectLst>
                  <a:outerShdw blurRad="38100" dist="38100" dir="2700000" algn="tl">
                    <a:srgbClr val="C0C0C0"/>
                  </a:outerShdw>
                </a:effectLst>
              </a:rPr>
              <a:t> </a:t>
            </a:r>
            <a:r>
              <a:rPr lang="en-US" sz="4000" b="1" dirty="0" err="1" smtClean="0">
                <a:effectLst>
                  <a:outerShdw blurRad="38100" dist="38100" dir="2700000" algn="tl">
                    <a:srgbClr val="C0C0C0"/>
                  </a:outerShdw>
                </a:effectLst>
              </a:rPr>
              <a:t>lavage</a:t>
            </a:r>
            <a:endParaRPr lang="en-GB" sz="4000" b="1" dirty="0"/>
          </a:p>
        </p:txBody>
      </p:sp>
      <p:sp>
        <p:nvSpPr>
          <p:cNvPr id="3" name="Content Placeholder 2"/>
          <p:cNvSpPr>
            <a:spLocks noGrp="1"/>
          </p:cNvSpPr>
          <p:nvPr>
            <p:ph idx="1"/>
          </p:nvPr>
        </p:nvSpPr>
        <p:spPr/>
        <p:txBody>
          <a:bodyPr/>
          <a:lstStyle/>
          <a:p>
            <a:r>
              <a:rPr lang="en-US" sz="3600" dirty="0" smtClean="0"/>
              <a:t>The most distal airspaces</a:t>
            </a:r>
          </a:p>
          <a:p>
            <a:r>
              <a:rPr lang="en-US" sz="3600" dirty="0" smtClean="0"/>
              <a:t>Diffuse disease process</a:t>
            </a:r>
          </a:p>
          <a:p>
            <a:r>
              <a:rPr lang="en-US" sz="3600" dirty="0" smtClean="0"/>
              <a:t>Pulmonary infection: opportunistic infections</a:t>
            </a:r>
          </a:p>
          <a:p>
            <a:r>
              <a:rPr lang="en-US" sz="3600" dirty="0" smtClean="0"/>
              <a:t>Interstitial lung disease</a:t>
            </a:r>
          </a:p>
          <a:p>
            <a:r>
              <a:rPr lang="en-US" sz="3600" dirty="0" err="1" smtClean="0"/>
              <a:t>Lymphoproliferative</a:t>
            </a:r>
            <a:r>
              <a:rPr lang="en-US" sz="3600" dirty="0" smtClean="0"/>
              <a:t> disorders</a:t>
            </a:r>
          </a:p>
          <a:p>
            <a:r>
              <a:rPr lang="en-US" sz="3600" dirty="0" smtClean="0"/>
              <a:t>Malignancy</a:t>
            </a:r>
          </a:p>
          <a:p>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effectLst>
                  <a:outerShdw blurRad="38100" dist="38100" dir="2700000" algn="tl">
                    <a:srgbClr val="C0C0C0"/>
                  </a:outerShdw>
                </a:effectLst>
              </a:rPr>
              <a:t>FNA cytology</a:t>
            </a:r>
            <a:endParaRPr lang="en-GB" sz="5400" b="1" dirty="0"/>
          </a:p>
        </p:txBody>
      </p:sp>
      <p:sp>
        <p:nvSpPr>
          <p:cNvPr id="3" name="Content Placeholder 2"/>
          <p:cNvSpPr>
            <a:spLocks noGrp="1"/>
          </p:cNvSpPr>
          <p:nvPr>
            <p:ph idx="1"/>
          </p:nvPr>
        </p:nvSpPr>
        <p:spPr/>
        <p:txBody>
          <a:bodyPr/>
          <a:lstStyle/>
          <a:p>
            <a:pPr>
              <a:lnSpc>
                <a:spcPct val="90000"/>
              </a:lnSpc>
            </a:pPr>
            <a:r>
              <a:rPr lang="en-US" sz="3600" dirty="0" err="1" smtClean="0"/>
              <a:t>Percutaneous</a:t>
            </a:r>
            <a:r>
              <a:rPr lang="en-US" sz="3600" dirty="0" smtClean="0"/>
              <a:t> </a:t>
            </a:r>
            <a:r>
              <a:rPr lang="en-US" sz="3600" dirty="0" err="1" smtClean="0"/>
              <a:t>transthoracic</a:t>
            </a:r>
            <a:r>
              <a:rPr lang="en-US" sz="3600" dirty="0" smtClean="0"/>
              <a:t> FNA</a:t>
            </a:r>
          </a:p>
          <a:p>
            <a:pPr lvl="1">
              <a:lnSpc>
                <a:spcPct val="90000"/>
              </a:lnSpc>
            </a:pPr>
            <a:r>
              <a:rPr lang="en-US" sz="3200" dirty="0" smtClean="0"/>
              <a:t>Direct lung tap</a:t>
            </a:r>
          </a:p>
          <a:p>
            <a:pPr lvl="1">
              <a:lnSpc>
                <a:spcPct val="90000"/>
              </a:lnSpc>
            </a:pPr>
            <a:r>
              <a:rPr lang="en-US" sz="3200" dirty="0" smtClean="0"/>
              <a:t>CT-guided FNAB</a:t>
            </a:r>
          </a:p>
          <a:p>
            <a:pPr>
              <a:lnSpc>
                <a:spcPct val="90000"/>
              </a:lnSpc>
            </a:pPr>
            <a:r>
              <a:rPr lang="en-US" sz="3600" dirty="0" err="1" smtClean="0"/>
              <a:t>Transbronchial</a:t>
            </a:r>
            <a:r>
              <a:rPr lang="en-US" sz="3600" dirty="0" smtClean="0"/>
              <a:t>  FNA</a:t>
            </a:r>
            <a:endParaRPr lang="th-TH" sz="3600" dirty="0" smtClean="0"/>
          </a:p>
          <a:p>
            <a:pPr lvl="1">
              <a:lnSpc>
                <a:spcPct val="90000"/>
              </a:lnSpc>
            </a:pPr>
            <a:r>
              <a:rPr lang="en-US" sz="3200" dirty="0" err="1" smtClean="0"/>
              <a:t>Bronchoscopy</a:t>
            </a:r>
            <a:endParaRPr lang="en-US" sz="3200" dirty="0" smtClean="0"/>
          </a:p>
          <a:p>
            <a:pPr lvl="1">
              <a:lnSpc>
                <a:spcPct val="90000"/>
              </a:lnSpc>
            </a:pPr>
            <a:r>
              <a:rPr lang="en-US" sz="3200" dirty="0" smtClean="0"/>
              <a:t>Staging of lung tumors</a:t>
            </a:r>
          </a:p>
          <a:p>
            <a:pPr lvl="2">
              <a:lnSpc>
                <a:spcPct val="90000"/>
              </a:lnSpc>
            </a:pPr>
            <a:r>
              <a:rPr lang="en-US" sz="2400" dirty="0" err="1" smtClean="0"/>
              <a:t>Hilar</a:t>
            </a:r>
            <a:r>
              <a:rPr lang="en-US" sz="2400" dirty="0" smtClean="0"/>
              <a:t> nodes</a:t>
            </a:r>
          </a:p>
          <a:p>
            <a:pPr lvl="2">
              <a:lnSpc>
                <a:spcPct val="90000"/>
              </a:lnSpc>
            </a:pPr>
            <a:r>
              <a:rPr lang="en-US" sz="2400" dirty="0" err="1" smtClean="0"/>
              <a:t>Mediastinal</a:t>
            </a:r>
            <a:r>
              <a:rPr lang="en-US" sz="2400" dirty="0" smtClean="0"/>
              <a:t> nodes</a:t>
            </a:r>
          </a:p>
          <a:p>
            <a:pPr lvl="2">
              <a:lnSpc>
                <a:spcPct val="90000"/>
              </a:lnSpc>
            </a:pPr>
            <a:r>
              <a:rPr lang="en-US" sz="2400" dirty="0" err="1" smtClean="0"/>
              <a:t>Subcarinal</a:t>
            </a:r>
            <a:r>
              <a:rPr lang="en-US" sz="2400" dirty="0" smtClean="0"/>
              <a:t> nodes</a:t>
            </a:r>
            <a:endParaRPr lang="th-TH" sz="2400" dirty="0" smtClean="0"/>
          </a:p>
          <a:p>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SQ01"/>
          <p:cNvPicPr>
            <a:picLocks noGrp="1" noChangeAspect="1" noChangeArrowheads="1"/>
          </p:cNvPicPr>
          <p:nvPr>
            <p:ph idx="1"/>
          </p:nvPr>
        </p:nvPicPr>
        <p:blipFill>
          <a:blip r:embed="rId2" cstate="print"/>
          <a:stretch>
            <a:fillRect/>
          </a:stretch>
        </p:blipFill>
        <p:spPr bwMode="auto">
          <a:xfrm>
            <a:off x="1187626" y="1825625"/>
            <a:ext cx="6768748" cy="435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NBRONC1"/>
          <p:cNvPicPr>
            <a:picLocks noGrp="1" noChangeAspect="1" noChangeArrowheads="1"/>
          </p:cNvPicPr>
          <p:nvPr>
            <p:ph idx="1"/>
          </p:nvPr>
        </p:nvPicPr>
        <p:blipFill>
          <a:blip r:embed="rId2" cstate="print"/>
          <a:srcRect/>
          <a:stretch>
            <a:fillRect/>
          </a:stretch>
        </p:blipFill>
        <p:spPr bwMode="auto">
          <a:xfrm>
            <a:off x="251520" y="1484784"/>
            <a:ext cx="2909548" cy="4525963"/>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3201" t="1591" r="11041"/>
          <a:stretch>
            <a:fillRect/>
          </a:stretch>
        </p:blipFill>
        <p:spPr bwMode="auto">
          <a:xfrm>
            <a:off x="3491880" y="1484784"/>
            <a:ext cx="5184576" cy="4453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ALVEMP2"/>
          <p:cNvPicPr>
            <a:picLocks noGrp="1" noChangeAspect="1" noChangeArrowheads="1"/>
          </p:cNvPicPr>
          <p:nvPr>
            <p:ph idx="1"/>
          </p:nvPr>
        </p:nvPicPr>
        <p:blipFill>
          <a:blip r:embed="rId2" cstate="print"/>
          <a:stretch>
            <a:fillRect/>
          </a:stretch>
        </p:blipFill>
        <p:spPr bwMode="auto">
          <a:xfrm>
            <a:off x="3173356" y="1825625"/>
            <a:ext cx="2797288" cy="435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KIRSH01"/>
          <p:cNvPicPr>
            <a:picLocks noGrp="1" noChangeAspect="1" noChangeArrowheads="1"/>
          </p:cNvPicPr>
          <p:nvPr>
            <p:ph idx="1"/>
          </p:nvPr>
        </p:nvPicPr>
        <p:blipFill>
          <a:blip r:embed="rId2" cstate="print"/>
          <a:stretch>
            <a:fillRect/>
          </a:stretch>
        </p:blipFill>
        <p:spPr bwMode="auto">
          <a:xfrm>
            <a:off x="1187626" y="1825625"/>
            <a:ext cx="6768748" cy="435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0" y="1340768"/>
            <a:ext cx="5666653" cy="452596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5457824" y="4090987"/>
            <a:ext cx="3686176" cy="276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cstate="print"/>
          <a:srcRect/>
          <a:stretch>
            <a:fillRect/>
          </a:stretch>
        </p:blipFill>
        <p:spPr bwMode="auto">
          <a:xfrm>
            <a:off x="0" y="0"/>
            <a:ext cx="9144000" cy="6870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0" y="0"/>
            <a:ext cx="914482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t>Applications</a:t>
            </a:r>
            <a:endParaRPr lang="en-GB" sz="4800" b="1" dirty="0"/>
          </a:p>
        </p:txBody>
      </p:sp>
      <p:sp>
        <p:nvSpPr>
          <p:cNvPr id="3" name="Content Placeholder 2"/>
          <p:cNvSpPr>
            <a:spLocks noGrp="1"/>
          </p:cNvSpPr>
          <p:nvPr>
            <p:ph idx="1"/>
          </p:nvPr>
        </p:nvSpPr>
        <p:spPr>
          <a:xfrm>
            <a:off x="755576" y="2708920"/>
            <a:ext cx="7886700" cy="3240360"/>
          </a:xfrm>
        </p:spPr>
        <p:txBody>
          <a:bodyPr>
            <a:noAutofit/>
          </a:bodyPr>
          <a:lstStyle/>
          <a:p>
            <a:r>
              <a:rPr lang="en-GB" sz="3600" dirty="0" smtClean="0"/>
              <a:t>Provide definitive </a:t>
            </a:r>
            <a:r>
              <a:rPr lang="en-GB" sz="3600" b="1" dirty="0" smtClean="0"/>
              <a:t>diagnosis</a:t>
            </a:r>
          </a:p>
          <a:p>
            <a:r>
              <a:rPr lang="en-GB" sz="3600" b="1" dirty="0" smtClean="0"/>
              <a:t>Screening</a:t>
            </a:r>
            <a:r>
              <a:rPr lang="en-GB" sz="3600" dirty="0" smtClean="0"/>
              <a:t> tool- cervical cancer</a:t>
            </a:r>
          </a:p>
          <a:p>
            <a:r>
              <a:rPr lang="en-GB" sz="3600" b="1" dirty="0" smtClean="0"/>
              <a:t>Follow-up</a:t>
            </a:r>
            <a:r>
              <a:rPr lang="en-GB" sz="3600" dirty="0" smtClean="0"/>
              <a:t>- </a:t>
            </a:r>
            <a:r>
              <a:rPr lang="en-GB" sz="4800" dirty="0" smtClean="0"/>
              <a:t>disease</a:t>
            </a:r>
            <a:r>
              <a:rPr lang="en-GB" sz="3600" dirty="0" smtClean="0"/>
              <a:t> recurrence</a:t>
            </a:r>
          </a:p>
          <a:p>
            <a:r>
              <a:rPr lang="en-GB" sz="3600" b="1" dirty="0" smtClean="0"/>
              <a:t>Prognosis</a:t>
            </a:r>
            <a:r>
              <a:rPr lang="en-GB" sz="3600" dirty="0" smtClean="0"/>
              <a:t>- molecular markers </a:t>
            </a:r>
            <a:r>
              <a:rPr lang="en-GB" sz="3600" dirty="0" err="1" smtClean="0"/>
              <a:t>eg</a:t>
            </a:r>
            <a:r>
              <a:rPr lang="en-GB" sz="3600" dirty="0" smtClean="0"/>
              <a:t>. Her-2, EGFR, etc.</a:t>
            </a:r>
            <a:endParaRPr lang="en-GB"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91053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GB" dirty="0" smtClean="0"/>
              <a:t/>
            </a:r>
            <a:br>
              <a:rPr lang="en-GB" dirty="0" smtClean="0"/>
            </a:br>
            <a:r>
              <a:rPr lang="en-GB" dirty="0" smtClean="0"/>
              <a:t/>
            </a:r>
            <a:br>
              <a:rPr lang="en-GB" dirty="0" smtClean="0"/>
            </a:br>
            <a:r>
              <a:rPr lang="en-GB" sz="5300" b="1" dirty="0" smtClean="0"/>
              <a:t>Breast</a:t>
            </a:r>
            <a:br>
              <a:rPr lang="en-GB" sz="5300" b="1" dirty="0" smtClean="0"/>
            </a:br>
            <a:r>
              <a:rPr lang="en-GB" dirty="0" smtClean="0"/>
              <a:t/>
            </a:r>
            <a:br>
              <a:rPr lang="en-GB" dirty="0" smtClean="0"/>
            </a:br>
            <a:endParaRPr lang="en-GB" dirty="0"/>
          </a:p>
        </p:txBody>
      </p:sp>
      <p:sp>
        <p:nvSpPr>
          <p:cNvPr id="3" name="Content Placeholder 2"/>
          <p:cNvSpPr>
            <a:spLocks noGrp="1"/>
          </p:cNvSpPr>
          <p:nvPr>
            <p:ph idx="1"/>
          </p:nvPr>
        </p:nvSpPr>
        <p:spPr/>
        <p:txBody>
          <a:bodyPr/>
          <a:lstStyle/>
          <a:p>
            <a:r>
              <a:rPr lang="en-US" sz="3600" dirty="0" smtClean="0"/>
              <a:t>Triple approach</a:t>
            </a:r>
          </a:p>
          <a:p>
            <a:r>
              <a:rPr lang="en-US" sz="3600" dirty="0" smtClean="0"/>
              <a:t>FNA results</a:t>
            </a:r>
          </a:p>
          <a:p>
            <a:r>
              <a:rPr lang="en-US" sz="3600" dirty="0" smtClean="0"/>
              <a:t>Clinical findings</a:t>
            </a:r>
          </a:p>
          <a:p>
            <a:r>
              <a:rPr lang="en-US" sz="3600" dirty="0" smtClean="0"/>
              <a:t>Radiologic findings</a:t>
            </a:r>
          </a:p>
          <a:p>
            <a:pPr>
              <a:buFontTx/>
              <a:buNone/>
            </a:pPr>
            <a:endParaRPr lang="en-US" sz="3600" dirty="0" smtClean="0"/>
          </a:p>
          <a:p>
            <a:pPr>
              <a:buFontTx/>
              <a:buNone/>
            </a:pPr>
            <a:r>
              <a:rPr lang="en-US" sz="3600" dirty="0" smtClean="0"/>
              <a:t>    Combining these 3 tests improves false negative and false positive results</a:t>
            </a:r>
          </a:p>
          <a:p>
            <a:endParaRPr lang="en-GB"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Diagnostic categories</a:t>
            </a:r>
            <a:endParaRPr lang="en-GB" sz="4400" b="1" dirty="0"/>
          </a:p>
        </p:txBody>
      </p:sp>
      <p:sp>
        <p:nvSpPr>
          <p:cNvPr id="3" name="Content Placeholder 2"/>
          <p:cNvSpPr>
            <a:spLocks noGrp="1"/>
          </p:cNvSpPr>
          <p:nvPr>
            <p:ph idx="1"/>
          </p:nvPr>
        </p:nvSpPr>
        <p:spPr/>
        <p:txBody>
          <a:bodyPr/>
          <a:lstStyle/>
          <a:p>
            <a:r>
              <a:rPr lang="en-US" sz="4800" dirty="0" smtClean="0"/>
              <a:t>C1: Unsatisfactory</a:t>
            </a:r>
          </a:p>
          <a:p>
            <a:r>
              <a:rPr lang="en-US" sz="4800" dirty="0" smtClean="0"/>
              <a:t>C2: Benign lesion</a:t>
            </a:r>
          </a:p>
          <a:p>
            <a:r>
              <a:rPr lang="en-US" sz="4800" dirty="0" smtClean="0"/>
              <a:t>C3: Atypical, probably benign</a:t>
            </a:r>
          </a:p>
          <a:p>
            <a:r>
              <a:rPr lang="en-US" sz="4800" dirty="0" smtClean="0"/>
              <a:t>C4: Suspicious for malignancy</a:t>
            </a:r>
          </a:p>
          <a:p>
            <a:r>
              <a:rPr lang="en-US" sz="4800" dirty="0" smtClean="0"/>
              <a:t>C5: Malignant</a:t>
            </a:r>
          </a:p>
          <a:p>
            <a:endParaRPr lang="en-GB"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4" descr="Slide40"/>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4" descr="Slide4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lide44"/>
          <p:cNvPicPr>
            <a:picLocks noGrp="1" noChangeAspect="1" noChangeArrowheads="1"/>
          </p:cNvPicPr>
          <p:nvPr>
            <p:ph idx="4294967295"/>
          </p:nvPr>
        </p:nvPicPr>
        <p:blipFill>
          <a:blip r:embed="rId2" cstate="print"/>
          <a:srcRect/>
          <a:stretch>
            <a:fillRect/>
          </a:stretch>
        </p:blipFill>
        <p:spPr bwMode="auto">
          <a:xfrm>
            <a:off x="4572000" y="0"/>
            <a:ext cx="4572000" cy="3429000"/>
          </a:xfrm>
          <a:prstGeom prst="rect">
            <a:avLst/>
          </a:prstGeom>
          <a:noFill/>
        </p:spPr>
      </p:pic>
      <p:pic>
        <p:nvPicPr>
          <p:cNvPr id="8" name="Picture 3" descr="Slide56"/>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p:spPr>
      </p:pic>
      <p:pic>
        <p:nvPicPr>
          <p:cNvPr id="9" name="Picture 2" descr="1a"/>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p:spPr>
      </p:pic>
      <p:pic>
        <p:nvPicPr>
          <p:cNvPr id="29698" name="Picture 2" descr="http://www.breastpathology.info/Images/Benign/Fibroadenoma/FNA_fad5.jpg"/>
          <p:cNvPicPr>
            <a:picLocks noChangeAspect="1" noChangeArrowheads="1"/>
          </p:cNvPicPr>
          <p:nvPr/>
        </p:nvPicPr>
        <p:blipFill>
          <a:blip r:embed="rId5" cstate="print"/>
          <a:srcRect/>
          <a:stretch>
            <a:fillRect/>
          </a:stretch>
        </p:blipFill>
        <p:spPr bwMode="auto">
          <a:xfrm>
            <a:off x="0" y="0"/>
            <a:ext cx="4572000" cy="3442448"/>
          </a:xfrm>
          <a:prstGeom prst="rect">
            <a:avLst/>
          </a:prstGeom>
          <a:noFill/>
        </p:spPr>
      </p:pic>
      <p:sp>
        <p:nvSpPr>
          <p:cNvPr id="12" name="TextBox 11"/>
          <p:cNvSpPr txBox="1"/>
          <p:nvPr/>
        </p:nvSpPr>
        <p:spPr>
          <a:xfrm>
            <a:off x="3203848" y="0"/>
            <a:ext cx="2433615" cy="523220"/>
          </a:xfrm>
          <a:prstGeom prst="rect">
            <a:avLst/>
          </a:prstGeom>
          <a:noFill/>
        </p:spPr>
        <p:txBody>
          <a:bodyPr wrap="none" rtlCol="0">
            <a:spAutoFit/>
          </a:bodyPr>
          <a:lstStyle/>
          <a:p>
            <a:r>
              <a:rPr lang="en-GB" sz="2800" b="1" dirty="0" err="1" smtClean="0"/>
              <a:t>Fibroadenom</a:t>
            </a:r>
            <a:r>
              <a:rPr lang="en-GB" sz="2800" b="1" dirty="0" err="1" smtClean="0">
                <a:solidFill>
                  <a:schemeClr val="bg1"/>
                </a:solidFill>
              </a:rPr>
              <a:t>a</a:t>
            </a:r>
            <a:endParaRPr lang="en-GB" sz="2800" b="1" dirty="0">
              <a:solidFill>
                <a:schemeClr val="bg1"/>
              </a:solidFill>
            </a:endParaRPr>
          </a:p>
        </p:txBody>
      </p:sp>
      <p:sp>
        <p:nvSpPr>
          <p:cNvPr id="13" name="TextBox 12"/>
          <p:cNvSpPr txBox="1"/>
          <p:nvPr/>
        </p:nvSpPr>
        <p:spPr>
          <a:xfrm>
            <a:off x="3357244" y="6396335"/>
            <a:ext cx="2808205" cy="523220"/>
          </a:xfrm>
          <a:prstGeom prst="rect">
            <a:avLst/>
          </a:prstGeom>
          <a:noFill/>
        </p:spPr>
        <p:txBody>
          <a:bodyPr wrap="none" rtlCol="0">
            <a:spAutoFit/>
          </a:bodyPr>
          <a:lstStyle/>
          <a:p>
            <a:r>
              <a:rPr lang="en-GB" sz="2800" b="1" dirty="0" err="1" smtClean="0"/>
              <a:t>Ductal</a:t>
            </a:r>
            <a:r>
              <a:rPr lang="en-GB" sz="2800" b="1" dirty="0" smtClean="0"/>
              <a:t> Carcinoma</a:t>
            </a:r>
            <a:endParaRPr lang="en-GB" sz="28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lide60"/>
          <p:cNvPicPr>
            <a:picLocks noGrp="1" noChangeAspect="1" noChangeArrowheads="1"/>
          </p:cNvPicPr>
          <p:nvPr>
            <p:ph idx="1"/>
          </p:nvPr>
        </p:nvPicPr>
        <p:blipFill>
          <a:blip r:embed="rId2" cstate="print"/>
          <a:stretch>
            <a:fillRect/>
          </a:stretch>
        </p:blipFill>
        <p:spPr bwMode="auto">
          <a:xfrm>
            <a:off x="1671108" y="1825625"/>
            <a:ext cx="5801784" cy="4351338"/>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5737" y="1556792"/>
            <a:ext cx="7886700" cy="4351338"/>
          </a:xfrm>
        </p:spPr>
        <p:txBody>
          <a:bodyPr>
            <a:noAutofit/>
          </a:bodyPr>
          <a:lstStyle/>
          <a:p>
            <a:r>
              <a:rPr lang="en-GB" sz="3200" dirty="0" smtClean="0"/>
              <a:t>Cytology can be used as a screening or diagnostic test </a:t>
            </a:r>
          </a:p>
          <a:p>
            <a:r>
              <a:rPr lang="en-GB" sz="3200" dirty="0" smtClean="0"/>
              <a:t> Sample taking is simple, quick and inexpensive </a:t>
            </a:r>
          </a:p>
          <a:p>
            <a:r>
              <a:rPr lang="en-GB" sz="3200" dirty="0" smtClean="0"/>
              <a:t>Can be used in the one-stop clinic for rapid diagnosis.</a:t>
            </a:r>
          </a:p>
          <a:p>
            <a:r>
              <a:rPr lang="en-GB" sz="3200" dirty="0" smtClean="0"/>
              <a:t>Little risk to patient, no anaesthesia or scars </a:t>
            </a:r>
          </a:p>
          <a:p>
            <a:r>
              <a:rPr lang="en-GB" sz="3200" dirty="0" smtClean="0"/>
              <a:t>Requires good communication with clinicians and correlation with other diagnostic methods (triple approach)</a:t>
            </a:r>
            <a:endParaRPr lang="en-GB"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t>Thank You!</a:t>
            </a:r>
            <a:endParaRPr lang="en-GB" sz="4000" b="1" dirty="0"/>
          </a:p>
        </p:txBody>
      </p:sp>
      <p:pic>
        <p:nvPicPr>
          <p:cNvPr id="4" name="Content Placeholder 3" descr="FERRU01"/>
          <p:cNvPicPr>
            <a:picLocks noGrp="1" noChangeAspect="1" noChangeArrowheads="1"/>
          </p:cNvPicPr>
          <p:nvPr>
            <p:ph idx="1"/>
          </p:nvPr>
        </p:nvPicPr>
        <p:blipFill>
          <a:blip r:embed="rId2" cstate="print"/>
          <a:stretch>
            <a:fillRect/>
          </a:stretch>
        </p:blipFill>
        <p:spPr bwMode="auto">
          <a:xfrm>
            <a:off x="3173356" y="1825625"/>
            <a:ext cx="2797288" cy="435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980728"/>
            <a:ext cx="4663430" cy="1325563"/>
          </a:xfrm>
        </p:spPr>
        <p:txBody>
          <a:bodyPr>
            <a:normAutofit/>
          </a:bodyPr>
          <a:lstStyle/>
          <a:p>
            <a:r>
              <a:rPr lang="en-GB" sz="4800" b="1" dirty="0" smtClean="0"/>
              <a:t>Advantages</a:t>
            </a:r>
            <a:endParaRPr lang="en-GB" sz="4800" b="1" dirty="0"/>
          </a:p>
        </p:txBody>
      </p:sp>
      <p:sp>
        <p:nvSpPr>
          <p:cNvPr id="3" name="Content Placeholder 2"/>
          <p:cNvSpPr>
            <a:spLocks noGrp="1"/>
          </p:cNvSpPr>
          <p:nvPr>
            <p:ph idx="1"/>
          </p:nvPr>
        </p:nvSpPr>
        <p:spPr>
          <a:xfrm>
            <a:off x="2060265" y="2852936"/>
            <a:ext cx="5023470" cy="2880320"/>
          </a:xfrm>
        </p:spPr>
        <p:txBody>
          <a:bodyPr>
            <a:normAutofit/>
          </a:bodyPr>
          <a:lstStyle/>
          <a:p>
            <a:r>
              <a:rPr lang="en-GB" sz="3900" dirty="0" smtClean="0"/>
              <a:t>Safe</a:t>
            </a:r>
          </a:p>
          <a:p>
            <a:r>
              <a:rPr lang="en-GB" sz="3900" dirty="0" smtClean="0"/>
              <a:t>Simple</a:t>
            </a:r>
          </a:p>
          <a:p>
            <a:r>
              <a:rPr lang="en-GB" sz="3900" dirty="0" smtClean="0"/>
              <a:t>Quick</a:t>
            </a:r>
          </a:p>
          <a:p>
            <a:r>
              <a:rPr lang="en-GB" sz="3900" dirty="0" smtClean="0"/>
              <a:t>Cost-effective</a:t>
            </a:r>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7886700" cy="1325563"/>
          </a:xfrm>
        </p:spPr>
        <p:txBody>
          <a:bodyPr>
            <a:normAutofit/>
          </a:bodyPr>
          <a:lstStyle/>
          <a:p>
            <a:r>
              <a:rPr lang="en-GB" sz="4000" b="1" dirty="0" smtClean="0"/>
              <a:t>Types of Cytology Samples</a:t>
            </a:r>
            <a:endParaRPr lang="en-GB" sz="4000" b="1" dirty="0"/>
          </a:p>
        </p:txBody>
      </p:sp>
      <p:sp>
        <p:nvSpPr>
          <p:cNvPr id="3" name="Content Placeholder 2"/>
          <p:cNvSpPr>
            <a:spLocks noGrp="1"/>
          </p:cNvSpPr>
          <p:nvPr>
            <p:ph idx="1"/>
          </p:nvPr>
        </p:nvSpPr>
        <p:spPr>
          <a:xfrm>
            <a:off x="755576" y="2492896"/>
            <a:ext cx="7886700" cy="2899519"/>
          </a:xfrm>
        </p:spPr>
        <p:txBody>
          <a:bodyPr>
            <a:normAutofit/>
          </a:bodyPr>
          <a:lstStyle/>
          <a:p>
            <a:r>
              <a:rPr lang="en-GB" sz="3200" dirty="0" smtClean="0"/>
              <a:t>Aspiration- FNA of palpable and non-palpable lesions</a:t>
            </a:r>
          </a:p>
          <a:p>
            <a:r>
              <a:rPr lang="en-GB" sz="3200" dirty="0" err="1" smtClean="0"/>
              <a:t>Exfoliative</a:t>
            </a:r>
            <a:r>
              <a:rPr lang="en-GB" sz="3200" dirty="0" smtClean="0"/>
              <a:t>-  respiratory samples, GI brushings, urine, body fluids</a:t>
            </a:r>
          </a:p>
          <a:p>
            <a:r>
              <a:rPr lang="en-GB" sz="3200" dirty="0" smtClean="0"/>
              <a:t>Scrapings- skin</a:t>
            </a:r>
            <a:endParaRPr lang="en-GB" sz="3200" dirty="0"/>
          </a:p>
        </p:txBody>
      </p:sp>
    </p:spTree>
    <p:extLst>
      <p:ext uri="{BB962C8B-B14F-4D97-AF65-F5344CB8AC3E}">
        <p14:creationId xmlns:p14="http://schemas.microsoft.com/office/powerpoint/2010/main" val="2614679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Technical Aspects</a:t>
            </a:r>
            <a:endParaRPr lang="en-GB" dirty="0"/>
          </a:p>
        </p:txBody>
      </p:sp>
      <p:sp>
        <p:nvSpPr>
          <p:cNvPr id="3" name="Content Placeholder 2"/>
          <p:cNvSpPr>
            <a:spLocks noGrp="1"/>
          </p:cNvSpPr>
          <p:nvPr>
            <p:ph idx="1"/>
          </p:nvPr>
        </p:nvSpPr>
        <p:spPr/>
        <p:txBody>
          <a:bodyPr>
            <a:normAutofit lnSpcReduction="10000"/>
          </a:bodyPr>
          <a:lstStyle/>
          <a:p>
            <a:r>
              <a:rPr lang="en-GB" b="1" dirty="0" smtClean="0"/>
              <a:t>Direct smears</a:t>
            </a:r>
          </a:p>
          <a:p>
            <a:r>
              <a:rPr lang="en-GB" b="1" dirty="0" err="1" smtClean="0"/>
              <a:t>Cytospin</a:t>
            </a:r>
            <a:r>
              <a:rPr lang="en-GB" dirty="0" smtClean="0"/>
              <a:t>- prepared using the cytocentrifuge method. Concentrates the material and is especially advantageous when few cells are present in a large amount of fluid, such as pleural or peritoneal fluids.</a:t>
            </a:r>
          </a:p>
          <a:p>
            <a:r>
              <a:rPr lang="en-GB" dirty="0" smtClean="0"/>
              <a:t>Monolayer </a:t>
            </a:r>
            <a:r>
              <a:rPr lang="en-GB" b="1" dirty="0" smtClean="0"/>
              <a:t>liquid-based cytology- </a:t>
            </a:r>
            <a:r>
              <a:rPr lang="en-GB" dirty="0" smtClean="0"/>
              <a:t>used to prepare Pap smears. The smears are superior to their conventional counterparts and also allow testing for Human </a:t>
            </a:r>
            <a:r>
              <a:rPr lang="en-GB" dirty="0" err="1" smtClean="0"/>
              <a:t>Papilloma</a:t>
            </a:r>
            <a:r>
              <a:rPr lang="en-GB" dirty="0" smtClean="0"/>
              <a:t> Virus DNA particles. The cells are laid on the slide in a monolayer fashion and the background is clean</a:t>
            </a:r>
          </a:p>
          <a:p>
            <a:pPr>
              <a:buNone/>
            </a:pPr>
            <a:endParaRPr lang="en-GB" dirty="0" smtClean="0"/>
          </a:p>
          <a:p>
            <a:r>
              <a:rPr lang="en-GB" b="1" dirty="0" smtClean="0"/>
              <a:t>Cell Block</a:t>
            </a:r>
            <a:r>
              <a:rPr lang="en-GB" dirty="0" smtClean="0"/>
              <a:t>- material flushed in ethanol or formalin-based solution after which the material is centrifuged and a mini biopsy is created from the concentrated cellular material at the bottom of the tube that can be used to do special stains including </a:t>
            </a:r>
            <a:r>
              <a:rPr lang="en-GB" dirty="0" err="1" smtClean="0"/>
              <a:t>immunohistochemical</a:t>
            </a:r>
            <a:r>
              <a:rPr lang="en-GB" dirty="0" smtClean="0"/>
              <a:t> stains.</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t>Staining techniques</a:t>
            </a:r>
            <a:endParaRPr lang="en-GB" sz="4800" b="1" dirty="0"/>
          </a:p>
        </p:txBody>
      </p:sp>
      <p:sp>
        <p:nvSpPr>
          <p:cNvPr id="3" name="Content Placeholder 2"/>
          <p:cNvSpPr>
            <a:spLocks noGrp="1"/>
          </p:cNvSpPr>
          <p:nvPr>
            <p:ph idx="1"/>
          </p:nvPr>
        </p:nvSpPr>
        <p:spPr/>
        <p:txBody>
          <a:bodyPr/>
          <a:lstStyle/>
          <a:p>
            <a:r>
              <a:rPr lang="en-GB" sz="3600" dirty="0" smtClean="0"/>
              <a:t>Alcohol Fixed- Material spread and fixed immediately in alcohol</a:t>
            </a:r>
          </a:p>
          <a:p>
            <a:pPr lvl="1"/>
            <a:r>
              <a:rPr lang="en-GB" sz="3200" dirty="0" smtClean="0"/>
              <a:t>Stain with </a:t>
            </a:r>
            <a:r>
              <a:rPr lang="en-GB" sz="3200" dirty="0" err="1" smtClean="0"/>
              <a:t>Papanicolau</a:t>
            </a:r>
            <a:r>
              <a:rPr lang="en-GB" sz="3200" dirty="0" smtClean="0"/>
              <a:t> Stain</a:t>
            </a:r>
          </a:p>
          <a:p>
            <a:endParaRPr lang="en-GB" sz="3600" dirty="0" smtClean="0"/>
          </a:p>
          <a:p>
            <a:r>
              <a:rPr lang="en-GB" sz="3600" dirty="0" smtClean="0"/>
              <a:t>Air dried- Material spread and rapidly air dried</a:t>
            </a:r>
          </a:p>
          <a:p>
            <a:pPr lvl="1"/>
            <a:r>
              <a:rPr lang="en-GB" sz="3200" dirty="0" smtClean="0"/>
              <a:t>Stain with Giemsa Stain</a:t>
            </a:r>
            <a:endParaRPr lang="en-US" sz="3200" dirty="0" smtClean="0"/>
          </a:p>
          <a:p>
            <a:endParaRPr lang="en-GB" dirty="0" smtClean="0"/>
          </a:p>
        </p:txBody>
      </p:sp>
    </p:spTree>
    <p:extLst>
      <p:ext uri="{BB962C8B-B14F-4D97-AF65-F5344CB8AC3E}">
        <p14:creationId xmlns:p14="http://schemas.microsoft.com/office/powerpoint/2010/main" val="3849359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1515</TotalTime>
  <Words>1450</Words>
  <Application>Microsoft Office PowerPoint</Application>
  <PresentationFormat>On-screen Show (4:3)</PresentationFormat>
  <Paragraphs>308</Paragraphs>
  <Slides>58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Cordia New</vt:lpstr>
      <vt:lpstr>Office Theme</vt:lpstr>
      <vt:lpstr>PowerPoint Presentation</vt:lpstr>
      <vt:lpstr>Background</vt:lpstr>
      <vt:lpstr>PowerPoint Presentation</vt:lpstr>
      <vt:lpstr>Differences between Histology and Cytology</vt:lpstr>
      <vt:lpstr>Applications</vt:lpstr>
      <vt:lpstr>Advantages</vt:lpstr>
      <vt:lpstr>Types of Cytology Samples</vt:lpstr>
      <vt:lpstr>Technical Aspects</vt:lpstr>
      <vt:lpstr>Staining techniques</vt:lpstr>
      <vt:lpstr>Papanicolaou stain </vt:lpstr>
      <vt:lpstr>Air dried</vt:lpstr>
      <vt:lpstr>Air dried preps</vt:lpstr>
      <vt:lpstr>Ancillary techniques</vt:lpstr>
      <vt:lpstr>What to look for in cytology </vt:lpstr>
      <vt:lpstr>Nucleus</vt:lpstr>
      <vt:lpstr>CYTOLOGICAL FEATURES OF MALIGNANCY</vt:lpstr>
      <vt:lpstr>Pitfalls</vt:lpstr>
      <vt:lpstr> FALSE NEGATIVE  </vt:lpstr>
      <vt:lpstr>FALSE POSITIVE </vt:lpstr>
      <vt:lpstr> CYTOPATHOLOGY REPORT </vt:lpstr>
      <vt:lpstr>PowerPoint Presentation</vt:lpstr>
      <vt:lpstr>Common specimen types</vt:lpstr>
      <vt:lpstr>Fluids</vt:lpstr>
      <vt:lpstr>Normal Components and Findings</vt:lpstr>
      <vt:lpstr>Benign mesothelial cells</vt:lpstr>
      <vt:lpstr>In washings</vt:lpstr>
      <vt:lpstr>PowerPoint Presentation</vt:lpstr>
      <vt:lpstr>PowerPoint Presentation</vt:lpstr>
      <vt:lpstr>Reactive changes</vt:lpstr>
      <vt:lpstr>Reactive changes</vt:lpstr>
      <vt:lpstr>Tumours causing malignant effusions:</vt:lpstr>
      <vt:lpstr>Mesothelioma</vt:lpstr>
      <vt:lpstr>Mesothelioma</vt:lpstr>
      <vt:lpstr>Immunochemical Markers</vt:lpstr>
      <vt:lpstr>Adenocarcinoma</vt:lpstr>
      <vt:lpstr>PowerPoint Presentation</vt:lpstr>
      <vt:lpstr>Respiratory Cytology</vt:lpstr>
      <vt:lpstr>Sputum</vt:lpstr>
      <vt:lpstr>Bronchial cytology</vt:lpstr>
      <vt:lpstr>Bronchial cytology: disadvantages</vt:lpstr>
      <vt:lpstr>Bronchoalveolar lavage</vt:lpstr>
      <vt:lpstr>FNA cytology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Breast  </vt:lpstr>
      <vt:lpstr>Diagnostic categories</vt:lpstr>
      <vt:lpstr>PowerPoint Presentation</vt:lpstr>
      <vt:lpstr>PowerPoint Presentation</vt:lpstr>
      <vt:lpstr>PowerPoint Presentation</vt:lpstr>
      <vt:lpstr>PowerPoint Presentation</vt:lpstr>
      <vt:lpstr>Summary</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Cervical Cytology</dc:title>
  <dc:creator>Vipul</dc:creator>
  <cp:lastModifiedBy>M Sohail</cp:lastModifiedBy>
  <cp:revision>127</cp:revision>
  <dcterms:created xsi:type="dcterms:W3CDTF">2015-07-04T12:22:56Z</dcterms:created>
  <dcterms:modified xsi:type="dcterms:W3CDTF">2017-08-27T22:52:56Z</dcterms:modified>
</cp:coreProperties>
</file>